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98" r:id="rId2"/>
    <p:sldId id="300" r:id="rId3"/>
    <p:sldId id="274" r:id="rId4"/>
    <p:sldId id="273" r:id="rId5"/>
    <p:sldId id="278" r:id="rId6"/>
    <p:sldId id="260" r:id="rId7"/>
    <p:sldId id="276" r:id="rId8"/>
    <p:sldId id="257" r:id="rId9"/>
    <p:sldId id="264" r:id="rId10"/>
    <p:sldId id="297" r:id="rId11"/>
    <p:sldId id="261" r:id="rId12"/>
    <p:sldId id="295" r:id="rId13"/>
    <p:sldId id="258" r:id="rId14"/>
    <p:sldId id="259" r:id="rId15"/>
    <p:sldId id="294" r:id="rId16"/>
    <p:sldId id="262" r:id="rId17"/>
    <p:sldId id="269" r:id="rId18"/>
    <p:sldId id="265" r:id="rId19"/>
    <p:sldId id="290" r:id="rId20"/>
    <p:sldId id="292" r:id="rId21"/>
    <p:sldId id="271" r:id="rId22"/>
    <p:sldId id="280" r:id="rId23"/>
    <p:sldId id="285" r:id="rId24"/>
    <p:sldId id="284" r:id="rId25"/>
    <p:sldId id="283" r:id="rId26"/>
    <p:sldId id="287" r:id="rId27"/>
    <p:sldId id="28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54228EF-B717-45AD-ABEB-E49BE6ECC7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BD41A6E-F3BD-4E4F-974F-64B1343BE00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6CD22D-0041-420E-A982-02D570C3E08F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47C05C63-75AD-49FC-95B9-C265352B29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339E7283-BDDC-4CB3-A8A6-017DC5EE9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7CDEDD-0835-41E8-8C0C-54C12F8E1A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8E399B5-363F-46F9-82F4-FC8FA0200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E5ED6-DE03-4C5F-934A-86016CCAAB4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1832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A4D4D258-28B9-4410-AC39-5B8E834E4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E8A2BE-757A-4997-90A4-3558DABCF1DD}" type="slidenum">
              <a:rPr lang="ru-RU" altLang="en-US"/>
              <a:pPr eaLnBrk="1" hangingPunct="1"/>
              <a:t>4</a:t>
            </a:fld>
            <a:endParaRPr lang="ru-RU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E40F6F9B-802B-4774-9102-47C3605561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="" xmlns:a16="http://schemas.microsoft.com/office/drawing/2014/main" id="{4FA0CC27-54DD-48B2-96B3-985B49DD5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="" xmlns:a16="http://schemas.microsoft.com/office/drawing/2014/main" id="{31F11736-36F7-40A3-B660-65172F67E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8234D9-00CA-47AB-A462-972FCEDD3665}" type="slidenum">
              <a:rPr lang="ru-RU" altLang="en-US"/>
              <a:pPr eaLnBrk="1" hangingPunct="1"/>
              <a:t>5</a:t>
            </a:fld>
            <a:endParaRPr lang="ru-RU" altLang="en-US"/>
          </a:p>
        </p:txBody>
      </p:sp>
      <p:sp>
        <p:nvSpPr>
          <p:cNvPr id="33795" name="Rectangle 1026">
            <a:extLst>
              <a:ext uri="{FF2B5EF4-FFF2-40B4-BE49-F238E27FC236}">
                <a16:creationId xmlns="" xmlns:a16="http://schemas.microsoft.com/office/drawing/2014/main" id="{333E22D3-E368-4DD0-B58C-C933C25D5D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1027">
            <a:extLst>
              <a:ext uri="{FF2B5EF4-FFF2-40B4-BE49-F238E27FC236}">
                <a16:creationId xmlns="" xmlns:a16="http://schemas.microsoft.com/office/drawing/2014/main" id="{AF2C9DDC-D953-46E7-88A3-05B7EC8CC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3B7A97DD-1B4C-4C1A-8CD8-5364F2D19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7A4580-55C6-49F9-B636-6DD4EC5FF73A}" type="slidenum">
              <a:rPr lang="ru-RU" altLang="en-US"/>
              <a:pPr eaLnBrk="1" hangingPunct="1"/>
              <a:t>7</a:t>
            </a:fld>
            <a:endParaRPr lang="ru-RU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13CA9021-AF8E-4B57-AC91-A3968573E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="" xmlns:a16="http://schemas.microsoft.com/office/drawing/2014/main" id="{106D21B7-CB10-4396-A940-29378B6D1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7D0A0E-ABF3-43AC-97E1-6670B29D3417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432C-E3BC-489F-A6ED-96B38EC00587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0999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BF990F-CAB4-44B3-B2EA-32F86D7C3EBB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F898-3F55-47E0-8200-0D191561E96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9635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8D4E08-BACA-446F-8A13-C204CED5E0C7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1C7-51D6-4292-B96C-E0DA9800A13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1310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88486-22CA-43D6-8B91-E762CC793850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3718-E9E4-4285-9836-9F9B40353E9A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416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7DA5EC-0E89-410F-AB24-E2FD273566C6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315F-1702-46CF-BA77-578181721AF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1992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DC280-C0BC-4ECB-A0BB-CE6E1431CC42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C070-F130-4116-A654-7A97D79FCD1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339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34358-D013-44C6-A2D6-E7362F53C6C3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2D0C-CEF0-4394-97A6-1B9B46E79F3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0941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1E516-577D-4AD9-B297-49B995CEA5E2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B3A2-0FA7-4972-AC51-AC36A35C100A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0573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83920C-3118-4260-981A-8DCB18ECA027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C846-B213-49E0-B94C-16313EA9726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993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A69D9-269D-49CD-8FE5-A4F9BC15F179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CF28-3F0D-4666-93F1-D305F214B560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8013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C753E-1461-43F0-9FB4-0DDFCD92D743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976-2287-457E-8919-12E83BD0F2F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4778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24AA64-FF9D-4700-ADCD-E862AEF2CBE9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DFB77-E721-4EDD-B94C-B9F1953A26EA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8737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.beta.rian.ru/images/11142/16/111421629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="" xmlns:a16="http://schemas.microsoft.com/office/drawing/2014/main" id="{F3F71D08-C88C-4748-AF0A-BF4B9AB22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ru-RU" altLang="en-US" sz="4000" b="1" dirty="0">
                <a:solidFill>
                  <a:schemeClr val="accent6">
                    <a:lumMod val="75000"/>
                  </a:schemeClr>
                </a:solidFill>
              </a:rPr>
              <a:t>Песни о Великой Отечественной войне</a:t>
            </a:r>
          </a:p>
        </p:txBody>
      </p:sp>
      <p:sp>
        <p:nvSpPr>
          <p:cNvPr id="2051" name="Подзаголовок 2">
            <a:extLst>
              <a:ext uri="{FF2B5EF4-FFF2-40B4-BE49-F238E27FC236}">
                <a16:creationId xmlns="" xmlns:a16="http://schemas.microsoft.com/office/drawing/2014/main" id="{517D77E7-B46F-4035-9684-E6550ABF7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7376864" cy="3464941"/>
          </a:xfrm>
        </p:spPr>
        <p:txBody>
          <a:bodyPr/>
          <a:lstStyle/>
          <a:p>
            <a:r>
              <a:rPr lang="ru-RU" altLang="en-US" sz="2400" b="1" dirty="0" smtClean="0">
                <a:solidFill>
                  <a:srgbClr val="002060"/>
                </a:solidFill>
              </a:rPr>
              <a:t>Выполнила </a:t>
            </a:r>
            <a:r>
              <a:rPr lang="az-Cyrl-AZ" altLang="en-US" sz="2400" b="1" dirty="0" smtClean="0">
                <a:solidFill>
                  <a:srgbClr val="002060"/>
                </a:solidFill>
              </a:rPr>
              <a:t>с</a:t>
            </a:r>
            <a:r>
              <a:rPr lang="" altLang="en-US" sz="2400" b="1" dirty="0" smtClean="0">
                <a:solidFill>
                  <a:srgbClr val="002060"/>
                </a:solidFill>
              </a:rPr>
              <a:t>тудентка 2</a:t>
            </a:r>
            <a:r>
              <a:rPr lang="ru-RU" altLang="en-US" sz="2400" b="1" dirty="0" smtClean="0">
                <a:solidFill>
                  <a:srgbClr val="002060"/>
                </a:solidFill>
              </a:rPr>
              <a:t>курса </a:t>
            </a:r>
          </a:p>
          <a:p>
            <a:r>
              <a:rPr lang="ru-RU" altLang="en-US" sz="2400" b="1" dirty="0" smtClean="0">
                <a:solidFill>
                  <a:srgbClr val="002060"/>
                </a:solidFill>
              </a:rPr>
              <a:t>«</a:t>
            </a:r>
            <a:r>
              <a:rPr lang="" altLang="en-US" sz="2400" b="1" dirty="0" smtClean="0">
                <a:solidFill>
                  <a:srgbClr val="002060"/>
                </a:solidFill>
              </a:rPr>
              <a:t>Ростовского </a:t>
            </a:r>
            <a:r>
              <a:rPr lang="" altLang="en-US" sz="2400" b="1" dirty="0">
                <a:solidFill>
                  <a:srgbClr val="002060"/>
                </a:solidFill>
              </a:rPr>
              <a:t>колледжа </a:t>
            </a:r>
            <a:r>
              <a:rPr lang="" altLang="en-US" sz="2400" b="1" dirty="0" smtClean="0">
                <a:solidFill>
                  <a:srgbClr val="002060"/>
                </a:solidFill>
              </a:rPr>
              <a:t>культуры</a:t>
            </a:r>
            <a:r>
              <a:rPr lang="ru-RU" altLang="en-US" sz="2400" b="1" dirty="0" smtClean="0">
                <a:solidFill>
                  <a:srgbClr val="002060"/>
                </a:solidFill>
              </a:rPr>
              <a:t>»</a:t>
            </a:r>
            <a:endParaRPr lang="ru-RU" altLang="en-US" sz="2400" b="1" dirty="0">
              <a:solidFill>
                <a:srgbClr val="002060"/>
              </a:solidFill>
            </a:endParaRPr>
          </a:p>
          <a:p>
            <a:r>
              <a:rPr lang="" altLang="en-US" sz="2400" b="1" dirty="0" smtClean="0">
                <a:solidFill>
                  <a:srgbClr val="002060"/>
                </a:solidFill>
              </a:rPr>
              <a:t>Мавлянова Екатерина</a:t>
            </a:r>
            <a:endParaRPr lang="ru-RU" altLang="en-US" sz="2400" b="1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  <a:spcBef>
                <a:spcPts val="450"/>
              </a:spcBef>
              <a:defRPr/>
            </a:pPr>
            <a:r>
              <a:rPr lang="ru-RU" altLang="en-US" sz="2400" b="1" dirty="0">
                <a:solidFill>
                  <a:srgbClr val="002060"/>
                </a:solidFill>
              </a:rPr>
              <a:t>Руководитель: Харченко И.В</a:t>
            </a:r>
            <a:r>
              <a:rPr lang="ru-RU" altLang="en-US" sz="24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5000"/>
              </a:lnSpc>
              <a:spcBef>
                <a:spcPts val="450"/>
              </a:spcBef>
              <a:defRPr/>
            </a:pPr>
            <a:endParaRPr lang="ru-RU" altLang="en-US" sz="2400" b="1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  <a:spcBef>
                <a:spcPts val="450"/>
              </a:spcBef>
              <a:defRPr/>
            </a:pPr>
            <a:r>
              <a:rPr lang="ru-RU" alt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FF95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г. Ростов-на-Дону</a:t>
            </a:r>
          </a:p>
          <a:p>
            <a:pPr>
              <a:lnSpc>
                <a:spcPct val="95000"/>
              </a:lnSpc>
              <a:spcBef>
                <a:spcPts val="450"/>
              </a:spcBef>
              <a:defRPr/>
            </a:pPr>
            <a:r>
              <a:rPr lang="en-US" sz="2400" b="1" dirty="0">
                <a:solidFill>
                  <a:srgbClr val="FF95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2020 </a:t>
            </a:r>
            <a:r>
              <a:rPr lang="ru-RU" sz="2400" b="1" dirty="0" smtClean="0">
                <a:solidFill>
                  <a:srgbClr val="FF95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г.</a:t>
            </a:r>
            <a:endParaRPr lang="en-US" sz="2400" b="1" dirty="0">
              <a:solidFill>
                <a:srgbClr val="FF950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  <a:p>
            <a:endParaRPr lang="" alt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A7F69377-184A-4EBC-80AC-248DB3BDC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А.Сурков «Землянка»</a:t>
            </a:r>
          </a:p>
        </p:txBody>
      </p:sp>
      <p:pic>
        <p:nvPicPr>
          <p:cNvPr id="11267" name="Picture 5" descr="4 008">
            <a:extLst>
              <a:ext uri="{FF2B5EF4-FFF2-40B4-BE49-F238E27FC236}">
                <a16:creationId xmlns="" xmlns:a16="http://schemas.microsoft.com/office/drawing/2014/main" id="{B733A9AA-35D0-47F4-A82F-9428D04F4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71625"/>
            <a:ext cx="66294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="" xmlns:a16="http://schemas.microsoft.com/office/drawing/2014/main" id="{74677C50-96F4-497B-A87D-93E99B36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«Враги сожгли родную хату» 1945год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54DAE0A8-EA83-40A3-8F42-3FD5D51CB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5"/>
            <a:ext cx="4829175" cy="55721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Е.Долматовский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 стихотворении М.Исаковского  поражал сюжет: не плачь о погибшем солдате, ставший уже традицией, а плачь солдата по погибшей жене. Песню долго не разрешали исполнять… И все же время для нее пришло. Это песня, славящая советского воина…»</a:t>
            </a:r>
          </a:p>
        </p:txBody>
      </p:sp>
      <p:pic>
        <p:nvPicPr>
          <p:cNvPr id="12292" name="Picture 36" descr="4 005">
            <a:extLst>
              <a:ext uri="{FF2B5EF4-FFF2-40B4-BE49-F238E27FC236}">
                <a16:creationId xmlns="" xmlns:a16="http://schemas.microsoft.com/office/drawing/2014/main" id="{F7F921BB-E50E-4DFD-AAF2-A04AC51CF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071563"/>
            <a:ext cx="31623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="" xmlns:a16="http://schemas.microsoft.com/office/drawing/2014/main" id="{43F4E8EC-4D10-41FF-9DC1-2BFDEAE38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885825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="" xmlns:a16="http://schemas.microsoft.com/office/drawing/2014/main" id="{74DD2170-98E4-48FA-8786-9A4E21C0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«Алексей… Алешенька» 1967год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4CD65D82-EE5A-4FF5-A463-850FAC1A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Андрей Дементьев: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Это было в Грузии. Пожилая грузинка увидела в кадрах военной хроники своего сына таким, каким она его провожала на фронт. Он пропал без вести. И уже много лет она все еще надеется увидеть сына. Я был потрясен этим и написал стихотворение «Баллада о матери». А через некоторое время композитор Е.Мартынов показал мне песню на эти слова. Так родилась песня…»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A06A39-5DF1-4E28-8F2C-F81B2594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«Журавли» 1964год</a:t>
            </a:r>
          </a:p>
        </p:txBody>
      </p:sp>
      <p:sp>
        <p:nvSpPr>
          <p:cNvPr id="17411" name="Содержимое 2">
            <a:extLst>
              <a:ext uri="{FF2B5EF4-FFF2-40B4-BE49-F238E27FC236}">
                <a16:creationId xmlns="" xmlns:a16="http://schemas.microsoft.com/office/drawing/2014/main" id="{9080FEFE-477D-4D75-A0B9-6369C1AEE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5721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 Френкель: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«Стихи Р.Гамзатова взволновали меня, они стали бесконечно близки и дороги мне. Стихи и музыка слились воедино – они стали частью моей жизни. Наверное, это и есть счастье композитора».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Картинка 37 из 1879">
            <a:hlinkClick r:id="rId2"/>
            <a:extLst>
              <a:ext uri="{FF2B5EF4-FFF2-40B4-BE49-F238E27FC236}">
                <a16:creationId xmlns="" xmlns:a16="http://schemas.microsoft.com/office/drawing/2014/main" id="{41760689-1351-4191-9C85-5F6740ED2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74065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89A47DA0-D242-49B8-ADB1-CCA6F6B9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«Последний бой» 1945год.</a:t>
            </a:r>
          </a:p>
        </p:txBody>
      </p:sp>
      <p:sp>
        <p:nvSpPr>
          <p:cNvPr id="19459" name="Содержимое 2">
            <a:extLst>
              <a:ext uri="{FF2B5EF4-FFF2-40B4-BE49-F238E27FC236}">
                <a16:creationId xmlns="" xmlns:a16="http://schemas.microsoft.com/office/drawing/2014/main" id="{8D8854F0-EA2D-4916-B2B7-DB1C75D61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 и музыка М.Ножкина.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так давно, мы так давно не отдыхали.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было просто не до отдыха с тобой.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пол-Европы по-пластунски пропахали,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завтра, завтра, наконец, последний бой.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немного, еще чуть-чуть,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бой, он трудный самый.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я в Россию, домой хочу,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так давно не видел маму!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4 010">
            <a:extLst>
              <a:ext uri="{FF2B5EF4-FFF2-40B4-BE49-F238E27FC236}">
                <a16:creationId xmlns="" xmlns:a16="http://schemas.microsoft.com/office/drawing/2014/main" id="{1942AE90-3452-4FEC-BF80-39DE93A30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="" xmlns:a16="http://schemas.microsoft.com/office/drawing/2014/main" id="{377A002B-30AE-4CFC-9D21-A7D51F07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Победы». 1975год.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45A1776E-8652-475E-954D-8112B864E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563"/>
            <a:ext cx="6400800" cy="55721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В.Харитонов: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такой песне я давно мечтал. И шел к ней все эти годы, что прошли от победных незабываемых залпов. «Это радость со слезами на глазах» – та самая строчка, та главная мысль, от которой и пошла вся песня».</a:t>
            </a:r>
          </a:p>
        </p:txBody>
      </p:sp>
      <p:pic>
        <p:nvPicPr>
          <p:cNvPr id="21508" name="Рисунок 8" descr="участнику афганской войны.bmp">
            <a:extLst>
              <a:ext uri="{FF2B5EF4-FFF2-40B4-BE49-F238E27FC236}">
                <a16:creationId xmlns="" xmlns:a16="http://schemas.microsoft.com/office/drawing/2014/main" id="{DC893FE3-99A6-498A-B99E-1B3DF7B9F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42912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Содержимое 4" descr="ветераны афгана.bmp">
            <a:extLst>
              <a:ext uri="{FF2B5EF4-FFF2-40B4-BE49-F238E27FC236}">
                <a16:creationId xmlns="" xmlns:a16="http://schemas.microsoft.com/office/drawing/2014/main" id="{DAF485EA-D988-4413-8D08-EC66AE141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928688"/>
            <a:ext cx="235743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001.radikal.ru/0805/f5/2cd794e745c1.jpg">
            <a:extLst>
              <a:ext uri="{FF2B5EF4-FFF2-40B4-BE49-F238E27FC236}">
                <a16:creationId xmlns="" xmlns:a16="http://schemas.microsoft.com/office/drawing/2014/main" id="{08A56EED-A45B-474E-9526-630E1008D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315325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="" xmlns:a16="http://schemas.microsoft.com/office/drawing/2014/main" id="{BEE3C56B-FAB3-47E9-95B4-DB454676A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772400" cy="1214437"/>
          </a:xfrm>
        </p:spPr>
        <p:txBody>
          <a:bodyPr/>
          <a:lstStyle/>
          <a:p>
            <a:pPr eaLnBrk="1" hangingPunct="1"/>
            <a:r>
              <a:rPr lang="ru-RU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о Великой Отечественной войне.</a:t>
            </a:r>
          </a:p>
        </p:txBody>
      </p:sp>
      <p:sp>
        <p:nvSpPr>
          <p:cNvPr id="2051" name="Подзаголовок 2">
            <a:extLst>
              <a:ext uri="{FF2B5EF4-FFF2-40B4-BE49-F238E27FC236}">
                <a16:creationId xmlns="" xmlns:a16="http://schemas.microsoft.com/office/drawing/2014/main" id="{7DD9D342-ADA6-4191-A5B2-B6EB8EEE2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63" y="1285875"/>
            <a:ext cx="7929562" cy="542925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«Песня вместе с Отчизной пошла в бой. Она встала в строй, на правый фланг – ближе к запевалам. По трудным горестным дорогам войны прошла с героями песня. Облетев многие зарубежные страны, она вместе с победителями возвратилась домой – к родным, близким, к созидательному труду».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А.Фатьянов.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«Военные песни. Они не награждались орденами, о них не сообщалось в сводках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Совинформбюро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но для победы нашей, для нашей выстраданной Победы они – песни – сделали очень многое. Может быть, это нельзя назвать подвигом, а вот честной солдатской службой назвать можно».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Р.Рождественский.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orp-gsp.clan.su/gen/1356p.jpg">
            <a:extLst>
              <a:ext uri="{FF2B5EF4-FFF2-40B4-BE49-F238E27FC236}">
                <a16:creationId xmlns="" xmlns:a16="http://schemas.microsoft.com/office/drawing/2014/main" id="{ED62F351-93E0-4092-AA3C-0B28E227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7956550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4 011">
            <a:extLst>
              <a:ext uri="{FF2B5EF4-FFF2-40B4-BE49-F238E27FC236}">
                <a16:creationId xmlns="" xmlns:a16="http://schemas.microsoft.com/office/drawing/2014/main" id="{8572B1BB-01E4-41D6-8473-E5ABB3643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hkolazhizni.ru/img/content/i42/42828_or.jpg">
            <a:extLst>
              <a:ext uri="{FF2B5EF4-FFF2-40B4-BE49-F238E27FC236}">
                <a16:creationId xmlns="" xmlns:a16="http://schemas.microsoft.com/office/drawing/2014/main" id="{B42712D6-7D51-463C-8743-DCB2B136E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812087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11.nnm.ru/imagez/gallery/4/1/9/5/c/4195c0a81345a30feeb4bfda8e8e524d_full.jpg">
            <a:extLst>
              <a:ext uri="{FF2B5EF4-FFF2-40B4-BE49-F238E27FC236}">
                <a16:creationId xmlns="" xmlns:a16="http://schemas.microsoft.com/office/drawing/2014/main" id="{FB55FEEE-09CE-40D5-9F4B-EAC297367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316912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-fotki.yandex.ru/get/3300/salenaya.0/0_20482_86f0300d_XL">
            <a:extLst>
              <a:ext uri="{FF2B5EF4-FFF2-40B4-BE49-F238E27FC236}">
                <a16:creationId xmlns="" xmlns:a16="http://schemas.microsoft.com/office/drawing/2014/main" id="{04AC9AEB-5873-4445-9ABB-D3017D88F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137525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051.radikal.ru/0905/82/bf3197b3fe34.jpg">
            <a:extLst>
              <a:ext uri="{FF2B5EF4-FFF2-40B4-BE49-F238E27FC236}">
                <a16:creationId xmlns="" xmlns:a16="http://schemas.microsoft.com/office/drawing/2014/main" id="{8A12F82C-2782-4052-9909-5B468E04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7932738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lutsk.minsk-region.by/apimages/234.jpg">
            <a:extLst>
              <a:ext uri="{FF2B5EF4-FFF2-40B4-BE49-F238E27FC236}">
                <a16:creationId xmlns="" xmlns:a16="http://schemas.microsoft.com/office/drawing/2014/main" id="{3C59F410-4BE0-4A2F-97D0-2F2F8FCB8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469313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182A45-FD99-4A5C-AB59-CBE9E666EEDE}"/>
              </a:ext>
            </a:extLst>
          </p:cNvPr>
          <p:cNvSpPr txBox="1">
            <a:spLocks/>
          </p:cNvSpPr>
          <p:nvPr/>
        </p:nvSpPr>
        <p:spPr>
          <a:xfrm>
            <a:off x="468313" y="357188"/>
            <a:ext cx="8183562" cy="1143000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2800" b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2800" b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2800" b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… Это бессмертные песни! Потому что в них отразилась большая душа народа!</a:t>
            </a:r>
            <a:r>
              <a:rPr lang="ru-RU" sz="12800" b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2800" b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2800" b="1" dirty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23" name="TextBox 2">
            <a:extLst>
              <a:ext uri="{FF2B5EF4-FFF2-40B4-BE49-F238E27FC236}">
                <a16:creationId xmlns="" xmlns:a16="http://schemas.microsoft.com/office/drawing/2014/main" id="{115FA0A8-F739-4092-ABE3-6BE6970B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12875"/>
            <a:ext cx="79629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многих нынешних мальчишек и девчонок Великая</a:t>
            </a:r>
          </a:p>
          <a:p>
            <a:pPr eaLnBrk="1" hangingPunct="1"/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Отечественная война - это далекое прошлое. </a:t>
            </a:r>
          </a:p>
          <a:p>
            <a:pPr eaLnBrk="1" hangingPunct="1"/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Прошлое, о котором они знают по рассказам своих</a:t>
            </a:r>
          </a:p>
          <a:p>
            <a:pPr eaLnBrk="1" hangingPunct="1"/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дедов или узнают  о войне из фильмов, книг и песен. </a:t>
            </a:r>
          </a:p>
          <a:p>
            <a:pPr eaLnBrk="1" hangingPunct="1"/>
            <a:endParaRPr lang="ru-RU" altLang="en-US" b="1"/>
          </a:p>
        </p:txBody>
      </p:sp>
      <p:pic>
        <p:nvPicPr>
          <p:cNvPr id="30724" name="Picture 8" descr="1331">
            <a:extLst>
              <a:ext uri="{FF2B5EF4-FFF2-40B4-BE49-F238E27FC236}">
                <a16:creationId xmlns="" xmlns:a16="http://schemas.microsoft.com/office/drawing/2014/main" id="{1B8922B4-E010-49D3-864E-E94B4E54B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071813"/>
            <a:ext cx="21431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4" descr="504389">
            <a:extLst>
              <a:ext uri="{FF2B5EF4-FFF2-40B4-BE49-F238E27FC236}">
                <a16:creationId xmlns="" xmlns:a16="http://schemas.microsoft.com/office/drawing/2014/main" id="{254FB6F8-F82C-4025-9E70-805B6A13E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071813"/>
            <a:ext cx="223361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4">
            <a:extLst>
              <a:ext uri="{FF2B5EF4-FFF2-40B4-BE49-F238E27FC236}">
                <a16:creationId xmlns="" xmlns:a16="http://schemas.microsoft.com/office/drawing/2014/main" id="{67E98DAD-79A9-458D-B803-275F904F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4313"/>
            <a:ext cx="8915400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="" xmlns:a16="http://schemas.microsoft.com/office/drawing/2014/main" id="{EBECA4AC-954B-4005-A4CE-7B3402F96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7772400" cy="1143000"/>
          </a:xfrm>
        </p:spPr>
        <p:txBody>
          <a:bodyPr/>
          <a:lstStyle/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1941-1945 </a:t>
            </a:r>
          </a:p>
        </p:txBody>
      </p:sp>
      <p:sp>
        <p:nvSpPr>
          <p:cNvPr id="5123" name="Rectangle 7">
            <a:extLst>
              <a:ext uri="{FF2B5EF4-FFF2-40B4-BE49-F238E27FC236}">
                <a16:creationId xmlns="" xmlns:a16="http://schemas.microsoft.com/office/drawing/2014/main" id="{174F567D-FA27-40F9-83F0-F1F3F40D84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838200"/>
            <a:ext cx="8177212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Грянул год, пришёл черед,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Нынче мы в ответе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Россию, за народ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всё на свете.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А.Твардовский</a:t>
            </a:r>
          </a:p>
        </p:txBody>
      </p:sp>
      <p:pic>
        <p:nvPicPr>
          <p:cNvPr id="5124" name="Picture 8" descr="4 001">
            <a:extLst>
              <a:ext uri="{FF2B5EF4-FFF2-40B4-BE49-F238E27FC236}">
                <a16:creationId xmlns="" xmlns:a16="http://schemas.microsoft.com/office/drawing/2014/main" id="{F6D73BCE-C162-4EB0-92AC-133537755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071688"/>
            <a:ext cx="4191000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="" xmlns:a16="http://schemas.microsoft.com/office/drawing/2014/main" id="{DA2DEADE-E332-4A8C-9752-C4A240876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Поэты военной поры:</a:t>
            </a:r>
          </a:p>
        </p:txBody>
      </p:sp>
      <p:sp>
        <p:nvSpPr>
          <p:cNvPr id="6147" name="Rectangle 7">
            <a:extLst>
              <a:ext uri="{FF2B5EF4-FFF2-40B4-BE49-F238E27FC236}">
                <a16:creationId xmlns="" xmlns:a16="http://schemas.microsoft.com/office/drawing/2014/main" id="{A7C8ABF6-4C0B-4B9A-973C-1155630C8A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en-US" sz="2800"/>
              <a:t>Н.Тихонов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800"/>
              <a:t>А.Сурков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800"/>
              <a:t>М.Исаковский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800"/>
              <a:t>А.Твардовский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800"/>
              <a:t>А.Прокофьев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800"/>
              <a:t>С.Щипачев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800"/>
              <a:t>К.Симонов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800"/>
              <a:t>               и другие </a:t>
            </a:r>
          </a:p>
        </p:txBody>
      </p:sp>
      <p:pic>
        <p:nvPicPr>
          <p:cNvPr id="6148" name="Picture 12" descr="4 003">
            <a:extLst>
              <a:ext uri="{FF2B5EF4-FFF2-40B4-BE49-F238E27FC236}">
                <a16:creationId xmlns="" xmlns:a16="http://schemas.microsoft.com/office/drawing/2014/main" id="{414EC2C5-4B6A-4916-B412-67EEB52A3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57338"/>
            <a:ext cx="4876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="" xmlns:a16="http://schemas.microsoft.com/office/drawing/2014/main" id="{E2B1889C-1582-4207-80BE-EDA7B5AD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642938"/>
          </a:xfrm>
        </p:spPr>
        <p:txBody>
          <a:bodyPr/>
          <a:lstStyle/>
          <a:p>
            <a:pPr eaLnBrk="1" hangingPunct="1"/>
            <a:r>
              <a:rPr lang="ru-RU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«Катюша» (1938г)</a:t>
            </a:r>
          </a:p>
        </p:txBody>
      </p:sp>
      <p:sp>
        <p:nvSpPr>
          <p:cNvPr id="7171" name="Содержимое 2">
            <a:extLst>
              <a:ext uri="{FF2B5EF4-FFF2-40B4-BE49-F238E27FC236}">
                <a16:creationId xmlns="" xmlns:a16="http://schemas.microsoft.com/office/drawing/2014/main" id="{38AC4980-635A-41A3-90D7-03353DB46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000125"/>
            <a:ext cx="5429250" cy="56435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М.Исаковский: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Мы как бы уже предчувствовали войну, хотя и не знали, когда и откуда она может прийти. В 1938 году еще пылало пламя войны в Испании; в том же году Красная Армия вела тяжелые бои с японскими самураями у озера Хасан; не очень спокойно было на западных наших границах.  По этим причинам я не мог пройти мимо темы Родины, ее защиты даже в лирических песнях»</a:t>
            </a:r>
          </a:p>
        </p:txBody>
      </p:sp>
      <p:pic>
        <p:nvPicPr>
          <p:cNvPr id="7172" name="Picture 6" descr="36f">
            <a:extLst>
              <a:ext uri="{FF2B5EF4-FFF2-40B4-BE49-F238E27FC236}">
                <a16:creationId xmlns="" xmlns:a16="http://schemas.microsoft.com/office/drawing/2014/main" id="{6CC506D2-7B0F-4B36-92D1-B4213821B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28688"/>
            <a:ext cx="32083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DAC466B9-646C-4D9C-AC59-E1418A38ED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428625"/>
            <a:ext cx="7772400" cy="21431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en-US" sz="2800"/>
              <a:t>       </a:t>
            </a:r>
            <a:r>
              <a:rPr lang="ru-RU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Пожалуй, никогда за время существования советской поэзии не было написано столько лирических стихов, как за годы войны.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А.Сурков </a:t>
            </a:r>
            <a:endParaRPr lang="ru-RU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10" descr="4 002">
            <a:extLst>
              <a:ext uri="{FF2B5EF4-FFF2-40B4-BE49-F238E27FC236}">
                <a16:creationId xmlns="" xmlns:a16="http://schemas.microsoft.com/office/drawing/2014/main" id="{C1CB52E6-9DDD-4A54-8625-DC0732B94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28875"/>
            <a:ext cx="535781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="" xmlns:a16="http://schemas.microsoft.com/office/drawing/2014/main" id="{C4E96B97-3764-4433-88C7-43750D1F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654050"/>
          </a:xfrm>
        </p:spPr>
        <p:txBody>
          <a:bodyPr/>
          <a:lstStyle/>
          <a:p>
            <a:pPr eaLnBrk="1" hangingPunct="1"/>
            <a:r>
              <a:rPr lang="ru-RU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«Священная война» 1941год</a:t>
            </a:r>
          </a:p>
        </p:txBody>
      </p:sp>
      <p:sp>
        <p:nvSpPr>
          <p:cNvPr id="9219" name="Содержимое 2">
            <a:extLst>
              <a:ext uri="{FF2B5EF4-FFF2-40B4-BE49-F238E27FC236}">
                <a16:creationId xmlns="" xmlns:a16="http://schemas.microsoft.com/office/drawing/2014/main" id="{0F5FBB65-CE18-461F-ADD2-C90847565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5"/>
            <a:ext cx="5686425" cy="5643563"/>
          </a:xfrm>
        </p:spPr>
        <p:txBody>
          <a:bodyPr/>
          <a:lstStyle/>
          <a:p>
            <a:pPr eaLnBrk="1" hangingPunct="1"/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июня 1941г газеты «Известия» и «Красная звезда» опубликовали стихотворение Василия Лебедева-Кумача «Священная война». А потом состоялась премьера песни. Ветеран ансамбля песни и пляски Красной армии Ю.Емельянов вспоминал: «С первых же тактов мы почувствовали, что песня захватила бойцов. Все встали, как во время исполнения гимна. На лицах – волнение, слезы… Песня утихла, но бойцы потребовали повторения.» Так начался славный и долгий путь этой песни. </a:t>
            </a:r>
          </a:p>
        </p:txBody>
      </p:sp>
      <p:pic>
        <p:nvPicPr>
          <p:cNvPr id="9220" name="Picture 6" descr="145f">
            <a:extLst>
              <a:ext uri="{FF2B5EF4-FFF2-40B4-BE49-F238E27FC236}">
                <a16:creationId xmlns="" xmlns:a16="http://schemas.microsoft.com/office/drawing/2014/main" id="{86922846-8C5F-4231-91CA-BB69780FF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000125"/>
            <a:ext cx="27352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="" xmlns:a16="http://schemas.microsoft.com/office/drawing/2014/main" id="{B38A8BA2-4BC2-4939-A6C5-E4220C5A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землянке» 1941год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97E0E0D9-84F2-4B52-A923-D61CFBB92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857250"/>
            <a:ext cx="8401050" cy="58578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Генерал армии А.Белобородов вспоминал: «Алексей Сурков стал бойцом в самом начале войны. Он всегда рвался в самое пекло боя. Вместе со штабом полка вырвался из вражеского окружения и попал… на минное поле. Это было, действительно, «до смерти четыре шага». После этого, промерзший, усталый, в шинели, посеченной осколками, Сурков просидел над своим блокнотом в землянке, у солдатской печурки. Тогда и родилась знаменитая «Землянка».»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806</Words>
  <Application>Microsoft Office PowerPoint</Application>
  <PresentationFormat>Экран (4:3)</PresentationFormat>
  <Paragraphs>68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Песни о Великой Отечественной войне</vt:lpstr>
      <vt:lpstr>Песни о Великой Отечественной войне.</vt:lpstr>
      <vt:lpstr>Презентация PowerPoint</vt:lpstr>
      <vt:lpstr>1941-1945 </vt:lpstr>
      <vt:lpstr>Поэты военной поры:</vt:lpstr>
      <vt:lpstr>«Катюша» (1938г)</vt:lpstr>
      <vt:lpstr>Презентация PowerPoint</vt:lpstr>
      <vt:lpstr>«Священная война» 1941год</vt:lpstr>
      <vt:lpstr>«В землянке» 1941год</vt:lpstr>
      <vt:lpstr>А.Сурков «Землянка»</vt:lpstr>
      <vt:lpstr>«Враги сожгли родную хату» 1945год</vt:lpstr>
      <vt:lpstr>Презентация PowerPoint</vt:lpstr>
      <vt:lpstr>«Алексей… Алешенька» 1967год</vt:lpstr>
      <vt:lpstr>«Журавли» 1964год</vt:lpstr>
      <vt:lpstr>Презентация PowerPoint</vt:lpstr>
      <vt:lpstr>«Последний бой» 1945год.</vt:lpstr>
      <vt:lpstr>Презентация PowerPoint</vt:lpstr>
      <vt:lpstr>«День Победы». 1975год.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Песни о Великой Отечественной войне.</dc:title>
  <dc:creator>Людмила</dc:creator>
  <cp:lastModifiedBy>Ирина</cp:lastModifiedBy>
  <cp:revision>26</cp:revision>
  <dcterms:created xsi:type="dcterms:W3CDTF">2012-04-10T02:24:52Z</dcterms:created>
  <dcterms:modified xsi:type="dcterms:W3CDTF">2020-05-20T19:09:05Z</dcterms:modified>
</cp:coreProperties>
</file>