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77" r:id="rId4"/>
    <p:sldId id="258" r:id="rId5"/>
    <p:sldId id="275" r:id="rId6"/>
    <p:sldId id="259" r:id="rId7"/>
    <p:sldId id="276" r:id="rId8"/>
    <p:sldId id="260" r:id="rId9"/>
    <p:sldId id="264" r:id="rId10"/>
    <p:sldId id="266" r:id="rId11"/>
    <p:sldId id="279" r:id="rId12"/>
    <p:sldId id="268" r:id="rId13"/>
    <p:sldId id="269" r:id="rId14"/>
    <p:sldId id="265" r:id="rId15"/>
    <p:sldId id="272" r:id="rId16"/>
    <p:sldId id="280" r:id="rId17"/>
    <p:sldId id="267" r:id="rId18"/>
    <p:sldId id="273" r:id="rId19"/>
    <p:sldId id="274" r:id="rId20"/>
    <p:sldId id="270" r:id="rId21"/>
    <p:sldId id="262" r:id="rId22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749" y="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5F56-F587-472D-BC84-811C5F82D28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E8B7-7992-42FF-8D98-CD8E72F9A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74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5F56-F587-472D-BC84-811C5F82D28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E8B7-7992-42FF-8D98-CD8E72F9A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1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5F56-F587-472D-BC84-811C5F82D28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E8B7-7992-42FF-8D98-CD8E72F9A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89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5F56-F587-472D-BC84-811C5F82D28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E8B7-7992-42FF-8D98-CD8E72F9A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8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5F56-F587-472D-BC84-811C5F82D28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E8B7-7992-42FF-8D98-CD8E72F9A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07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5F56-F587-472D-BC84-811C5F82D28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E8B7-7992-42FF-8D98-CD8E72F9A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5F56-F587-472D-BC84-811C5F82D28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E8B7-7992-42FF-8D98-CD8E72F9A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1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5F56-F587-472D-BC84-811C5F82D28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E8B7-7992-42FF-8D98-CD8E72F9A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51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5F56-F587-472D-BC84-811C5F82D28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E8B7-7992-42FF-8D98-CD8E72F9A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55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5F56-F587-472D-BC84-811C5F82D28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E8B7-7992-42FF-8D98-CD8E72F9A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54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5F56-F587-472D-BC84-811C5F82D28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E8B7-7992-42FF-8D98-CD8E72F9A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59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F5F56-F587-472D-BC84-811C5F82D28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8E8B7-7992-42FF-8D98-CD8E72F9A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40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2.jpe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28.jpeg"/><Relationship Id="rId5" Type="http://schemas.openxmlformats.org/officeDocument/2006/relationships/image" Target="../media/image25.jpe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30.jpeg"/><Relationship Id="rId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microsoft.com/office/2007/relationships/hdphoto" Target="../media/hdphoto1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Безымянный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80" y="-603448"/>
            <a:ext cx="9100120" cy="746144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548680"/>
            <a:ext cx="8712968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Муниципальное бюджетное образовательное учреждение « Радуга» </a:t>
            </a:r>
            <a:r>
              <a:rPr lang="ru-RU" sz="1800" dirty="0" err="1" smtClean="0"/>
              <a:t>п.Снежный</a:t>
            </a:r>
            <a:r>
              <a:rPr lang="ru-RU" sz="1800" dirty="0" smtClean="0"/>
              <a:t>  </a:t>
            </a:r>
            <a:r>
              <a:rPr lang="ru-RU" sz="1800" dirty="0" smtClean="0"/>
              <a:t>Комсомольский муниципальный район   </a:t>
            </a:r>
            <a:br>
              <a:rPr lang="ru-RU" sz="1800" dirty="0" smtClean="0"/>
            </a:br>
            <a:r>
              <a:rPr lang="ru-RU" sz="1800" dirty="0" smtClean="0"/>
              <a:t>Хабаровский край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4788" y="1600200"/>
            <a:ext cx="8989276" cy="525780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Формы работы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учителя-  логопеда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         на </a:t>
            </a:r>
            <a:r>
              <a:rPr lang="ru-RU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логопункте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</a:p>
          <a:p>
            <a:endParaRPr lang="ru-RU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b="1" i="1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                                       </a:t>
            </a:r>
            <a:r>
              <a:rPr lang="ru-RU" sz="1400" smtClean="0"/>
              <a:t>Выполнила </a:t>
            </a:r>
            <a:r>
              <a:rPr lang="ru-RU" sz="1400" dirty="0" smtClean="0"/>
              <a:t>: </a:t>
            </a:r>
            <a:r>
              <a:rPr lang="ru-RU" sz="1400" dirty="0" err="1" smtClean="0"/>
              <a:t>Дащенко</a:t>
            </a:r>
            <a:r>
              <a:rPr lang="ru-RU" sz="1400" dirty="0" smtClean="0"/>
              <a:t> О.М.</a:t>
            </a:r>
          </a:p>
          <a:p>
            <a:pPr marL="0" indent="0">
              <a:buNone/>
            </a:pPr>
            <a:r>
              <a:rPr lang="ru-RU" sz="1400" dirty="0" smtClean="0"/>
              <a:t>                                                                                                                                                      учитель-логопед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                                            </a:t>
            </a:r>
            <a:r>
              <a:rPr lang="ru-RU" sz="1400" dirty="0" smtClean="0"/>
              <a:t>                                                                                                          высшей </a:t>
            </a:r>
            <a:r>
              <a:rPr lang="ru-RU" sz="1400" dirty="0"/>
              <a:t>кв. категории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ДОУ</a:t>
            </a:r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Безымянный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46493"/>
            <a:ext cx="9144001" cy="685799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Наглядно-информационные формы работы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49294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включают </a:t>
            </a:r>
            <a:r>
              <a:rPr lang="ru-RU" b="1" dirty="0">
                <a:solidFill>
                  <a:srgbClr val="7030A0"/>
                </a:solidFill>
              </a:rPr>
              <a:t>в себя: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7030A0"/>
                </a:solidFill>
              </a:rPr>
              <a:t>ознакомление с результатами обследования;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7030A0"/>
                </a:solidFill>
              </a:rPr>
              <a:t>«уголок логопеда»;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7030A0"/>
                </a:solidFill>
              </a:rPr>
              <a:t>консультативный материал;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7030A0"/>
                </a:solidFill>
              </a:rPr>
              <a:t> папки- передвижки;</a:t>
            </a:r>
          </a:p>
          <a:p>
            <a:pPr>
              <a:buNone/>
            </a:pPr>
            <a:r>
              <a:rPr lang="ru-RU" b="1" i="1" dirty="0">
                <a:solidFill>
                  <a:srgbClr val="7030A0"/>
                </a:solidFill>
              </a:rPr>
              <a:t>Наглядно-информационные  формы работы</a:t>
            </a:r>
          </a:p>
          <a:p>
            <a:pPr>
              <a:buNone/>
            </a:pPr>
            <a:r>
              <a:rPr lang="ru-RU" b="1" i="1" dirty="0">
                <a:solidFill>
                  <a:srgbClr val="7030A0"/>
                </a:solidFill>
              </a:rPr>
              <a:t>активизируют родителей в вопросах коррекции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речи ребёнка.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861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WORK\Desktop\Безымянный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46493"/>
            <a:ext cx="9144001" cy="685799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« Уголки логопеда »</a:t>
            </a:r>
            <a:r>
              <a:rPr lang="ru-RU" i="1" dirty="0">
                <a:solidFill>
                  <a:srgbClr val="C00000"/>
                </a:solidFill>
              </a:rPr>
              <a:t/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91088"/>
            <a:ext cx="28670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2848" y="1508671"/>
            <a:ext cx="2752725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048400"/>
            <a:ext cx="2971800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852936"/>
            <a:ext cx="27527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030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Безымянный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46493"/>
            <a:ext cx="9144001" cy="685799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Консультативный материал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G:\DCIM\101MSDCF\DSC018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504" y="1402286"/>
            <a:ext cx="7458989" cy="35388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929840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WORK\Desktop\Безымянный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46493"/>
            <a:ext cx="9144001" cy="721990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Консультативный материал</a:t>
            </a:r>
            <a:endParaRPr lang="ru-RU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43572"/>
            <a:ext cx="3168353" cy="417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Users\WORK\Desktop\20180404_12293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145"/>
          <a:stretch/>
        </p:blipFill>
        <p:spPr bwMode="auto">
          <a:xfrm>
            <a:off x="3491881" y="1054480"/>
            <a:ext cx="5472607" cy="417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110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Безымянный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9015"/>
            <a:ext cx="9214663" cy="6881463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Папки-передвижки, буклеты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dirty="0" smtClean="0"/>
              <a:t> – </a:t>
            </a:r>
            <a:r>
              <a:rPr lang="ru-RU" sz="3200" i="1" dirty="0">
                <a:solidFill>
                  <a:srgbClr val="7030A0"/>
                </a:solidFill>
              </a:rPr>
              <a:t>это компактность, информативность, наглядность, динамичность</a:t>
            </a:r>
            <a:r>
              <a:rPr lang="ru-RU" sz="3200" dirty="0">
                <a:solidFill>
                  <a:srgbClr val="7030A0"/>
                </a:solidFill>
              </a:rPr>
              <a:t>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769904"/>
            <a:ext cx="3290976" cy="2301169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60"/>
          <a:stretch/>
        </p:blipFill>
        <p:spPr bwMode="auto">
          <a:xfrm>
            <a:off x="107504" y="4357036"/>
            <a:ext cx="3161065" cy="2500963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WORK\Desktop\СКАНИРОВАНИЕ\2017_11_02\IMG.bmp"/>
          <p:cNvPicPr/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11" t="1" r="1" b="-272"/>
          <a:stretch/>
        </p:blipFill>
        <p:spPr bwMode="auto">
          <a:xfrm>
            <a:off x="2699792" y="2420888"/>
            <a:ext cx="3255077" cy="24492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</p:pic>
      <p:pic>
        <p:nvPicPr>
          <p:cNvPr id="8" name="Рисунок 7" descr="C:\Users\WORK\Desktop\СКАНИРОВАНИЕ\2017_11_02\IMG_0001.bmp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42"/>
          <a:stretch/>
        </p:blipFill>
        <p:spPr bwMode="auto">
          <a:xfrm>
            <a:off x="3707904" y="3356992"/>
            <a:ext cx="3354264" cy="2500750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</p:pic>
      <p:pic>
        <p:nvPicPr>
          <p:cNvPr id="1026" name="Picture 2" descr="C:\Users\WORK\Desktop\20200324_12083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4568"/>
            <a:ext cx="3189131" cy="2633432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384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Безымянный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Встречи </a:t>
            </a:r>
            <a:r>
              <a:rPr lang="ru-RU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</a:t>
            </a: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родителями</a:t>
            </a:r>
            <a:b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Помогают </a:t>
            </a:r>
            <a:r>
              <a:rPr lang="ru-RU" sz="2800" b="1" i="1" dirty="0">
                <a:solidFill>
                  <a:srgbClr val="7030A0"/>
                </a:solidFill>
              </a:rPr>
              <a:t>объединить родителей, нацелить их на помощь, активно </a:t>
            </a:r>
            <a:r>
              <a:rPr lang="ru-RU" sz="2800" b="1" i="1" dirty="0" smtClean="0">
                <a:solidFill>
                  <a:srgbClr val="7030A0"/>
                </a:solidFill>
              </a:rPr>
              <a:t>включить </a:t>
            </a:r>
            <a:r>
              <a:rPr lang="ru-RU" sz="2800" b="1" i="1" dirty="0">
                <a:solidFill>
                  <a:srgbClr val="7030A0"/>
                </a:solidFill>
              </a:rPr>
              <a:t>в процесс воспитания детей.</a:t>
            </a:r>
            <a:br>
              <a:rPr lang="ru-RU" sz="2800" b="1" i="1" dirty="0">
                <a:solidFill>
                  <a:srgbClr val="7030A0"/>
                </a:solidFill>
              </a:rPr>
            </a:br>
            <a:endParaRPr lang="ru-RU" sz="2800" i="1" dirty="0">
              <a:solidFill>
                <a:srgbClr val="7030A0"/>
              </a:solidFill>
            </a:endParaRPr>
          </a:p>
        </p:txBody>
      </p:sp>
      <p:pic>
        <p:nvPicPr>
          <p:cNvPr id="5" name="Picture 3" descr="C:\Users\WORK\Desktop\IMG-20191120-WA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506737"/>
            <a:ext cx="3816424" cy="4063181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5691" y="2492896"/>
            <a:ext cx="3960440" cy="4115122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WORK\Desktop\Безымянный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3" y="3609069"/>
            <a:ext cx="1584176" cy="1476115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667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WORK\Desktop\Безымянный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9895" y="0"/>
            <a:ext cx="9183895" cy="6881463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/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Круглый стол «Причины и профилактика речевых нарушений»  </a:t>
            </a:r>
            <a:r>
              <a:rPr lang="ru-RU" sz="1800" b="1" i="1" dirty="0" smtClean="0">
                <a:solidFill>
                  <a:srgbClr val="7030A0"/>
                </a:solidFill>
              </a:rPr>
              <a:t>с родителями 2-5лет( пропаганда логопедических знаний</a:t>
            </a:r>
            <a:r>
              <a:rPr lang="ru-RU" sz="1800" i="1" dirty="0" smtClean="0">
                <a:solidFill>
                  <a:srgbClr val="C00000"/>
                </a:solidFill>
              </a:rPr>
              <a:t>)</a:t>
            </a:r>
            <a:endParaRPr lang="ru-RU" sz="1800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WORK\Desktop\IMG-20200325-WA00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" t="30354" r="-1331"/>
          <a:stretch/>
        </p:blipFill>
        <p:spPr bwMode="auto">
          <a:xfrm>
            <a:off x="149588" y="1767916"/>
            <a:ext cx="4170672" cy="468052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ORK\Desktop\IMG-20200325-WA0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80596"/>
            <a:ext cx="4392488" cy="468052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WORK\Desktop\Безымянный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068960"/>
            <a:ext cx="1224136" cy="1109828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939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Безымянный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647" y="-55632"/>
            <a:ext cx="9144001" cy="6881463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7030A0"/>
                </a:solidFill>
              </a:rPr>
              <a:t>Родительская встреча в нетрадиционной форме – Викторина «По страницам сказок</a:t>
            </a:r>
            <a:r>
              <a:rPr lang="ru-RU" sz="3200" b="1" i="1" dirty="0">
                <a:solidFill>
                  <a:srgbClr val="C00000"/>
                </a:solidFill>
              </a:rPr>
              <a:t>»</a:t>
            </a:r>
            <a:endParaRPr lang="ru-RU" sz="3200" dirty="0"/>
          </a:p>
        </p:txBody>
      </p:sp>
      <p:pic>
        <p:nvPicPr>
          <p:cNvPr id="7" name="Picture 4" descr="C:\Users\WORK\Desktop\IMG-20191128-WA001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835323"/>
            <a:ext cx="3055194" cy="3619401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WORK\Desktop\IMG-20191128-WA0018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12793" y="2701528"/>
            <a:ext cx="3100647" cy="3240360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WORK\Desktop\IMG-20191128-WA00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1800" y="3645024"/>
            <a:ext cx="3132389" cy="3057203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80429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Игра-викторина 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(2 команды)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2793" y="5173625"/>
            <a:ext cx="2523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В гости  пришел сказочный персонаж  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4005064"/>
            <a:ext cx="14089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r>
              <a:rPr lang="ru-RU" i="1" dirty="0" smtClean="0">
                <a:solidFill>
                  <a:schemeClr val="bg1"/>
                </a:solidFill>
              </a:rPr>
              <a:t>Чаепитие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88438" cy="68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5050904" cy="5145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/>
              <a:t>Семинар </a:t>
            </a:r>
            <a:r>
              <a:rPr lang="ru-RU" sz="1800" dirty="0"/>
              <a:t>– </a:t>
            </a:r>
            <a:r>
              <a:rPr lang="ru-RU" sz="1800" dirty="0" smtClean="0"/>
              <a:t>практикум. </a:t>
            </a:r>
            <a:r>
              <a:rPr lang="ru-RU" sz="1800" dirty="0"/>
              <a:t>На </a:t>
            </a:r>
            <a:r>
              <a:rPr lang="ru-RU" sz="1800" dirty="0" smtClean="0"/>
              <a:t> встрече могут </a:t>
            </a:r>
            <a:r>
              <a:rPr lang="ru-RU" sz="1800" dirty="0"/>
              <a:t>выступать воспитатель,  родители, психолог и другие специалисты. Совместно с родителями происходит обыгрывание или решение проблемных ситуаций, могут присутствовать элементы тренинга. Определяется тема и ведущий, им может быть как педагог, так и родители, приглашенные специалисты.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Мастер-класс -Эффективная </a:t>
            </a:r>
            <a:r>
              <a:rPr lang="ru-RU" sz="1800" dirty="0"/>
              <a:t>форма передачи знаний и умений, обмена опытом обучения и воспитания, центральным звеном которой является демонстрация оригинальных методов освоения определенного содержания при активной роли </a:t>
            </a:r>
            <a:r>
              <a:rPr lang="ru-RU" sz="1800" dirty="0" smtClean="0"/>
              <a:t>всех </a:t>
            </a:r>
            <a:r>
              <a:rPr lang="ru-RU" sz="1800" dirty="0"/>
              <a:t>участников занятия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Цель: </a:t>
            </a:r>
            <a:r>
              <a:rPr lang="ru-RU" sz="1800" dirty="0"/>
              <a:t>познакомить родителей воспитанников с методами и приемами проведения артикуляционной и пальчиковой </a:t>
            </a:r>
            <a:r>
              <a:rPr lang="ru-RU" sz="1800" dirty="0" smtClean="0"/>
              <a:t>гимнастики, формированием фонематических процессов у детей ; 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Мастер –классы ,семинары- практикумы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C:\Users\WORK\Desktop\IMG-20171018-WA0012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3240360" cy="280831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6" name="Рисунок 5" descr="C:\Users\WORK\Desktop\IMG-20171018-WA00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908720"/>
            <a:ext cx="3240360" cy="260433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527353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ORK\Document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257"/>
            <a:ext cx="9094529" cy="674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</a:rPr>
              <a:t>Родители   и педагоги  -  два берега у одной реки.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</a:rPr>
              <a:t>Они воспитывают  одних и тех же детей и результат будет более успешным тогда когда они  станут хорошими союзниками.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381313"/>
            <a:ext cx="9144000" cy="344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87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Безымянный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463"/>
            <a:ext cx="9144001" cy="685799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>
                <a:solidFill>
                  <a:srgbClr val="0070C0"/>
                </a:solidFill>
              </a:rPr>
              <a:t/>
            </a:r>
            <a:br>
              <a:rPr lang="ru-RU" b="1" i="1" dirty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«</a:t>
            </a:r>
            <a:r>
              <a:rPr lang="ru-RU" sz="3100" b="1" i="1" dirty="0">
                <a:solidFill>
                  <a:srgbClr val="C00000"/>
                </a:solidFill>
              </a:rPr>
              <a:t>Воспитывает всё: люди, вещи, явления, но прежде всего и дольше всего – люди. Из них на первом месте – родители и педагоги». </a:t>
            </a:r>
            <a:r>
              <a:rPr lang="ru-RU" sz="3100" b="1" i="1" dirty="0" smtClean="0">
                <a:solidFill>
                  <a:srgbClr val="C00000"/>
                </a:solidFill>
              </a:rPr>
              <a:t/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А.С. Макаренко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700" b="1" i="1" dirty="0" smtClean="0">
                <a:solidFill>
                  <a:srgbClr val="C00000"/>
                </a:solidFill>
              </a:rPr>
              <a:t>Родители   </a:t>
            </a:r>
            <a:r>
              <a:rPr lang="ru-RU" sz="2700" b="1" i="1" dirty="0">
                <a:solidFill>
                  <a:srgbClr val="C00000"/>
                </a:solidFill>
              </a:rPr>
              <a:t>и педагоги  -  два берега у одной реки.</a:t>
            </a:r>
            <a:br>
              <a:rPr lang="ru-RU" sz="2700" b="1" i="1" dirty="0">
                <a:solidFill>
                  <a:srgbClr val="C00000"/>
                </a:solidFill>
              </a:rPr>
            </a:br>
            <a:r>
              <a:rPr lang="ru-RU" sz="2700" b="1" i="1" dirty="0">
                <a:solidFill>
                  <a:srgbClr val="C00000"/>
                </a:solidFill>
              </a:rPr>
              <a:t>Они воспитывают  одних и тех же детей и результат будет более успешным тогда когда они  станут хорошими союзниками</a:t>
            </a:r>
            <a:r>
              <a:rPr lang="ru-RU" sz="2700" b="1" i="1" dirty="0" smtClean="0">
                <a:solidFill>
                  <a:srgbClr val="C00000"/>
                </a:solidFill>
              </a:rPr>
              <a:t/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/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0070C0"/>
                </a:solidFill>
              </a:rPr>
              <a:t/>
            </a:r>
            <a:br>
              <a:rPr lang="ru-RU" b="1" i="1" dirty="0">
                <a:solidFill>
                  <a:srgbClr val="0070C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400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Цель различных </a:t>
            </a:r>
            <a:r>
              <a:rPr lang="ru-RU" sz="2400" b="1" i="1" dirty="0">
                <a:solidFill>
                  <a:srgbClr val="7030A0"/>
                </a:solidFill>
              </a:rPr>
              <a:t>форм совместной </a:t>
            </a:r>
            <a:r>
              <a:rPr lang="ru-RU" sz="2400" b="1" i="1" dirty="0" smtClean="0">
                <a:solidFill>
                  <a:srgbClr val="7030A0"/>
                </a:solidFill>
              </a:rPr>
              <a:t>работы с родителями:</a:t>
            </a:r>
            <a:r>
              <a:rPr lang="ru-RU" sz="2400" b="1" i="1" dirty="0">
                <a:solidFill>
                  <a:srgbClr val="7030A0"/>
                </a:solidFill>
              </a:rPr>
              <a:t/>
            </a:r>
            <a:br>
              <a:rPr lang="ru-RU" sz="2400" b="1" i="1" dirty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Добиться тесного и доверительного взаимодействия учителя-логопеда с родителями для достижения наилучших результатов в коррекционной работе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0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5740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i="1" dirty="0">
                <a:solidFill>
                  <a:srgbClr val="7030A0"/>
                </a:solidFill>
              </a:rPr>
              <a:t>Получив возможность участвовать в </a:t>
            </a:r>
            <a:r>
              <a:rPr lang="ru-RU" b="1" i="1" dirty="0" err="1">
                <a:solidFill>
                  <a:srgbClr val="7030A0"/>
                </a:solidFill>
              </a:rPr>
              <a:t>коррекционно</a:t>
            </a:r>
            <a:r>
              <a:rPr lang="ru-RU" b="1" i="1" dirty="0">
                <a:solidFill>
                  <a:srgbClr val="7030A0"/>
                </a:solidFill>
              </a:rPr>
              <a:t>–образовательном процессе, родители постепенно становятся более активными. </a:t>
            </a:r>
          </a:p>
          <a:p>
            <a:pPr marL="0" indent="0" algn="just">
              <a:buNone/>
            </a:pPr>
            <a:r>
              <a:rPr lang="ru-RU" b="1" i="1" dirty="0">
                <a:solidFill>
                  <a:srgbClr val="7030A0"/>
                </a:solidFill>
              </a:rPr>
              <a:t>Сочетание традиционных и инновационных форм работы способствует: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7030A0"/>
                </a:solidFill>
              </a:rPr>
              <a:t> повышению педагогической компетентности родителей;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7030A0"/>
                </a:solidFill>
              </a:rPr>
              <a:t> заинтересованности родителей в сотрудничестве с логопедом;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7030A0"/>
                </a:solidFill>
              </a:rPr>
              <a:t> удовлетворённости родителей качеством проделанной работы;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>
                <a:solidFill>
                  <a:srgbClr val="7030A0"/>
                </a:solidFill>
              </a:rPr>
              <a:t>значительно сказывается на эффективности всей логопедической работы по устранению речевых нарушений у дошкольников. </a:t>
            </a:r>
          </a:p>
          <a:p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620688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Вывод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ORK\Desktop\т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1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93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  Работа с родителями способствует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- </a:t>
            </a:r>
            <a:r>
              <a:rPr lang="ru-RU" dirty="0" smtClean="0">
                <a:solidFill>
                  <a:srgbClr val="7030A0"/>
                </a:solidFill>
              </a:rPr>
              <a:t>проявлению </a:t>
            </a:r>
            <a:r>
              <a:rPr lang="ru-RU" dirty="0">
                <a:solidFill>
                  <a:srgbClr val="7030A0"/>
                </a:solidFill>
              </a:rPr>
              <a:t> у родителей интереса к содержанию образовательного процесса с детьми;</a:t>
            </a:r>
          </a:p>
          <a:p>
            <a:r>
              <a:rPr lang="ru-RU" dirty="0">
                <a:solidFill>
                  <a:srgbClr val="7030A0"/>
                </a:solidFill>
              </a:rPr>
              <a:t>- </a:t>
            </a:r>
            <a:r>
              <a:rPr lang="ru-RU" dirty="0" smtClean="0">
                <a:solidFill>
                  <a:srgbClr val="7030A0"/>
                </a:solidFill>
              </a:rPr>
              <a:t>возникновению </a:t>
            </a:r>
            <a:r>
              <a:rPr lang="ru-RU" dirty="0">
                <a:solidFill>
                  <a:srgbClr val="7030A0"/>
                </a:solidFill>
              </a:rPr>
              <a:t> дискуссий, диспутов по их инициативе;</a:t>
            </a:r>
          </a:p>
          <a:p>
            <a:r>
              <a:rPr lang="ru-RU" dirty="0">
                <a:solidFill>
                  <a:srgbClr val="7030A0"/>
                </a:solidFill>
              </a:rPr>
              <a:t>- ответы  на вопросы родителей ими самими; приведение примеров из собственного опыта;</a:t>
            </a:r>
          </a:p>
          <a:p>
            <a:r>
              <a:rPr lang="ru-RU" dirty="0">
                <a:solidFill>
                  <a:srgbClr val="7030A0"/>
                </a:solidFill>
              </a:rPr>
              <a:t>- </a:t>
            </a:r>
            <a:r>
              <a:rPr lang="ru-RU" dirty="0" smtClean="0">
                <a:solidFill>
                  <a:srgbClr val="7030A0"/>
                </a:solidFill>
              </a:rPr>
              <a:t>увеличению </a:t>
            </a:r>
            <a:r>
              <a:rPr lang="ru-RU" dirty="0">
                <a:solidFill>
                  <a:srgbClr val="7030A0"/>
                </a:solidFill>
              </a:rPr>
              <a:t> количества вопросов к педагогу, касающихся личности ребенка, его внутреннего мира;</a:t>
            </a:r>
          </a:p>
          <a:p>
            <a:r>
              <a:rPr lang="ru-RU" dirty="0">
                <a:solidFill>
                  <a:srgbClr val="7030A0"/>
                </a:solidFill>
              </a:rPr>
              <a:t>- </a:t>
            </a:r>
            <a:r>
              <a:rPr lang="ru-RU" dirty="0" smtClean="0">
                <a:solidFill>
                  <a:srgbClr val="7030A0"/>
                </a:solidFill>
              </a:rPr>
              <a:t>стремлению </a:t>
            </a:r>
            <a:r>
              <a:rPr lang="ru-RU" dirty="0">
                <a:solidFill>
                  <a:srgbClr val="7030A0"/>
                </a:solidFill>
              </a:rPr>
              <a:t> взрослых к индивидуальным контактам с воспитателем;</a:t>
            </a:r>
          </a:p>
          <a:p>
            <a:r>
              <a:rPr lang="ru-RU" dirty="0">
                <a:solidFill>
                  <a:srgbClr val="7030A0"/>
                </a:solidFill>
              </a:rPr>
              <a:t>- </a:t>
            </a:r>
            <a:r>
              <a:rPr lang="ru-RU" dirty="0" smtClean="0">
                <a:solidFill>
                  <a:srgbClr val="7030A0"/>
                </a:solidFill>
              </a:rPr>
              <a:t>размышлению</a:t>
            </a:r>
            <a:r>
              <a:rPr lang="ru-RU" dirty="0">
                <a:solidFill>
                  <a:srgbClr val="7030A0"/>
                </a:solidFill>
              </a:rPr>
              <a:t> родителей о правильности использования тех или иных методов воспитания;</a:t>
            </a:r>
          </a:p>
          <a:p>
            <a:r>
              <a:rPr lang="ru-RU" dirty="0">
                <a:solidFill>
                  <a:srgbClr val="7030A0"/>
                </a:solidFill>
              </a:rPr>
              <a:t>- </a:t>
            </a:r>
            <a:r>
              <a:rPr lang="ru-RU" dirty="0" smtClean="0">
                <a:solidFill>
                  <a:srgbClr val="7030A0"/>
                </a:solidFill>
              </a:rPr>
              <a:t>повышению </a:t>
            </a:r>
            <a:r>
              <a:rPr lang="ru-RU" dirty="0">
                <a:solidFill>
                  <a:srgbClr val="7030A0"/>
                </a:solidFill>
              </a:rPr>
              <a:t> их активности при анализе педагогических ситуаций, решение задач и обсуждение дискуссионных </a:t>
            </a:r>
            <a:r>
              <a:rPr lang="ru-RU" dirty="0">
                <a:solidFill>
                  <a:srgbClr val="0070C0"/>
                </a:solidFill>
              </a:rPr>
              <a:t>вопросов.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92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688"/>
            <a:ext cx="9143999" cy="677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7647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Формы </a:t>
            </a:r>
            <a:r>
              <a:rPr lang="ru-RU" sz="3100" b="1" i="1" dirty="0">
                <a:solidFill>
                  <a:srgbClr val="C00000"/>
                </a:solidFill>
              </a:rPr>
              <a:t>работы учителя - логопеда с родителями делятся на три основные группы</a:t>
            </a:r>
            <a:r>
              <a:rPr lang="ru-RU" sz="3600" b="1" dirty="0">
                <a:solidFill>
                  <a:srgbClr val="0070C0"/>
                </a:solidFill>
              </a:rPr>
              <a:t>:</a:t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760640"/>
          </a:xfrm>
        </p:spPr>
        <p:txBody>
          <a:bodyPr>
            <a:normAutofit fontScale="70000" lnSpcReduction="20000"/>
          </a:bodyPr>
          <a:lstStyle/>
          <a:p>
            <a:endParaRPr lang="ru-RU" b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1.   </a:t>
            </a:r>
            <a:r>
              <a:rPr lang="ru-RU" u="sng" dirty="0" smtClean="0">
                <a:solidFill>
                  <a:srgbClr val="7030A0"/>
                </a:solidFill>
              </a:rPr>
              <a:t>Индивидуальные</a:t>
            </a:r>
            <a:r>
              <a:rPr lang="ru-RU" dirty="0" smtClean="0">
                <a:solidFill>
                  <a:srgbClr val="7030A0"/>
                </a:solidFill>
              </a:rPr>
              <a:t>: беседы, консультации, практикумы, посещение занятий, ведение тетрадей для домашних заданий.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2.   </a:t>
            </a:r>
            <a:r>
              <a:rPr lang="ru-RU" u="sng" dirty="0" smtClean="0">
                <a:solidFill>
                  <a:srgbClr val="7030A0"/>
                </a:solidFill>
              </a:rPr>
              <a:t>Групповые</a:t>
            </a:r>
            <a:r>
              <a:rPr lang="ru-RU" dirty="0" smtClean="0">
                <a:solidFill>
                  <a:srgbClr val="7030A0"/>
                </a:solidFill>
              </a:rPr>
              <a:t> (коллективные): родительские собрания,  вечера вопросов и ответов,  заседания круглого стола, занятия-тренинги,  дни открытых дверей,  школы для родителей,  родительские конференции,  семинары-практикумы.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3.  </a:t>
            </a:r>
            <a:r>
              <a:rPr lang="ru-RU" u="sng" dirty="0" smtClean="0">
                <a:solidFill>
                  <a:srgbClr val="7030A0"/>
                </a:solidFill>
              </a:rPr>
              <a:t>Наглядно-информационные</a:t>
            </a:r>
            <a:r>
              <a:rPr lang="ru-RU" dirty="0" smtClean="0">
                <a:solidFill>
                  <a:srgbClr val="7030A0"/>
                </a:solidFill>
              </a:rPr>
              <a:t>: ,  стенды, папки – передвижки,  библиотеки,  тематические выставки,  информационные корзины (шкатулка, ящики)  родительская почта, памятки, рекламные буклеты, листовки, плакаты, видеоролики,  телефон доверия, копилка советов и другие.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      При выборе форм работы учителю - логопеду необходимо реализовывать индивидуальный подход к родителям и детям. На начальных этапах взаимодействия используются индивидуальные формы работы: демонстрация матери приёмов работы,  конспектирование индивидуальных занятий, выполнение домашних заданий, чтение  специальной литературы, рекомендуемой учителем - логопедом. 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80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Индивидуальное консультирование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WORK\Desktop\IMG-20200520-WA0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6840759" cy="3672408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089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Эта форма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взаимодействия с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родителями позволяет</a:t>
            </a:r>
          </a:p>
          <a:p>
            <a:pPr algn="ctr">
              <a:buNone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</a:rPr>
              <a:t>быстро </a:t>
            </a:r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</a:rPr>
              <a:t>установить контакт 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и доверительные</a:t>
            </a:r>
          </a:p>
          <a:p>
            <a:pPr algn="ctr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отношения.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2685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Безымянный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463"/>
            <a:ext cx="9144001" cy="685799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100" b="1" i="1" dirty="0" smtClean="0">
                <a:solidFill>
                  <a:srgbClr val="C00000"/>
                </a:solidFill>
              </a:rPr>
              <a:t>4 </a:t>
            </a:r>
            <a:r>
              <a:rPr lang="ru-RU" sz="3100" b="1" i="1" dirty="0">
                <a:solidFill>
                  <a:srgbClr val="C00000"/>
                </a:solidFill>
              </a:rPr>
              <a:t>этапа индивидуального консультирования родителей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392488"/>
          </a:xfrm>
        </p:spPr>
        <p:txBody>
          <a:bodyPr>
            <a:normAutofit fontScale="40000" lnSpcReduction="2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sz="4200" u="sng" dirty="0">
                <a:solidFill>
                  <a:srgbClr val="7030A0"/>
                </a:solidFill>
              </a:rPr>
              <a:t>1 этап - диагностический</a:t>
            </a:r>
            <a:r>
              <a:rPr lang="ru-RU" sz="4200" dirty="0">
                <a:solidFill>
                  <a:srgbClr val="7030A0"/>
                </a:solidFill>
              </a:rPr>
              <a:t>. Устанавливаются доверительные отношения с родителями (используется: беседа, интервью, экспериментально психологические методики при необходимости).</a:t>
            </a:r>
          </a:p>
          <a:p>
            <a:r>
              <a:rPr lang="ru-RU" sz="4200" dirty="0">
                <a:solidFill>
                  <a:srgbClr val="7030A0"/>
                </a:solidFill>
              </a:rPr>
              <a:t> </a:t>
            </a:r>
            <a:r>
              <a:rPr lang="ru-RU" sz="4200" u="sng" dirty="0">
                <a:solidFill>
                  <a:srgbClr val="7030A0"/>
                </a:solidFill>
              </a:rPr>
              <a:t>2 этап - прогностический</a:t>
            </a:r>
            <a:r>
              <a:rPr lang="ru-RU" sz="4200" dirty="0">
                <a:solidFill>
                  <a:srgbClr val="7030A0"/>
                </a:solidFill>
              </a:rPr>
              <a:t>.  Проводится по итогам обследования ребенка. На этом этапе учитель - логопед информирует родителей о состоянии речевого, в целом психического развития ребенка, разъясняет меры помощи с учетом структуры дефекта, планирует </a:t>
            </a:r>
            <a:r>
              <a:rPr lang="ru-RU" sz="4200" dirty="0" smtClean="0">
                <a:solidFill>
                  <a:srgbClr val="7030A0"/>
                </a:solidFill>
              </a:rPr>
              <a:t>последующие встречи с целью обсуждения динамики продвижения ребенка в условиях коррекционного воздействия.</a:t>
            </a:r>
            <a:endParaRPr lang="ru-RU" sz="4200" dirty="0">
              <a:solidFill>
                <a:srgbClr val="7030A0"/>
              </a:solidFill>
            </a:endParaRPr>
          </a:p>
          <a:p>
            <a:r>
              <a:rPr lang="ru-RU" sz="4200" u="sng" dirty="0">
                <a:solidFill>
                  <a:srgbClr val="7030A0"/>
                </a:solidFill>
              </a:rPr>
              <a:t>3 этап - этап консультирования</a:t>
            </a:r>
            <a:r>
              <a:rPr lang="ru-RU" sz="4200" dirty="0">
                <a:solidFill>
                  <a:srgbClr val="7030A0"/>
                </a:solidFill>
              </a:rPr>
              <a:t>.  Этап который  соотносится с собственно коррекционной  работой. Решаются следующие задачи: повышение уровня педагогической компетентности родителей через расширение круга знаний в области дефектологии; включение родителей в систему оказания коррекционной помощи. Наиболее эффективными формами взаимодействия учителя - логопеда и родителей являются: совместные обсуждения с родителями хода и результатов коррекционной работы; выработка рекомендаций по преодолению негативных тенденций в развитии ребенка; проведение индивидуальных практикумов по обучению родителей (артикуляционная, дыхательная, голосовая виды гимнастик и т.д.).</a:t>
            </a:r>
          </a:p>
          <a:p>
            <a:r>
              <a:rPr lang="ru-RU" sz="4200" dirty="0">
                <a:solidFill>
                  <a:srgbClr val="7030A0"/>
                </a:solidFill>
              </a:rPr>
              <a:t>  </a:t>
            </a:r>
            <a:r>
              <a:rPr lang="ru-RU" sz="4200" u="sng" dirty="0">
                <a:solidFill>
                  <a:srgbClr val="7030A0"/>
                </a:solidFill>
              </a:rPr>
              <a:t>4 этап – консультирования</a:t>
            </a:r>
            <a:r>
              <a:rPr lang="ru-RU" sz="4200" dirty="0">
                <a:solidFill>
                  <a:srgbClr val="7030A0"/>
                </a:solidFill>
              </a:rPr>
              <a:t>.  Носит рекомендательный характер. Позитивным результатом этого этапа будет являться изменение отношения родителей к ребенку в сторону принятия его особенностей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52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Безымянный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200" b="1" i="1" dirty="0" smtClean="0">
                <a:solidFill>
                  <a:srgbClr val="C00000"/>
                </a:solidFill>
              </a:rPr>
              <a:t>Анкетирование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7030A0"/>
                </a:solidFill>
              </a:rPr>
              <a:t>П</a:t>
            </a:r>
            <a:r>
              <a:rPr lang="ru-RU" sz="2400" b="1" dirty="0" smtClean="0">
                <a:solidFill>
                  <a:srgbClr val="7030A0"/>
                </a:solidFill>
              </a:rPr>
              <a:t>озволяет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с</a:t>
            </a:r>
            <a:r>
              <a:rPr lang="ru-RU" sz="2400" b="1" dirty="0" smtClean="0">
                <a:solidFill>
                  <a:srgbClr val="7030A0"/>
                </a:solidFill>
              </a:rPr>
              <a:t>обрать анамнез речевого дефекта ,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а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 также, изучить </a:t>
            </a:r>
            <a:r>
              <a:rPr lang="en-US" sz="2400" b="1" dirty="0">
                <a:solidFill>
                  <a:srgbClr val="7030A0"/>
                </a:solidFill>
              </a:rPr>
              <a:t>  </a:t>
            </a:r>
            <a:r>
              <a:rPr lang="ru-RU" sz="2400" b="1" dirty="0">
                <a:solidFill>
                  <a:srgbClr val="7030A0"/>
                </a:solidFill>
              </a:rPr>
              <a:t>адекватность </a:t>
            </a:r>
            <a:r>
              <a:rPr lang="en-US" sz="2400" b="1" dirty="0">
                <a:solidFill>
                  <a:srgbClr val="7030A0"/>
                </a:solidFill>
              </a:rPr>
              <a:t>  </a:t>
            </a:r>
            <a:r>
              <a:rPr lang="ru-RU" sz="2400" b="1" dirty="0">
                <a:solidFill>
                  <a:srgbClr val="7030A0"/>
                </a:solidFill>
              </a:rPr>
              <a:t>позиции </a:t>
            </a:r>
            <a:r>
              <a:rPr lang="en-US" sz="2400" b="1" dirty="0">
                <a:solidFill>
                  <a:srgbClr val="7030A0"/>
                </a:solidFill>
              </a:rPr>
              <a:t>  </a:t>
            </a:r>
            <a:r>
              <a:rPr lang="ru-RU" sz="2400" b="1" dirty="0">
                <a:solidFill>
                  <a:srgbClr val="7030A0"/>
                </a:solidFill>
              </a:rPr>
              <a:t>родителей</a:t>
            </a:r>
            <a:r>
              <a:rPr lang="en-US" sz="2400" b="1" dirty="0">
                <a:solidFill>
                  <a:srgbClr val="7030A0"/>
                </a:solidFill>
              </a:rPr>
              <a:t>   </a:t>
            </a:r>
            <a:r>
              <a:rPr lang="ru-RU" sz="2400" b="1" dirty="0">
                <a:solidFill>
                  <a:srgbClr val="7030A0"/>
                </a:solidFill>
              </a:rPr>
              <a:t> по отношению к ребенку и его речевому дефекту, их педагогическую </a:t>
            </a:r>
            <a:r>
              <a:rPr lang="ru-RU" sz="2400" b="1" dirty="0" smtClean="0">
                <a:solidFill>
                  <a:srgbClr val="7030A0"/>
                </a:solidFill>
              </a:rPr>
              <a:t>осведомленность. Анкетирование после мероприятий с родителями с целью изучения актуальности и прогноза тематики для будущих встреч.</a:t>
            </a:r>
            <a:endParaRPr lang="ru-RU" sz="24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C:\Users\WORK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30369"/>
            <a:ext cx="3152540" cy="30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ORK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03871"/>
            <a:ext cx="309634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WORK\Desktop\Безымянный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5009" y="4437110"/>
            <a:ext cx="1368153" cy="188277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1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WORK\Desktop\Безымянный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Ведение индивидуальных тетрадей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274" y="1988840"/>
            <a:ext cx="4222725" cy="313190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7030A0"/>
                </a:solidFill>
              </a:rPr>
              <a:t>Предоставляет родителям возможность участвовать в коррекционном процессе, выполняя индивидуальные задания с детьми;</a:t>
            </a:r>
          </a:p>
          <a:p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8390" y="3402304"/>
            <a:ext cx="3960440" cy="306552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WORK\Desktop\Безымянный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725144"/>
            <a:ext cx="2027237" cy="188277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52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WORK\Pictures\IMG_20200204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9688"/>
            <a:ext cx="9144000" cy="677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2101" y="3893410"/>
            <a:ext cx="3443173" cy="2892897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9688"/>
            <a:ext cx="8229600" cy="86903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Дополнительные задания для домашней работы</a:t>
            </a:r>
            <a:endParaRPr lang="ru-RU" sz="2800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Picture 3" descr="I:\DCIM\101MSDCF\DSC017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6016" y="3717032"/>
            <a:ext cx="4323556" cy="302433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743908" y="1484784"/>
            <a:ext cx="54000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Задания, направленные на обогащение словарного запаса детей, совершенствование графо-моторных навыков, развитие  психических функций.</a:t>
            </a:r>
          </a:p>
          <a:p>
            <a:endParaRPr lang="ru-RU" dirty="0"/>
          </a:p>
        </p:txBody>
      </p:sp>
      <p:pic>
        <p:nvPicPr>
          <p:cNvPr id="2050" name="Picture 2" descr="D:\информация\фото\DSC01105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484" y="836712"/>
            <a:ext cx="35774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WORK\Desktop\20200327_1201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77445"/>
            <a:ext cx="3960441" cy="2811091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963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592</Words>
  <Application>Microsoft Office PowerPoint</Application>
  <PresentationFormat>Экран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бюджетное образовательное учреждение « Радуга» п.Снежный  Комсомольский муниципальный район    Хабаровский край</vt:lpstr>
      <vt:lpstr>     «Воспитывает всё: люди, вещи, явления, но прежде всего и дольше всего – люди. Из них на первом месте – родители и педагоги».  А.С. Макаренко  Родители   и педагоги  -  два берега у одной реки. Они воспитывают  одних и тех же детей и результат будет более успешным тогда когда они  станут хорошими союзниками   </vt:lpstr>
      <vt:lpstr>  Работа с родителями способствует</vt:lpstr>
      <vt:lpstr>  Формы работы учителя - логопеда с родителями делятся на три основные группы:  </vt:lpstr>
      <vt:lpstr>Индивидуальное консультирование</vt:lpstr>
      <vt:lpstr>  4 этапа индивидуального консультирования родителей  </vt:lpstr>
      <vt:lpstr> Анкетирование</vt:lpstr>
      <vt:lpstr>Ведение индивидуальных тетрадей</vt:lpstr>
      <vt:lpstr> Дополнительные задания для домашней работы</vt:lpstr>
      <vt:lpstr> Наглядно-информационные формы работы</vt:lpstr>
      <vt:lpstr>                      « Уголки логопеда »  </vt:lpstr>
      <vt:lpstr>Консультативный материал</vt:lpstr>
      <vt:lpstr>Консультативный материал</vt:lpstr>
      <vt:lpstr> Папки-передвижки, буклеты  – это компактность, информативность, наглядность, динамичность.  </vt:lpstr>
      <vt:lpstr>   Встречи с родителями  Помогают объединить родителей, нацелить их на помощь, активно включить в процесс воспитания детей. </vt:lpstr>
      <vt:lpstr> Круглый стол «Причины и профилактика речевых нарушений»  с родителями 2-5лет( пропаганда логопедических знаний)</vt:lpstr>
      <vt:lpstr>Родительская встреча в нетрадиционной форме – Викторина «По страницам сказок»</vt:lpstr>
      <vt:lpstr>Мастер –классы ,семинары- практикумы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 Радуга» Снежненского сельского поселения</dc:title>
  <dc:creator>WORK</dc:creator>
  <cp:lastModifiedBy>WORK</cp:lastModifiedBy>
  <cp:revision>78</cp:revision>
  <cp:lastPrinted>2020-02-04T02:39:35Z</cp:lastPrinted>
  <dcterms:created xsi:type="dcterms:W3CDTF">2020-02-03T01:29:59Z</dcterms:created>
  <dcterms:modified xsi:type="dcterms:W3CDTF">2020-05-20T21:56:58Z</dcterms:modified>
</cp:coreProperties>
</file>