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93" r:id="rId3"/>
    <p:sldId id="300" r:id="rId4"/>
    <p:sldId id="301" r:id="rId5"/>
    <p:sldId id="296" r:id="rId6"/>
    <p:sldId id="271" r:id="rId7"/>
    <p:sldId id="299" r:id="rId8"/>
    <p:sldId id="303" r:id="rId9"/>
    <p:sldId id="302" r:id="rId10"/>
    <p:sldId id="261" r:id="rId11"/>
    <p:sldId id="294" r:id="rId12"/>
    <p:sldId id="257" r:id="rId13"/>
    <p:sldId id="258" r:id="rId14"/>
    <p:sldId id="259" r:id="rId15"/>
    <p:sldId id="280" r:id="rId16"/>
    <p:sldId id="292" r:id="rId17"/>
    <p:sldId id="275" r:id="rId18"/>
    <p:sldId id="287" r:id="rId19"/>
    <p:sldId id="291" r:id="rId20"/>
    <p:sldId id="279" r:id="rId21"/>
    <p:sldId id="277" r:id="rId22"/>
    <p:sldId id="278" r:id="rId23"/>
    <p:sldId id="297" r:id="rId24"/>
    <p:sldId id="298" r:id="rId25"/>
    <p:sldId id="281" r:id="rId26"/>
    <p:sldId id="282" r:id="rId27"/>
    <p:sldId id="283" r:id="rId28"/>
    <p:sldId id="284" r:id="rId29"/>
    <p:sldId id="304" r:id="rId30"/>
    <p:sldId id="288" r:id="rId31"/>
    <p:sldId id="289" r:id="rId32"/>
    <p:sldId id="305" r:id="rId33"/>
    <p:sldId id="306" r:id="rId34"/>
    <p:sldId id="290" r:id="rId35"/>
    <p:sldId id="307" r:id="rId36"/>
    <p:sldId id="29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1109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1C0BB-887E-49E7-B89C-03008F78D395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E4F46-BCC6-4B63-9200-806DC7E9F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1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4F46-BCC6-4B63-9200-806DC7E9F86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79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2424-6E98-420F-B18D-940A12751D3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CB7-4211-43AC-AC2A-B5CE9A8A6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2424-6E98-420F-B18D-940A12751D3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CB7-4211-43AC-AC2A-B5CE9A8A6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36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2424-6E98-420F-B18D-940A12751D3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CB7-4211-43AC-AC2A-B5CE9A8A6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0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2424-6E98-420F-B18D-940A12751D3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CB7-4211-43AC-AC2A-B5CE9A8A6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0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2424-6E98-420F-B18D-940A12751D3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CB7-4211-43AC-AC2A-B5CE9A8A6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96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2424-6E98-420F-B18D-940A12751D3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CB7-4211-43AC-AC2A-B5CE9A8A6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7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2424-6E98-420F-B18D-940A12751D3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CB7-4211-43AC-AC2A-B5CE9A8A6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753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2424-6E98-420F-B18D-940A12751D3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CB7-4211-43AC-AC2A-B5CE9A8A6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44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2424-6E98-420F-B18D-940A12751D3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CB7-4211-43AC-AC2A-B5CE9A8A6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46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2424-6E98-420F-B18D-940A12751D3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CB7-4211-43AC-AC2A-B5CE9A8A6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0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2424-6E98-420F-B18D-940A12751D3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CB7-4211-43AC-AC2A-B5CE9A8A6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44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82424-6E98-420F-B18D-940A12751D3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3CCB7-4211-43AC-AC2A-B5CE9A8A6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51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6.jpe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27.png"/><Relationship Id="rId18" Type="http://schemas.microsoft.com/office/2007/relationships/hdphoto" Target="../media/hdphoto13.wdp"/><Relationship Id="rId26" Type="http://schemas.openxmlformats.org/officeDocument/2006/relationships/image" Target="../media/image34.png"/><Relationship Id="rId3" Type="http://schemas.openxmlformats.org/officeDocument/2006/relationships/image" Target="../media/image22.png"/><Relationship Id="rId21" Type="http://schemas.openxmlformats.org/officeDocument/2006/relationships/image" Target="../media/image31.png"/><Relationship Id="rId7" Type="http://schemas.openxmlformats.org/officeDocument/2006/relationships/image" Target="../media/image24.png"/><Relationship Id="rId12" Type="http://schemas.microsoft.com/office/2007/relationships/hdphoto" Target="../media/hdphoto10.wdp"/><Relationship Id="rId17" Type="http://schemas.openxmlformats.org/officeDocument/2006/relationships/image" Target="../media/image29.jpeg"/><Relationship Id="rId25" Type="http://schemas.microsoft.com/office/2007/relationships/hdphoto" Target="../media/hdphoto16.wdp"/><Relationship Id="rId2" Type="http://schemas.openxmlformats.org/officeDocument/2006/relationships/image" Target="../media/image1.jpeg"/><Relationship Id="rId16" Type="http://schemas.microsoft.com/office/2007/relationships/hdphoto" Target="../media/hdphoto12.wdp"/><Relationship Id="rId20" Type="http://schemas.microsoft.com/office/2007/relationships/hdphoto" Target="../media/hdphoto14.wdp"/><Relationship Id="rId29" Type="http://schemas.microsoft.com/office/2007/relationships/hdphoto" Target="../media/hdphoto18.wdp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11" Type="http://schemas.openxmlformats.org/officeDocument/2006/relationships/image" Target="../media/image26.png"/><Relationship Id="rId24" Type="http://schemas.openxmlformats.org/officeDocument/2006/relationships/image" Target="../media/image33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23" Type="http://schemas.microsoft.com/office/2007/relationships/hdphoto" Target="../media/hdphoto15.wdp"/><Relationship Id="rId28" Type="http://schemas.openxmlformats.org/officeDocument/2006/relationships/image" Target="../media/image35.png"/><Relationship Id="rId10" Type="http://schemas.microsoft.com/office/2007/relationships/hdphoto" Target="../media/hdphoto9.wdp"/><Relationship Id="rId19" Type="http://schemas.openxmlformats.org/officeDocument/2006/relationships/image" Target="../media/image30.png"/><Relationship Id="rId4" Type="http://schemas.microsoft.com/office/2007/relationships/hdphoto" Target="../media/hdphoto6.wdp"/><Relationship Id="rId9" Type="http://schemas.openxmlformats.org/officeDocument/2006/relationships/image" Target="../media/image25.jpeg"/><Relationship Id="rId14" Type="http://schemas.microsoft.com/office/2007/relationships/hdphoto" Target="../media/hdphoto11.wdp"/><Relationship Id="rId22" Type="http://schemas.openxmlformats.org/officeDocument/2006/relationships/image" Target="../media/image32.png"/><Relationship Id="rId27" Type="http://schemas.microsoft.com/office/2007/relationships/hdphoto" Target="../media/hdphoto17.wdp"/><Relationship Id="rId30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2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04856" cy="2639144"/>
          </a:xfrm>
        </p:spPr>
        <p:txBody>
          <a:bodyPr>
            <a:normAutofit lnSpcReduction="10000"/>
          </a:bodyPr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   Составила : </a:t>
            </a:r>
            <a:r>
              <a:rPr lang="ru-RU" sz="2400" dirty="0" err="1" smtClean="0">
                <a:solidFill>
                  <a:schemeClr val="tx1"/>
                </a:solidFill>
              </a:rPr>
              <a:t>Дащенко</a:t>
            </a:r>
            <a:r>
              <a:rPr lang="ru-RU" sz="2400" dirty="0" smtClean="0">
                <a:solidFill>
                  <a:schemeClr val="tx1"/>
                </a:solidFill>
              </a:rPr>
              <a:t> О.М.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                  учитель-логопед</a:t>
            </a:r>
          </a:p>
          <a:p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              высшей кв. категории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>Тема</a:t>
            </a:r>
            <a:r>
              <a:rPr lang="ru-RU" sz="3600" dirty="0" smtClean="0"/>
              <a:t>  </a:t>
            </a:r>
            <a:br>
              <a:rPr lang="ru-RU" sz="3600" dirty="0" smtClean="0"/>
            </a:br>
            <a:r>
              <a:rPr lang="ru-RU" sz="3600" dirty="0" smtClean="0"/>
              <a:t>«</a:t>
            </a:r>
            <a:r>
              <a:rPr lang="ru-RU" sz="49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Причины нарушений речи и их профилактика»</a:t>
            </a:r>
            <a:endParaRPr lang="ru-RU" sz="4900" b="1" i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Муниципальное бюджетное образовательное учреждение « Радуга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</a:t>
            </a:r>
            <a:r>
              <a:rPr lang="ru-RU" err="1" smtClean="0"/>
              <a:t>п</a:t>
            </a:r>
            <a:r>
              <a:rPr lang="ru-RU" smtClean="0"/>
              <a:t>. Снежный </a:t>
            </a:r>
            <a:r>
              <a:rPr lang="ru-RU" dirty="0" smtClean="0"/>
              <a:t>Комсомольский </a:t>
            </a:r>
            <a:r>
              <a:rPr lang="ru-RU" dirty="0"/>
              <a:t>муниципальный район  </a:t>
            </a:r>
            <a:br>
              <a:rPr lang="ru-RU" dirty="0"/>
            </a:br>
            <a:r>
              <a:rPr lang="ru-RU" dirty="0"/>
              <a:t>Хабаровский край</a:t>
            </a:r>
          </a:p>
        </p:txBody>
      </p:sp>
    </p:spTree>
    <p:extLst>
      <p:ext uri="{BB962C8B-B14F-4D97-AF65-F5344CB8AC3E}">
        <p14:creationId xmlns:p14="http://schemas.microsoft.com/office/powerpoint/2010/main" val="421037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93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>
                <a:solidFill>
                  <a:srgbClr val="C00000"/>
                </a:solidFill>
              </a:rPr>
              <a:t/>
            </a:r>
            <a:br>
              <a:rPr lang="ru-RU" sz="3600" b="1" i="1" dirty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Причины нарушений речи</a:t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i="1" dirty="0">
                <a:solidFill>
                  <a:srgbClr val="C00000"/>
                </a:solidFill>
              </a:rPr>
              <a:t/>
            </a:r>
            <a:br>
              <a:rPr lang="ru-RU" sz="3600" i="1" dirty="0">
                <a:solidFill>
                  <a:srgbClr val="C00000"/>
                </a:solidFill>
              </a:rPr>
            </a:br>
            <a:r>
              <a:rPr lang="ru-RU" sz="2200" dirty="0" smtClean="0"/>
              <a:t> </a:t>
            </a:r>
            <a:endParaRPr lang="ru-RU" sz="2200" b="1" i="1" dirty="0">
              <a:solidFill>
                <a:srgbClr val="C0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4575" y="3522712"/>
            <a:ext cx="3095651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Биологические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96136" y="3522712"/>
            <a:ext cx="3240360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Социально-экономические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028341" y="2796930"/>
            <a:ext cx="1279963" cy="61910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802400" y="2751210"/>
            <a:ext cx="1385186" cy="66482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flipH="1">
            <a:off x="2465766" y="2097394"/>
            <a:ext cx="45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467544" y="4712920"/>
            <a:ext cx="2448272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Функциональные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198323" y="4588071"/>
            <a:ext cx="2675345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Органические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282317" y="4712920"/>
            <a:ext cx="2591905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Психоневрологические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267744" y="4437112"/>
            <a:ext cx="4536504" cy="27580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267744" y="4437112"/>
            <a:ext cx="1082482" cy="6012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1259632" y="4437112"/>
            <a:ext cx="216024" cy="30060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3419872" y="5495528"/>
            <a:ext cx="1116124" cy="44807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1670760" y="2612038"/>
            <a:ext cx="5459548" cy="8039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Причины </a:t>
            </a:r>
            <a:r>
              <a:rPr lang="ru-RU" sz="2400" dirty="0">
                <a:solidFill>
                  <a:schemeClr val="tx1"/>
                </a:solidFill>
              </a:rPr>
              <a:t>нарушения </a:t>
            </a:r>
            <a:r>
              <a:rPr lang="ru-RU" sz="2400" dirty="0" smtClean="0">
                <a:solidFill>
                  <a:schemeClr val="tx1"/>
                </a:solidFill>
              </a:rPr>
              <a:t>речи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35" name="Прямая со стрелкой 34"/>
          <p:cNvCxnSpPr>
            <a:stCxn id="18" idx="4"/>
          </p:cNvCxnSpPr>
          <p:nvPr/>
        </p:nvCxnSpPr>
        <p:spPr>
          <a:xfrm>
            <a:off x="4535996" y="5502471"/>
            <a:ext cx="1313625" cy="44807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5139323" y="5763099"/>
            <a:ext cx="2961069" cy="94979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Периферические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475656" y="5849975"/>
            <a:ext cx="2419221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Центральные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1944988" y="1340768"/>
            <a:ext cx="4857980" cy="5629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Внешние и внутренние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63" name="Прямая со стрелкой 62"/>
          <p:cNvCxnSpPr>
            <a:endCxn id="38" idx="0"/>
          </p:cNvCxnSpPr>
          <p:nvPr/>
        </p:nvCxnSpPr>
        <p:spPr>
          <a:xfrm flipH="1">
            <a:off x="4400534" y="1903747"/>
            <a:ext cx="963554" cy="708291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 flipV="1">
            <a:off x="3187586" y="1903747"/>
            <a:ext cx="1212948" cy="72046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55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93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Что такое центральные и периферические причины?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4543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Центральный отдел </a:t>
            </a:r>
          </a:p>
          <a:p>
            <a:pPr marL="0" indent="0">
              <a:buNone/>
            </a:pPr>
            <a:r>
              <a:rPr lang="ru-RU" sz="2400" dirty="0" smtClean="0"/>
              <a:t>речевого аппарата </a:t>
            </a:r>
          </a:p>
          <a:p>
            <a:pPr marL="0" indent="0">
              <a:buNone/>
            </a:pPr>
            <a:r>
              <a:rPr lang="ru-RU" sz="2400" dirty="0" smtClean="0"/>
              <a:t>(структуры головного мозга, черепно-</a:t>
            </a:r>
          </a:p>
          <a:p>
            <a:pPr marL="0" indent="0">
              <a:buNone/>
            </a:pPr>
            <a:r>
              <a:rPr lang="ru-RU" sz="2400" dirty="0"/>
              <a:t>м</a:t>
            </a:r>
            <a:r>
              <a:rPr lang="ru-RU" sz="2400" dirty="0" smtClean="0"/>
              <a:t>озговые нервы)</a:t>
            </a:r>
          </a:p>
          <a:p>
            <a:pPr marL="0" indent="0">
              <a:buNone/>
            </a:pPr>
            <a:r>
              <a:rPr lang="ru-RU" sz="2400" dirty="0" smtClean="0"/>
              <a:t>Периферический отдел</a:t>
            </a:r>
            <a:endParaRPr lang="ru-RU" sz="2400" dirty="0"/>
          </a:p>
        </p:txBody>
      </p:sp>
      <p:pic>
        <p:nvPicPr>
          <p:cNvPr id="1026" name="Picture 2" descr="C:\Users\WORK\Desktop\Безымянный -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232" y="3212976"/>
            <a:ext cx="899876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o1.imgsmail.ru/imgpreview?key=2a42544a033a4b65&amp;mb=imgdb_preview_6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196753"/>
            <a:ext cx="3923928" cy="45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2843808" y="1556792"/>
            <a:ext cx="3024336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45232" y="3068960"/>
            <a:ext cx="754360" cy="6305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81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b="1" i="1" dirty="0" err="1" smtClean="0">
                <a:solidFill>
                  <a:srgbClr val="C00000"/>
                </a:solidFill>
              </a:rPr>
              <a:t>Пренатальная</a:t>
            </a:r>
            <a:r>
              <a:rPr lang="ru-RU" sz="3200" b="1" i="1" dirty="0" smtClean="0">
                <a:solidFill>
                  <a:srgbClr val="C00000"/>
                </a:solidFill>
              </a:rPr>
              <a:t> ( внутриутробная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паталогия</a:t>
            </a:r>
            <a:r>
              <a:rPr lang="ru-RU" sz="3200" b="1" i="1" dirty="0" smtClean="0">
                <a:solidFill>
                  <a:srgbClr val="C00000"/>
                </a:solidFill>
              </a:rPr>
              <a:t>)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/>
              <a:t> </a:t>
            </a:r>
            <a:endParaRPr lang="ru-RU" sz="3200" b="1" i="1" dirty="0"/>
          </a:p>
        </p:txBody>
      </p:sp>
      <p:pic>
        <p:nvPicPr>
          <p:cNvPr id="5" name="Содержимое 5" descr="fizi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5" y="3645023"/>
            <a:ext cx="2986657" cy="314585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" y="962844"/>
            <a:ext cx="9085682" cy="5877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      Причины влияющие на нарушение речи: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Гипоксические (внутриутробное кислородное голодание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Травматические (внутричерепные кровоизлияния)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400" dirty="0" smtClean="0"/>
              <a:t> Биологические (воздействие вирусов, бактерий, простейших)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400" dirty="0" smtClean="0"/>
              <a:t> Химические (лекарства, никотин, алкоголь, наркотики, экология, авитаминозы)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Радиоактивные (облучение)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Иммунологические (</a:t>
            </a:r>
            <a:r>
              <a:rPr lang="ru-RU" sz="2400" dirty="0" err="1" smtClean="0"/>
              <a:t>Rh</a:t>
            </a:r>
            <a:r>
              <a:rPr lang="ru-RU" sz="2400" dirty="0" smtClean="0"/>
              <a:t> несовместимость)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Социально психологические (стрессы,</a:t>
            </a:r>
          </a:p>
          <a:p>
            <a:pPr marL="0" indent="0">
              <a:buNone/>
            </a:pPr>
            <a:r>
              <a:rPr lang="ru-RU" sz="2400" dirty="0" smtClean="0"/>
              <a:t> депрессии, страхи)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 Заболевания матери во время беременности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(острые и хронические)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Наследственные (генные и хромосомные заболевани</a:t>
            </a:r>
            <a:r>
              <a:rPr lang="ru-RU" sz="2800" dirty="0" smtClean="0"/>
              <a:t>я </a:t>
            </a:r>
          </a:p>
        </p:txBody>
      </p:sp>
    </p:spTree>
    <p:extLst>
      <p:ext uri="{BB962C8B-B14F-4D97-AF65-F5344CB8AC3E}">
        <p14:creationId xmlns:p14="http://schemas.microsoft.com/office/powerpoint/2010/main" val="17965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Натальная </a:t>
            </a:r>
            <a:r>
              <a:rPr lang="ru-RU" sz="3600" b="1" i="1" dirty="0">
                <a:solidFill>
                  <a:srgbClr val="C00000"/>
                </a:solidFill>
              </a:rPr>
              <a:t>(</a:t>
            </a:r>
            <a:r>
              <a:rPr lang="ru-RU" sz="3600" b="1" i="1" dirty="0" smtClean="0">
                <a:solidFill>
                  <a:srgbClr val="C00000"/>
                </a:solidFill>
              </a:rPr>
              <a:t>патология во время родов)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412776"/>
            <a:ext cx="8943798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dirty="0" smtClean="0"/>
              <a:t> Причины: </a:t>
            </a:r>
          </a:p>
          <a:p>
            <a:pPr marL="0" indent="0">
              <a:buNone/>
            </a:pPr>
            <a:r>
              <a:rPr lang="ru-RU" sz="2800" dirty="0" smtClean="0"/>
              <a:t>Травматические: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- родовая травма (повреждения головного и спинного мозга;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внутричерепные кровоизлияния; парезы рук, диафрагмы, мимической мускулатуры;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 отек мозга, ишемия тканей мозга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- акушерско-гинекологическая патология:</a:t>
            </a:r>
          </a:p>
          <a:p>
            <a:pPr marL="0" indent="0">
              <a:buNone/>
            </a:pPr>
            <a:r>
              <a:rPr lang="ru-RU" sz="2800" dirty="0" smtClean="0"/>
              <a:t>стремительные роды, затяжные роды, кесарево сечение)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err="1" smtClean="0"/>
              <a:t>Асфиксические</a:t>
            </a:r>
            <a:r>
              <a:rPr lang="ru-RU" sz="2800" dirty="0" smtClean="0"/>
              <a:t> (кислородное голодание плода во время родов)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Недоношенность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450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Постнатальная </a:t>
            </a:r>
            <a:r>
              <a:rPr lang="ru-RU" sz="3600" b="1" i="1" dirty="0">
                <a:solidFill>
                  <a:srgbClr val="C00000"/>
                </a:solidFill>
              </a:rPr>
              <a:t>(патология после </a:t>
            </a:r>
            <a:r>
              <a:rPr lang="ru-RU" sz="3600" b="1" i="1" dirty="0" smtClean="0">
                <a:solidFill>
                  <a:srgbClr val="C00000"/>
                </a:solidFill>
              </a:rPr>
              <a:t>рождения)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WORK\Pictures\My Image Garden\1240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990464" cy="256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8820472" cy="54452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Причины: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Наследственные (проявившиеся в период становления речи)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Травматические (открытые и закрытые черепно-мозговые травмы)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Биологические (</a:t>
            </a:r>
            <a:r>
              <a:rPr lang="ru-RU" dirty="0" err="1" smtClean="0"/>
              <a:t>нейроинфекции</a:t>
            </a:r>
            <a:r>
              <a:rPr lang="ru-RU" dirty="0" smtClean="0"/>
              <a:t>, вирусные инфекции)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Соматические (ослаблен-</a:t>
            </a:r>
          </a:p>
          <a:p>
            <a:pPr marL="0" indent="0">
              <a:buNone/>
            </a:pPr>
            <a:r>
              <a:rPr lang="ru-RU" dirty="0" err="1" smtClean="0"/>
              <a:t>ность</a:t>
            </a:r>
            <a:r>
              <a:rPr lang="ru-RU" dirty="0" smtClean="0"/>
              <a:t>, ЧПЗ, хронические</a:t>
            </a:r>
          </a:p>
          <a:p>
            <a:pPr marL="0" indent="0">
              <a:buNone/>
            </a:pPr>
            <a:r>
              <a:rPr lang="ru-RU" dirty="0" smtClean="0"/>
              <a:t> заболевания)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Химические 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Социальнопсихологические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1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Виды речевых нарушений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i="1" u="sng" dirty="0">
                <a:solidFill>
                  <a:srgbClr val="7030A0"/>
                </a:solidFill>
                <a:cs typeface="Times New Roman" pitchFamily="18" charset="0"/>
              </a:rPr>
              <a:t>Одни из них касаются только</a:t>
            </a:r>
            <a:r>
              <a:rPr lang="ru-RU" sz="2800" u="sng" dirty="0">
                <a:solidFill>
                  <a:srgbClr val="7030A0"/>
                </a:solidFill>
                <a:cs typeface="Times New Roman" pitchFamily="18" charset="0"/>
              </a:rPr>
              <a:t> </a:t>
            </a:r>
            <a:r>
              <a:rPr lang="ru-RU" sz="2800" i="1" dirty="0">
                <a:solidFill>
                  <a:srgbClr val="7030A0"/>
                </a:solidFill>
                <a:cs typeface="Times New Roman" pitchFamily="18" charset="0"/>
              </a:rPr>
              <a:t>процессов </a:t>
            </a:r>
            <a:r>
              <a:rPr lang="ru-RU" sz="2800" dirty="0">
                <a:solidFill>
                  <a:srgbClr val="7030A0"/>
                </a:solidFill>
                <a:cs typeface="Times New Roman" pitchFamily="18" charset="0"/>
              </a:rPr>
              <a:t>произношения и обнаруживаются в снижении внятности речи без сопутствующих проявлений. </a:t>
            </a:r>
            <a:endParaRPr lang="ru-RU" sz="280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u="sng" dirty="0" smtClean="0">
                <a:solidFill>
                  <a:srgbClr val="7030A0"/>
                </a:solidFill>
                <a:cs typeface="Times New Roman" pitchFamily="18" charset="0"/>
              </a:rPr>
              <a:t>Другие </a:t>
            </a:r>
            <a:r>
              <a:rPr lang="ru-RU" sz="2800" i="1" u="sng" dirty="0">
                <a:solidFill>
                  <a:srgbClr val="7030A0"/>
                </a:solidFill>
                <a:cs typeface="Times New Roman" pitchFamily="18" charset="0"/>
              </a:rPr>
              <a:t>затрагивают фонематическую сторону языка</a:t>
            </a:r>
            <a:r>
              <a:rPr lang="ru-RU" sz="2800" i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7030A0"/>
                </a:solidFill>
                <a:cs typeface="Times New Roman" pitchFamily="18" charset="0"/>
              </a:rPr>
              <a:t>( фонема- звук)и </a:t>
            </a:r>
            <a:r>
              <a:rPr lang="ru-RU" sz="2800" i="1" dirty="0">
                <a:solidFill>
                  <a:srgbClr val="7030A0"/>
                </a:solidFill>
                <a:cs typeface="Times New Roman" pitchFamily="18" charset="0"/>
              </a:rPr>
              <a:t>выражаются не только в дефектах произношения, </a:t>
            </a:r>
            <a:r>
              <a:rPr lang="ru-RU" sz="2800" dirty="0">
                <a:solidFill>
                  <a:srgbClr val="7030A0"/>
                </a:solidFill>
                <a:cs typeface="Times New Roman" pitchFamily="18" charset="0"/>
              </a:rPr>
              <a:t>но и в недостаточном овладении звуковым составом слова, влекущим за собой нарушения чтения и письма. </a:t>
            </a:r>
            <a:endParaRPr lang="ru-RU" sz="280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u="sng" dirty="0" smtClean="0">
                <a:solidFill>
                  <a:srgbClr val="7030A0"/>
                </a:solidFill>
                <a:cs typeface="Times New Roman" pitchFamily="18" charset="0"/>
              </a:rPr>
              <a:t>Третьи </a:t>
            </a:r>
            <a:r>
              <a:rPr lang="ru-RU" sz="2800" u="sng" dirty="0">
                <a:solidFill>
                  <a:srgbClr val="7030A0"/>
                </a:solidFill>
                <a:cs typeface="Times New Roman" pitchFamily="18" charset="0"/>
              </a:rPr>
              <a:t>представляют собой</a:t>
            </a:r>
            <a:r>
              <a:rPr lang="ru-RU" sz="2800" dirty="0">
                <a:solidFill>
                  <a:srgbClr val="7030A0"/>
                </a:solidFill>
                <a:cs typeface="Times New Roman" pitchFamily="18" charset="0"/>
              </a:rPr>
              <a:t> </a:t>
            </a:r>
            <a:r>
              <a:rPr lang="ru-RU" sz="2800" i="1" u="sng" dirty="0">
                <a:solidFill>
                  <a:srgbClr val="7030A0"/>
                </a:solidFill>
                <a:cs typeface="Times New Roman" pitchFamily="18" charset="0"/>
              </a:rPr>
              <a:t>коммуникативные нарушения,</a:t>
            </a:r>
            <a:r>
              <a:rPr lang="ru-RU" sz="2800" i="1" dirty="0">
                <a:solidFill>
                  <a:srgbClr val="7030A0"/>
                </a:solidFill>
                <a:cs typeface="Times New Roman" pitchFamily="18" charset="0"/>
              </a:rPr>
              <a:t> которые могут препятствовать </a:t>
            </a:r>
            <a:r>
              <a:rPr lang="ru-RU" sz="2800" dirty="0">
                <a:solidFill>
                  <a:srgbClr val="7030A0"/>
                </a:solidFill>
                <a:cs typeface="Times New Roman" pitchFamily="18" charset="0"/>
              </a:rPr>
              <a:t>обучению ребёнка в школе и его социальной адаптации.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Часто встречающиеся нарушения речевого развития у детей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145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i="1" dirty="0" err="1" smtClean="0">
                <a:solidFill>
                  <a:srgbClr val="C00000"/>
                </a:solidFill>
              </a:rPr>
              <a:t>Дисфония</a:t>
            </a:r>
            <a:r>
              <a:rPr lang="ru-RU" sz="2400" dirty="0" smtClean="0"/>
              <a:t>- проблемы с голосом, при которых нарушена сила. высота и тембр .</a:t>
            </a:r>
          </a:p>
          <a:p>
            <a:pPr marL="0" indent="0">
              <a:buNone/>
            </a:pPr>
            <a:r>
              <a:rPr lang="ru-RU" sz="2400" b="1" i="1" dirty="0" err="1" smtClean="0">
                <a:solidFill>
                  <a:srgbClr val="C00000"/>
                </a:solidFill>
              </a:rPr>
              <a:t>Брадилалия</a:t>
            </a:r>
            <a:r>
              <a:rPr lang="ru-RU" sz="2400" dirty="0" smtClean="0"/>
              <a:t>-замедленное воспроизведение звуков и слов.</a:t>
            </a:r>
          </a:p>
          <a:p>
            <a:pPr marL="0" indent="0">
              <a:buNone/>
            </a:pPr>
            <a:r>
              <a:rPr lang="ru-RU" sz="2400" b="1" i="1" dirty="0" err="1" smtClean="0">
                <a:solidFill>
                  <a:srgbClr val="C00000"/>
                </a:solidFill>
              </a:rPr>
              <a:t>Тахилалия</a:t>
            </a:r>
            <a:r>
              <a:rPr lang="ru-RU" sz="2400" b="1" i="1" dirty="0"/>
              <a:t> </a:t>
            </a:r>
            <a:r>
              <a:rPr lang="ru-RU" sz="2400" dirty="0" smtClean="0"/>
              <a:t>– </a:t>
            </a:r>
            <a:r>
              <a:rPr lang="ru-RU" sz="2400" dirty="0"/>
              <a:t>у</a:t>
            </a:r>
            <a:r>
              <a:rPr lang="ru-RU" sz="2400" dirty="0" smtClean="0"/>
              <a:t>скоренная речь. Ребенок говорит быстро,  «глотает слова.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Заикание</a:t>
            </a:r>
            <a:r>
              <a:rPr lang="ru-RU" sz="2400" dirty="0" smtClean="0"/>
              <a:t>-связано с дизартрией и спазмом мышц лица шеи.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Дислалия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–</a:t>
            </a:r>
            <a:r>
              <a:rPr lang="ru-RU" sz="2400" dirty="0"/>
              <a:t>нарушение звукопроизношения при нормальном слухе и сохранной иннервации речевого </a:t>
            </a:r>
            <a:r>
              <a:rPr lang="ru-RU" sz="2400" dirty="0" smtClean="0"/>
              <a:t>аппарата. </a:t>
            </a:r>
          </a:p>
          <a:p>
            <a:pPr marL="0" indent="0">
              <a:buNone/>
            </a:pPr>
            <a:r>
              <a:rPr lang="ru-RU" sz="2400" b="1" i="1" dirty="0" err="1" smtClean="0">
                <a:solidFill>
                  <a:srgbClr val="C00000"/>
                </a:solidFill>
              </a:rPr>
              <a:t>Ринолалия</a:t>
            </a:r>
            <a:r>
              <a:rPr lang="ru-RU" sz="2400" dirty="0" smtClean="0"/>
              <a:t> ( гнусавость)-ребенок произносит все звуки, но с искаженным тембром. ( дефект носовой перегородки, разращение аденоидов.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Дизартрия</a:t>
            </a:r>
            <a:r>
              <a:rPr lang="ru-RU" sz="2400" dirty="0" smtClean="0"/>
              <a:t> -связана с органическим поврежден </a:t>
            </a:r>
            <a:r>
              <a:rPr lang="ru-RU" sz="2400" dirty="0" err="1" smtClean="0"/>
              <a:t>ием</a:t>
            </a:r>
            <a:r>
              <a:rPr lang="ru-RU" sz="2400" dirty="0" smtClean="0"/>
              <a:t> речевого аппарата(головного мозга, голосовых связок, гортани). Речь ребенка не внятная с «затуханием».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1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r>
              <a:rPr lang="ru-RU" sz="3100" b="1" i="1" dirty="0" err="1" smtClean="0">
                <a:solidFill>
                  <a:srgbClr val="C00000"/>
                </a:solidFill>
              </a:rPr>
              <a:t>Дислалия</a:t>
            </a:r>
            <a:r>
              <a:rPr lang="ru-RU" sz="3100" b="1" i="1" dirty="0" smtClean="0">
                <a:solidFill>
                  <a:srgbClr val="C00000"/>
                </a:solidFill>
              </a:rPr>
              <a:t> </a:t>
            </a:r>
            <a:r>
              <a:rPr lang="ru-RU" sz="3100" b="1" i="1" dirty="0">
                <a:solidFill>
                  <a:srgbClr val="C00000"/>
                </a:solidFill>
              </a:rPr>
              <a:t>-</a:t>
            </a:r>
            <a:r>
              <a:rPr lang="ru-RU" sz="3100" i="1" dirty="0">
                <a:solidFill>
                  <a:srgbClr val="C00000"/>
                </a:solidFill>
              </a:rPr>
              <a:t>нарушение звукопроизношения при нормальном слухе и сохранной иннервации речевого аппарата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065315"/>
          </a:xfrm>
          <a:ln>
            <a:solidFill>
              <a:srgbClr val="00B0F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Различают – механическую</a:t>
            </a:r>
          </a:p>
          <a:p>
            <a:pPr marL="0" indent="0">
              <a:buNone/>
            </a:pPr>
            <a:r>
              <a:rPr lang="ru-RU" dirty="0" err="1" smtClean="0"/>
              <a:t>дислалию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Нарушения в строении органов артикуляционного аппарата ( аномалии прикуса, губ, языка , неба)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48200" y="2132855"/>
            <a:ext cx="3995766" cy="3960441"/>
          </a:xfrm>
          <a:ln w="3175">
            <a:solidFill>
              <a:srgbClr val="00B0F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Функциональная </a:t>
            </a:r>
          </a:p>
          <a:p>
            <a:pPr marL="0" indent="0">
              <a:buNone/>
            </a:pPr>
            <a:r>
              <a:rPr lang="ru-RU" dirty="0" smtClean="0"/>
              <a:t>Неправильное воспитание речи ребенка в семье</a:t>
            </a:r>
          </a:p>
          <a:p>
            <a:pPr marL="0" indent="0">
              <a:buNone/>
            </a:pPr>
            <a:r>
              <a:rPr lang="ru-RU" dirty="0" smtClean="0"/>
              <a:t> ( «</a:t>
            </a:r>
            <a:r>
              <a:rPr lang="ru-RU" dirty="0" err="1" smtClean="0"/>
              <a:t>сюсюкание</a:t>
            </a:r>
            <a:r>
              <a:rPr lang="ru-RU" dirty="0" smtClean="0"/>
              <a:t>», подражание неправильной речи, двуязычие, педагогическая запущенность, недоразвитие фонематического слуха, снижение слуха)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9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9705"/>
            <a:ext cx="9191911" cy="691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Нарушения строения артикуляторного аппарата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1412776"/>
            <a:ext cx="8211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Укороченная подъязычная связка языка, верхней губы. Может являться причиной сонорных звуков нарушению (Л,Р)</a:t>
            </a:r>
            <a:endParaRPr lang="ru-RU" sz="2400" dirty="0"/>
          </a:p>
        </p:txBody>
      </p:sp>
      <p:pic>
        <p:nvPicPr>
          <p:cNvPr id="6" name="Содержимое 5" descr="kak-podrezat-uzdechku-pod-yazykom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446330"/>
            <a:ext cx="4038600" cy="3383302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 flipV="1">
            <a:off x="6501700" y="4461480"/>
            <a:ext cx="1872208" cy="136815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1" y="2446330"/>
            <a:ext cx="3602516" cy="3383302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257829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</a:t>
            </a:r>
            <a:br>
              <a:rPr lang="ru-RU" dirty="0" smtClean="0"/>
            </a:br>
            <a:r>
              <a:rPr lang="ru-RU" dirty="0" smtClean="0"/>
              <a:t>            </a:t>
            </a:r>
            <a:r>
              <a:rPr lang="ru-RU" b="1" i="1" dirty="0" smtClean="0">
                <a:solidFill>
                  <a:srgbClr val="C00000"/>
                </a:solidFill>
              </a:rPr>
              <a:t>Неправильный прикус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sz="2700" i="1" dirty="0" smtClean="0"/>
              <a:t>Открытый прикус</a:t>
            </a:r>
            <a:br>
              <a:rPr lang="ru-RU" sz="2700" i="1" dirty="0" smtClean="0"/>
            </a:br>
            <a:r>
              <a:rPr lang="ru-RU" sz="4000" b="1" i="1" dirty="0" smtClean="0">
                <a:solidFill>
                  <a:srgbClr val="C00000"/>
                </a:solidFill>
              </a:rPr>
              <a:t>          </a:t>
            </a:r>
            <a:r>
              <a:rPr lang="ru-RU" sz="2700" dirty="0" smtClean="0"/>
              <a:t>Боковой                                                             Передний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2700" dirty="0" smtClean="0"/>
              <a:t>Открытый </a:t>
            </a:r>
            <a:r>
              <a:rPr lang="ru-RU" sz="2700" dirty="0"/>
              <a:t>прикус приводит к:</a:t>
            </a:r>
            <a:br>
              <a:rPr lang="ru-RU" sz="2700" dirty="0"/>
            </a:br>
            <a:r>
              <a:rPr lang="ru-RU" sz="2700" dirty="0" smtClean="0"/>
              <a:t>    - </a:t>
            </a:r>
            <a:r>
              <a:rPr lang="ru-RU" sz="2700" dirty="0"/>
              <a:t>нарушению речи;</a:t>
            </a:r>
            <a:br>
              <a:rPr lang="ru-RU" sz="2700" dirty="0"/>
            </a:br>
            <a:r>
              <a:rPr lang="ru-RU" sz="2700" dirty="0" smtClean="0"/>
              <a:t>    - </a:t>
            </a:r>
            <a:r>
              <a:rPr lang="ru-RU" sz="2700" dirty="0"/>
              <a:t>удлинению нижней части лица;</a:t>
            </a:r>
            <a:br>
              <a:rPr lang="ru-RU" sz="2700" dirty="0"/>
            </a:br>
            <a:r>
              <a:rPr lang="ru-RU" sz="2700" dirty="0" smtClean="0"/>
              <a:t>    - </a:t>
            </a:r>
            <a:r>
              <a:rPr lang="ru-RU" sz="2700" dirty="0"/>
              <a:t>нарушению функций жевания </a:t>
            </a:r>
            <a:r>
              <a:rPr lang="ru-RU" sz="2700" dirty="0" smtClean="0"/>
              <a:t>и</a:t>
            </a:r>
            <a:br>
              <a:rPr lang="ru-RU" sz="2700" dirty="0" smtClean="0"/>
            </a:br>
            <a:r>
              <a:rPr lang="ru-RU" sz="2700" dirty="0" smtClean="0"/>
              <a:t>      </a:t>
            </a:r>
            <a:r>
              <a:rPr lang="ru-RU" sz="2700" dirty="0"/>
              <a:t>глотания;</a:t>
            </a:r>
            <a:br>
              <a:rPr lang="ru-RU" sz="2700" dirty="0"/>
            </a:br>
            <a:r>
              <a:rPr lang="ru-RU" sz="2700" dirty="0" smtClean="0"/>
              <a:t>     - </a:t>
            </a:r>
            <a:r>
              <a:rPr lang="ru-RU" sz="2700" dirty="0"/>
              <a:t>напряжению мышц рта.</a:t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5" name="Содержимое 4" descr="forma-otkritogo-prikusa-u-rebenk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132856"/>
            <a:ext cx="3699028" cy="3231067"/>
          </a:xfrm>
          <a:prstGeom prst="rect">
            <a:avLst/>
          </a:prstGeom>
        </p:spPr>
      </p:pic>
      <p:pic>
        <p:nvPicPr>
          <p:cNvPr id="1026" name="Picture 2" descr="C:\Users\WORK\Pictures\My Image Garden\638180_3.jpe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161064"/>
            <a:ext cx="4066436" cy="24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2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927"/>
            <a:ext cx="9144000" cy="682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852935"/>
            <a:ext cx="9144000" cy="397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240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Родители   и педагоги  -  два берега у одной реки.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Они воспитывают  одних и тех же детей и результат будет более успешным тогда когда они  станут хорошими союзниками.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688"/>
            <a:ext cx="9143999" cy="677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</a:t>
            </a:r>
            <a:r>
              <a:rPr lang="ru-RU" sz="3200" b="1" i="1" dirty="0" smtClean="0"/>
              <a:t>Алалия (отсутствие речи)</a:t>
            </a:r>
            <a:endParaRPr lang="ru-RU" sz="3200" b="1" i="1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Моторная алалия - это нарушение двигательной способности говорить, при полном сохранении понимания речи.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Сенсорная алалия - это отсутствие понимания речи при наличии возможности говорить</a:t>
            </a:r>
          </a:p>
        </p:txBody>
      </p:sp>
    </p:spTree>
    <p:extLst>
      <p:ext uri="{BB962C8B-B14F-4D97-AF65-F5344CB8AC3E}">
        <p14:creationId xmlns:p14="http://schemas.microsoft.com/office/powerpoint/2010/main" val="22953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Дизартрия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defektyi-rechi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785926"/>
            <a:ext cx="3986212" cy="3571900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</a:t>
            </a:r>
            <a:r>
              <a:rPr lang="ru-RU" dirty="0" smtClean="0"/>
              <a:t>арушение произношения вследствие нарушения иннервации речевого аппарата, возникающее в результате поражения нервной системы.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8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3999" cy="698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Проявления стертой формы дизартрии 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image101663117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00808"/>
            <a:ext cx="3672408" cy="4896544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47484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Трудности артикуляции;</a:t>
            </a:r>
          </a:p>
          <a:p>
            <a:pPr marL="0" indent="0">
              <a:buNone/>
            </a:pPr>
            <a:r>
              <a:rPr lang="ru-RU" dirty="0" err="1" smtClean="0"/>
              <a:t>Поперхивание</a:t>
            </a:r>
            <a:r>
              <a:rPr lang="ru-RU" dirty="0"/>
              <a:t>;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Расстройство жевания, глотания;</a:t>
            </a:r>
          </a:p>
          <a:p>
            <a:pPr marL="0" indent="0">
              <a:buNone/>
            </a:pPr>
            <a:r>
              <a:rPr lang="ru-RU" dirty="0" err="1" smtClean="0"/>
              <a:t>Смазанность</a:t>
            </a:r>
            <a:r>
              <a:rPr lang="ru-RU" dirty="0" smtClean="0"/>
              <a:t> речи</a:t>
            </a:r>
          </a:p>
          <a:p>
            <a:pPr marL="0" indent="0">
              <a:buNone/>
            </a:pPr>
            <a:r>
              <a:rPr lang="ru-RU" dirty="0" smtClean="0"/>
              <a:t>Нарушение звукопроизношения;</a:t>
            </a:r>
          </a:p>
          <a:p>
            <a:pPr marL="0" indent="0">
              <a:buNone/>
            </a:pPr>
            <a:r>
              <a:rPr lang="ru-RU" dirty="0" smtClean="0"/>
              <a:t>Нарушение просодических компонентов речи (темп, ритм, интонация)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1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368" y="-12536"/>
            <a:ext cx="9143999" cy="68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Заикание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ru-RU" dirty="0" smtClean="0"/>
              <a:t>Заикание </a:t>
            </a:r>
            <a:r>
              <a:rPr lang="ru-RU" dirty="0"/>
              <a:t>чаще всего возникает у детей с ослабленной нервной системой. Чтобы вовремя помочь ребенку, очень важно не пропустить первые признаки заикания</a:t>
            </a:r>
            <a:r>
              <a:rPr lang="ru-RU" dirty="0" smtClean="0"/>
              <a:t>:</a:t>
            </a:r>
          </a:p>
          <a:p>
            <a:pPr marL="0" indent="0" fontAlgn="base">
              <a:buNone/>
            </a:pPr>
            <a:r>
              <a:rPr lang="ru-RU" dirty="0" smtClean="0"/>
              <a:t>-При </a:t>
            </a:r>
            <a:r>
              <a:rPr lang="ru-RU" dirty="0"/>
              <a:t>заикании ребенка в его речи наблюдаются вынужденные остановки или повторения отдельных звуков и </a:t>
            </a:r>
            <a:r>
              <a:rPr lang="ru-RU" dirty="0" smtClean="0"/>
              <a:t>слогов:</a:t>
            </a:r>
            <a:endParaRPr lang="ru-RU" dirty="0"/>
          </a:p>
          <a:p>
            <a:pPr marL="0" indent="0" fontAlgn="base">
              <a:buNone/>
            </a:pPr>
            <a:r>
              <a:rPr lang="ru-RU" dirty="0"/>
              <a:t>- употребление перед отдельными словами лишних звуков (а, а);</a:t>
            </a:r>
          </a:p>
          <a:p>
            <a:pPr marL="0" indent="0" fontAlgn="base">
              <a:buNone/>
            </a:pPr>
            <a:r>
              <a:rPr lang="ru-RU" dirty="0"/>
              <a:t>- повторение первых слогов или целых слов в начале фразы;</a:t>
            </a:r>
          </a:p>
          <a:p>
            <a:pPr marL="0" indent="0" fontAlgn="base">
              <a:buNone/>
            </a:pPr>
            <a:r>
              <a:rPr lang="ru-RU" dirty="0"/>
              <a:t>- вынужденные остановки в середине слова, фразы;</a:t>
            </a:r>
          </a:p>
          <a:p>
            <a:pPr marL="0" indent="0" fontAlgn="base">
              <a:buNone/>
            </a:pPr>
            <a:r>
              <a:rPr lang="ru-RU" dirty="0"/>
              <a:t>- затруднения перед началом речи.</a:t>
            </a:r>
          </a:p>
          <a:p>
            <a:pPr marL="0" indent="0">
              <a:buNone/>
            </a:pPr>
            <a:r>
              <a:rPr lang="ru-RU" dirty="0"/>
              <a:t>Причиной появления заикания является </a:t>
            </a:r>
            <a:r>
              <a:rPr lang="ru-RU" dirty="0" err="1">
                <a:solidFill>
                  <a:srgbClr val="C00000"/>
                </a:solidFill>
              </a:rPr>
              <a:t>ослабленность</a:t>
            </a:r>
            <a:r>
              <a:rPr lang="ru-RU" dirty="0">
                <a:solidFill>
                  <a:srgbClr val="C00000"/>
                </a:solidFill>
              </a:rPr>
              <a:t> центральной нервной системы. </a:t>
            </a:r>
            <a:r>
              <a:rPr lang="ru-RU" dirty="0"/>
              <a:t>Поводы к возникновению заикания могут быть различными.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9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033"/>
            <a:ext cx="9576047" cy="68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go1.imgsmail.ru/imgpreview?key=441ecd5c0d1f28af&amp;mb=imgdb_preview_112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409156"/>
            <a:ext cx="4067942" cy="3395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964488" cy="6687648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ru-RU" sz="3400" dirty="0" smtClean="0"/>
              <a:t>       Иногда </a:t>
            </a:r>
            <a:r>
              <a:rPr lang="ru-RU" sz="3400" dirty="0"/>
              <a:t>оно появляется после ряда инфекционных заболеваний, когда организм ослаблен</a:t>
            </a:r>
            <a:r>
              <a:rPr lang="ru-RU" sz="3400" dirty="0" smtClean="0"/>
              <a:t>.</a:t>
            </a:r>
          </a:p>
          <a:p>
            <a:pPr marL="0" indent="0" fontAlgn="base">
              <a:buNone/>
            </a:pPr>
            <a:r>
              <a:rPr lang="ru-RU" sz="3400" dirty="0" smtClean="0"/>
              <a:t> </a:t>
            </a:r>
            <a:r>
              <a:rPr lang="ru-RU" sz="3400" dirty="0"/>
              <a:t>Часто заикание возникает после испуга или при длительной психической </a:t>
            </a:r>
            <a:r>
              <a:rPr lang="ru-RU" sz="3400" dirty="0" err="1"/>
              <a:t>травматизации</a:t>
            </a:r>
            <a:r>
              <a:rPr lang="ru-RU" sz="3400" dirty="0"/>
              <a:t> </a:t>
            </a:r>
            <a:r>
              <a:rPr lang="ru-RU" sz="3400" dirty="0" smtClean="0"/>
              <a:t> — </a:t>
            </a:r>
            <a:r>
              <a:rPr lang="ru-RU" sz="3400" dirty="0"/>
              <a:t>постоянном несправедливом, грубом отношении к ребенку окружающих его </a:t>
            </a:r>
            <a:r>
              <a:rPr lang="ru-RU" sz="3400" dirty="0" smtClean="0"/>
              <a:t>людей</a:t>
            </a:r>
          </a:p>
          <a:p>
            <a:pPr marL="0" indent="0" fontAlgn="base">
              <a:buNone/>
            </a:pPr>
            <a:r>
              <a:rPr lang="ru-RU" sz="3400" dirty="0" smtClean="0"/>
              <a:t>       К </a:t>
            </a:r>
            <a:r>
              <a:rPr lang="ru-RU" sz="3400" dirty="0"/>
              <a:t>заиканию может привести внезапное изменение в худшую сторону жизненных условий (обстановки, режима). </a:t>
            </a:r>
            <a:endParaRPr lang="ru-RU" sz="3400" dirty="0" smtClean="0"/>
          </a:p>
          <a:p>
            <a:pPr marL="0" indent="0" fontAlgn="base">
              <a:buNone/>
            </a:pPr>
            <a:r>
              <a:rPr lang="ru-RU" sz="3400" dirty="0" smtClean="0"/>
              <a:t>Нередки </a:t>
            </a:r>
            <a:r>
              <a:rPr lang="ru-RU" sz="3400" dirty="0"/>
              <a:t>случаи заикания у детей с рано </a:t>
            </a:r>
            <a:r>
              <a:rPr lang="ru-RU" sz="3400" dirty="0" err="1"/>
              <a:t>развившейся</a:t>
            </a:r>
            <a:r>
              <a:rPr lang="ru-RU" sz="3400" dirty="0"/>
              <a:t> речью, родители которых читают им слишком много стихов, сказок, обращаются с постоянными просьбами: «расскажи», «повтори», часто заставляют говорить напоказ.</a:t>
            </a:r>
          </a:p>
          <a:p>
            <a:pPr marL="0" indent="0" fontAlgn="base">
              <a:buNone/>
            </a:pPr>
            <a:r>
              <a:rPr lang="ru-RU" sz="3400" dirty="0" smtClean="0"/>
              <a:t>       </a:t>
            </a:r>
            <a:r>
              <a:rPr lang="ru-RU" sz="3400" i="1" dirty="0" smtClean="0"/>
              <a:t>Заикание </a:t>
            </a:r>
            <a:r>
              <a:rPr lang="ru-RU" sz="3400" i="1" dirty="0"/>
              <a:t>легче предупредить, </a:t>
            </a:r>
            <a:endParaRPr lang="ru-RU" sz="3400" i="1" dirty="0" smtClean="0"/>
          </a:p>
          <a:p>
            <a:pPr marL="0" indent="0" fontAlgn="base">
              <a:buNone/>
            </a:pPr>
            <a:r>
              <a:rPr lang="ru-RU" sz="3400" i="1" dirty="0" smtClean="0"/>
              <a:t>чем </a:t>
            </a:r>
            <a:r>
              <a:rPr lang="ru-RU" sz="3400" i="1" dirty="0"/>
              <a:t>лечить</a:t>
            </a:r>
            <a:r>
              <a:rPr lang="ru-RU" sz="3400" dirty="0"/>
              <a:t>. </a:t>
            </a:r>
            <a:r>
              <a:rPr lang="ru-RU" sz="3400" dirty="0" smtClean="0"/>
              <a:t> Педагог ,воспитатель </a:t>
            </a:r>
          </a:p>
          <a:p>
            <a:pPr marL="0" indent="0" fontAlgn="base">
              <a:buNone/>
            </a:pPr>
            <a:r>
              <a:rPr lang="ru-RU" sz="3400" dirty="0" smtClean="0"/>
              <a:t>вовремя </a:t>
            </a:r>
            <a:r>
              <a:rPr lang="ru-RU" sz="3400" dirty="0"/>
              <a:t>может заметить все недостатки </a:t>
            </a:r>
            <a:endParaRPr lang="ru-RU" sz="3400" dirty="0" smtClean="0"/>
          </a:p>
          <a:p>
            <a:pPr marL="0" indent="0" fontAlgn="base">
              <a:buNone/>
            </a:pPr>
            <a:r>
              <a:rPr lang="ru-RU" sz="3400" dirty="0" smtClean="0"/>
              <a:t>воспитания </a:t>
            </a:r>
            <a:r>
              <a:rPr lang="ru-RU" sz="3400" dirty="0"/>
              <a:t>ребенка </a:t>
            </a:r>
            <a:r>
              <a:rPr lang="ru-RU" sz="3400" dirty="0" smtClean="0"/>
              <a:t> и </a:t>
            </a:r>
            <a:r>
              <a:rPr lang="ru-RU" sz="3400" dirty="0"/>
              <a:t>дать </a:t>
            </a:r>
            <a:endParaRPr lang="ru-RU" sz="3400" dirty="0" smtClean="0"/>
          </a:p>
          <a:p>
            <a:pPr marL="0" indent="0" fontAlgn="base">
              <a:buNone/>
            </a:pPr>
            <a:r>
              <a:rPr lang="ru-RU" sz="3400" dirty="0" smtClean="0"/>
              <a:t>родителям </a:t>
            </a:r>
            <a:r>
              <a:rPr lang="ru-RU" sz="3400" dirty="0"/>
              <a:t>полезные советы.</a:t>
            </a:r>
          </a:p>
          <a:p>
            <a:pPr marL="0" indent="0" fontAlgn="base">
              <a:buNone/>
            </a:pPr>
            <a:r>
              <a:rPr lang="ru-RU" sz="3400" dirty="0" smtClean="0"/>
              <a:t>Поэтому ,беседы  воспитателя с </a:t>
            </a:r>
            <a:r>
              <a:rPr lang="ru-RU" sz="3400" dirty="0"/>
              <a:t>родителями </a:t>
            </a:r>
            <a:endParaRPr lang="ru-RU" sz="3400" dirty="0" smtClean="0"/>
          </a:p>
          <a:p>
            <a:pPr marL="0" indent="0" fontAlgn="base">
              <a:buNone/>
            </a:pPr>
            <a:r>
              <a:rPr lang="ru-RU" sz="3400" dirty="0" smtClean="0"/>
              <a:t>о </a:t>
            </a:r>
            <a:r>
              <a:rPr lang="ru-RU" sz="3400" dirty="0"/>
              <a:t>правильном воспитании имеют большое </a:t>
            </a:r>
            <a:endParaRPr lang="ru-RU" sz="3400" dirty="0" smtClean="0"/>
          </a:p>
          <a:p>
            <a:pPr marL="0" indent="0" fontAlgn="base">
              <a:buNone/>
            </a:pPr>
            <a:r>
              <a:rPr lang="ru-RU" sz="3400" dirty="0" smtClean="0"/>
              <a:t>значение </a:t>
            </a:r>
            <a:r>
              <a:rPr lang="ru-RU" sz="3400" dirty="0"/>
              <a:t>в предупреждении </a:t>
            </a:r>
            <a:r>
              <a:rPr lang="ru-RU" sz="3400" dirty="0" smtClean="0"/>
              <a:t>возникновения</a:t>
            </a:r>
          </a:p>
          <a:p>
            <a:pPr marL="0" indent="0" fontAlgn="base">
              <a:buNone/>
            </a:pPr>
            <a:r>
              <a:rPr lang="ru-RU" sz="3400" dirty="0" smtClean="0"/>
              <a:t> </a:t>
            </a:r>
            <a:r>
              <a:rPr lang="ru-RU" sz="3400" dirty="0"/>
              <a:t>заикания у </a:t>
            </a:r>
            <a:r>
              <a:rPr lang="ru-RU" sz="3400" dirty="0" smtClean="0"/>
              <a:t>детей и уклонятся родителям от</a:t>
            </a:r>
          </a:p>
          <a:p>
            <a:pPr marL="0" indent="0" fontAlgn="base">
              <a:buNone/>
            </a:pPr>
            <a:r>
              <a:rPr lang="ru-RU" sz="3400" dirty="0" smtClean="0"/>
              <a:t> таких бесед нецелесообразно.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Профилактика речевых нарушений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568952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Профилактика речевых нарушений</a:t>
            </a:r>
            <a:endParaRPr lang="ru-RU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В настоящее время количество детей, имеющих нарушения речи, увеличивается. Поэтому возрастает необходимость по предупреждению (профилактике) речевых нарушений у дошкольников. </a:t>
            </a:r>
            <a:r>
              <a:rPr lang="ru-RU" sz="2400" dirty="0"/>
              <a:t>Важную роль в профилактике играет совместная работа логопедов и воспитателей </a:t>
            </a:r>
            <a:r>
              <a:rPr lang="ru-RU" sz="2400" dirty="0" smtClean="0"/>
              <a:t>,родителей	 детских </a:t>
            </a:r>
            <a:r>
              <a:rPr lang="ru-RU" sz="2400" dirty="0"/>
              <a:t>дошкольных учреждений. Поэтому так важно заботиться о своевременной профилактике нарушений и уделять внимание развитию речи детей. </a:t>
            </a:r>
          </a:p>
          <a:p>
            <a:pPr marL="0" indent="0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1965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7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9532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i="1" dirty="0"/>
              <a:t>Предупреждать речевые нарушения у детей необходимо с раннего возраста, в каждой возрастной параллели свои профилактические задачи: </a:t>
            </a:r>
          </a:p>
          <a:p>
            <a:pPr marL="0" indent="0">
              <a:buNone/>
            </a:pPr>
            <a:r>
              <a:rPr lang="ru-RU" dirty="0" smtClean="0"/>
              <a:t>-  </a:t>
            </a:r>
            <a:r>
              <a:rPr lang="ru-RU" sz="2400" dirty="0"/>
              <a:t>В</a:t>
            </a:r>
            <a:r>
              <a:rPr lang="ru-RU" sz="2400" dirty="0" smtClean="0"/>
              <a:t> </a:t>
            </a:r>
            <a:r>
              <a:rPr lang="ru-RU" sz="2400" dirty="0"/>
              <a:t>раннем возрасте (до 3 лет) - предупреждение недоразвития речи соц. характера, так как речь ребенка формируется по подражанию, то есть в процессе общения с окружающими его взрослыми , неправильное речевое окружение и воспитание может являться причиной возникновения у детей дефектов речи. </a:t>
            </a:r>
          </a:p>
          <a:p>
            <a:pPr marL="0" indent="0">
              <a:buNone/>
            </a:pPr>
            <a:r>
              <a:rPr lang="ru-RU" sz="2400" dirty="0" smtClean="0"/>
              <a:t>В младшем </a:t>
            </a:r>
            <a:r>
              <a:rPr lang="ru-RU" sz="2400" dirty="0"/>
              <a:t>и среднем возрасте (3-5 лет) – предупреждение дефектов звукопроизношения.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Д</a:t>
            </a:r>
            <a:r>
              <a:rPr lang="ru-RU" sz="2400" dirty="0" smtClean="0"/>
              <a:t>остижение </a:t>
            </a:r>
            <a:r>
              <a:rPr lang="ru-RU" sz="2400" dirty="0"/>
              <a:t>этой цели – комплексная работа.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Она </a:t>
            </a:r>
            <a:r>
              <a:rPr lang="ru-RU" sz="2400" dirty="0"/>
              <a:t>включает работу над: </a:t>
            </a:r>
          </a:p>
          <a:p>
            <a:pPr marL="0" indent="0">
              <a:buNone/>
            </a:pPr>
            <a:r>
              <a:rPr lang="ru-RU" sz="2400" dirty="0"/>
              <a:t>✓фонематическим слухом, </a:t>
            </a:r>
          </a:p>
          <a:p>
            <a:pPr marL="0" indent="0">
              <a:buNone/>
            </a:pPr>
            <a:r>
              <a:rPr lang="ru-RU" sz="2400" dirty="0"/>
              <a:t>✓артикуляционной и мелкой моторикой, </a:t>
            </a:r>
          </a:p>
          <a:p>
            <a:pPr marL="0" indent="0">
              <a:buNone/>
            </a:pPr>
            <a:r>
              <a:rPr lang="ru-RU" sz="2400" dirty="0"/>
              <a:t>✓речевым дыханием, силой голоса.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20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688"/>
            <a:ext cx="9143999" cy="677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4392487" cy="6120680"/>
          </a:xfr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i="1" dirty="0">
                <a:solidFill>
                  <a:srgbClr val="FF0000"/>
                </a:solidFill>
              </a:rPr>
              <a:t>Фонематический слух </a:t>
            </a:r>
            <a:r>
              <a:rPr lang="ru-RU" sz="2600" dirty="0"/>
              <a:t>– способность воспринимать звуки речи, фонемы, благодаря которым осуществляется различение слов, близких по звучанию: рак – лак – мак, угол – уголь. Хорошо развитый фонематический слух обеспечивает правильное формирование звукопроизношения, четкое и внятное произнесение слов в соответствии с общепринятыми нормами</a:t>
            </a:r>
            <a:r>
              <a:rPr lang="ru-RU" dirty="0"/>
              <a:t>.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1124744"/>
            <a:ext cx="4176464" cy="547260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Игры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Узнавание </a:t>
            </a:r>
            <a:r>
              <a:rPr lang="ru-RU" sz="2000" dirty="0">
                <a:solidFill>
                  <a:schemeClr val="tx1"/>
                </a:solidFill>
              </a:rPr>
              <a:t>неречевых звуков - игры со звучащими игрушками, </a:t>
            </a:r>
            <a:r>
              <a:rPr lang="ru-RU" sz="2000" dirty="0" smtClean="0">
                <a:solidFill>
                  <a:schemeClr val="tx1"/>
                </a:solidFill>
              </a:rPr>
              <a:t>баночки -</a:t>
            </a:r>
            <a:r>
              <a:rPr lang="ru-RU" sz="2000" dirty="0" err="1" smtClean="0">
                <a:solidFill>
                  <a:schemeClr val="tx1"/>
                </a:solidFill>
              </a:rPr>
              <a:t>шумелочки</a:t>
            </a:r>
            <a:r>
              <a:rPr lang="ru-RU" sz="2000" dirty="0">
                <a:solidFill>
                  <a:schemeClr val="tx1"/>
                </a:solidFill>
              </a:rPr>
              <a:t>;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2</a:t>
            </a:r>
            <a:r>
              <a:rPr lang="ru-RU" sz="2000" dirty="0">
                <a:solidFill>
                  <a:schemeClr val="tx1"/>
                </a:solidFill>
              </a:rPr>
              <a:t>. Игры, направленные на восприятие ритма;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3</a:t>
            </a:r>
            <a:r>
              <a:rPr lang="ru-RU" sz="2000" dirty="0">
                <a:solidFill>
                  <a:schemeClr val="tx1"/>
                </a:solidFill>
              </a:rPr>
              <a:t>. Различение одинаковых по высоте, силе, тембру </a:t>
            </a:r>
            <a:r>
              <a:rPr lang="ru-RU" sz="2000" dirty="0" err="1">
                <a:solidFill>
                  <a:schemeClr val="tx1"/>
                </a:solidFill>
              </a:rPr>
              <a:t>звукокомплексов</a:t>
            </a:r>
            <a:r>
              <a:rPr lang="ru-RU" sz="2000" dirty="0">
                <a:solidFill>
                  <a:schemeClr val="tx1"/>
                </a:solidFill>
              </a:rPr>
              <a:t> – игры «Три медведя», «Как семья разговаривает»;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4</a:t>
            </a:r>
            <a:r>
              <a:rPr lang="ru-RU" sz="2000" dirty="0">
                <a:solidFill>
                  <a:schemeClr val="tx1"/>
                </a:solidFill>
              </a:rPr>
              <a:t>. Различение близких по звуковому составу слов – работа с оппозиционными звуками.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15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Артикуляционная моторика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1052736"/>
            <a:ext cx="4536504" cy="5805264"/>
          </a:xfr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Артикуляционная моторика 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Хорошая </a:t>
            </a:r>
            <a:r>
              <a:rPr lang="ru-RU" dirty="0"/>
              <a:t>дикция – основа четкости и разборчивости речи. Ясность и чистота произношения зависит от активной и правильной работы артикуляционного аппарата. Развивать артикуляционный аппарат помогают специальные упражнения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 детьми второй младшей группы – объем требований невелик. Нужно, чтобы дети усвоили простейшие навыки движения («блинчик», «лошадка», «вкусное варенье</a:t>
            </a:r>
            <a:r>
              <a:rPr lang="ru-RU" dirty="0" smtClean="0"/>
              <a:t>»)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 средней группе необходимо следить за четкостью выполнения движений, за умением переключать органы артикуляционного аппарата с одной позы на другую</a:t>
            </a:r>
            <a:r>
              <a:rPr lang="ru-RU" dirty="0" smtClean="0"/>
              <a:t>..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Проводить гимнастику систематически, тогда будет эффект.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6888" y="1124744"/>
            <a:ext cx="409760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5" y="0"/>
            <a:ext cx="9139376" cy="681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851104" cy="83671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Артикуляционные упражнения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62" r="9501"/>
          <a:stretch/>
        </p:blipFill>
        <p:spPr bwMode="auto">
          <a:xfrm>
            <a:off x="0" y="992364"/>
            <a:ext cx="1732247" cy="17736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 descr="C:\Users\WORK\Desktop\Безымян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15" y="1006664"/>
            <a:ext cx="1728192" cy="1702048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ORK\Desktop\Безымянный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88" r="8937"/>
          <a:stretch/>
        </p:blipFill>
        <p:spPr bwMode="auto">
          <a:xfrm>
            <a:off x="3564336" y="1007097"/>
            <a:ext cx="1742336" cy="1702047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7" r="9125"/>
          <a:stretch/>
        </p:blipFill>
        <p:spPr bwMode="auto">
          <a:xfrm>
            <a:off x="5357674" y="1006664"/>
            <a:ext cx="1817515" cy="1730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 descr="C:\Users\WORK\Desktop\Безымянный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75" r="8937"/>
          <a:stretch/>
        </p:blipFill>
        <p:spPr bwMode="auto">
          <a:xfrm>
            <a:off x="7264941" y="992364"/>
            <a:ext cx="1746351" cy="1773669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WORK\Desktop\Безымянный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" r="9125"/>
          <a:stretch/>
        </p:blipFill>
        <p:spPr bwMode="auto">
          <a:xfrm>
            <a:off x="83824" y="2749888"/>
            <a:ext cx="1726487" cy="1930124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7" r="8563"/>
          <a:stretch/>
        </p:blipFill>
        <p:spPr bwMode="auto">
          <a:xfrm>
            <a:off x="1859773" y="2723012"/>
            <a:ext cx="1697360" cy="190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5" name="Picture 11" descr="C:\Users\WORK\Desktop\Безымянный.pn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60" t="-1735" r="9270" b="1735"/>
          <a:stretch/>
        </p:blipFill>
        <p:spPr bwMode="auto">
          <a:xfrm>
            <a:off x="3565731" y="2723012"/>
            <a:ext cx="1791943" cy="1858116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WORK\Desktop\Безымянный.pn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63" r="10250"/>
          <a:stretch/>
        </p:blipFill>
        <p:spPr bwMode="auto">
          <a:xfrm>
            <a:off x="5357674" y="2807400"/>
            <a:ext cx="1817515" cy="1773728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WORK\Desktop\Безымянный.pn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r="9687"/>
          <a:stretch/>
        </p:blipFill>
        <p:spPr bwMode="auto">
          <a:xfrm>
            <a:off x="7279700" y="2766033"/>
            <a:ext cx="1731592" cy="1815095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WORK\Desktop\Безымянный.pn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63" r="8375"/>
          <a:stretch/>
        </p:blipFill>
        <p:spPr bwMode="auto">
          <a:xfrm>
            <a:off x="12912" y="4625400"/>
            <a:ext cx="1774871" cy="2079456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WORK\Desktop\Безымянный.pn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12" r="8750"/>
          <a:stretch/>
        </p:blipFill>
        <p:spPr bwMode="auto">
          <a:xfrm>
            <a:off x="1851176" y="4625400"/>
            <a:ext cx="1714555" cy="2079456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WORK\Desktop\Безымянный.png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88" r="8937"/>
          <a:stretch/>
        </p:blipFill>
        <p:spPr bwMode="auto">
          <a:xfrm>
            <a:off x="3631137" y="4625400"/>
            <a:ext cx="1726537" cy="2035184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WORK\Desktop\Безымянный.png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68" r="8143"/>
          <a:stretch/>
        </p:blipFill>
        <p:spPr bwMode="auto">
          <a:xfrm>
            <a:off x="5357674" y="4625400"/>
            <a:ext cx="1817515" cy="2035184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5" r="8563"/>
          <a:stretch/>
        </p:blipFill>
        <p:spPr bwMode="auto">
          <a:xfrm>
            <a:off x="7236105" y="4581128"/>
            <a:ext cx="1836103" cy="2041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2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927"/>
            <a:ext cx="9144000" cy="682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</a:rPr>
              <a:t>Логопедия</a:t>
            </a:r>
            <a:r>
              <a:rPr lang="ru-RU" i="1" dirty="0">
                <a:solidFill>
                  <a:srgbClr val="C00000"/>
                </a:solidFill>
              </a:rPr>
              <a:t> </a:t>
            </a:r>
            <a:r>
              <a:rPr lang="ru-RU" dirty="0"/>
              <a:t>— это наука о нарушениях речи, о методах их предупреждения, выявления и устранения </a:t>
            </a:r>
            <a:r>
              <a:rPr lang="ru-RU" dirty="0" smtClean="0"/>
              <a:t> речевых </a:t>
            </a:r>
            <a:r>
              <a:rPr lang="ru-RU" smtClean="0"/>
              <a:t>нарушений.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Логопедия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/>
              <a:t>изучает причины, механизмы, симптоматику, течение, структуру нарушений речевой деятельности, систему коррекционного воздействия.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1565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79064" cy="681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Мелкая моторика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5"/>
            <a:ext cx="4464496" cy="5544616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Упражнения </a:t>
            </a:r>
            <a:r>
              <a:rPr lang="ru-RU" sz="2400" dirty="0"/>
              <a:t>на развитие мелкой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моторики </a:t>
            </a:r>
            <a:r>
              <a:rPr lang="ru-RU" sz="2400" dirty="0"/>
              <a:t>так же, как и артикуляционные упражнения должны проводится </a:t>
            </a:r>
            <a:r>
              <a:rPr lang="ru-RU" sz="2400" dirty="0" smtClean="0"/>
              <a:t>систематически, так как тесно связаны в головном мозге с зонами отвечающими за развитие речевой моторики. </a:t>
            </a:r>
            <a:r>
              <a:rPr lang="ru-RU" sz="2400" dirty="0"/>
              <a:t>Обыгрывание с детьми </a:t>
            </a:r>
            <a:r>
              <a:rPr lang="ru-RU" sz="2400" dirty="0" err="1"/>
              <a:t>потешек</a:t>
            </a:r>
            <a:r>
              <a:rPr lang="ru-RU" sz="2400" dirty="0"/>
              <a:t>, стихов в сочетании с движением и музыкой, пальчиковые гимнастики, выкладывание узоров разными видами круп, </a:t>
            </a:r>
            <a:r>
              <a:rPr lang="ru-RU" sz="2400" dirty="0" smtClean="0"/>
              <a:t> </a:t>
            </a:r>
            <a:r>
              <a:rPr lang="ru-RU" sz="2400" dirty="0" err="1" smtClean="0"/>
              <a:t>пазлы</a:t>
            </a:r>
            <a:r>
              <a:rPr lang="ru-RU" sz="2400" dirty="0" smtClean="0"/>
              <a:t>, собирание бус, шнуровки</a:t>
            </a:r>
          </a:p>
          <a:p>
            <a:pPr marL="0" indent="0">
              <a:buNone/>
            </a:pPr>
            <a:r>
              <a:rPr lang="ru-RU" sz="2400" dirty="0" smtClean="0"/>
              <a:t>Шарики Су-</a:t>
            </a:r>
            <a:r>
              <a:rPr lang="ru-RU" sz="2400" dirty="0" err="1" smtClean="0"/>
              <a:t>джок</a:t>
            </a:r>
            <a:r>
              <a:rPr lang="ru-RU" sz="2400" dirty="0" smtClean="0"/>
              <a:t> </a:t>
            </a:r>
            <a:r>
              <a:rPr lang="ru-RU" sz="2400" dirty="0"/>
              <a:t>и многое другое способствует развитию мелкой моторики рук</a:t>
            </a:r>
            <a:r>
              <a:rPr lang="ru-RU" dirty="0"/>
              <a:t>.</a:t>
            </a:r>
          </a:p>
        </p:txBody>
      </p:sp>
      <p:pic>
        <p:nvPicPr>
          <p:cNvPr id="5" name="Picture 3" descr="G:\DCIM\101MSDCF\DSC018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960440" cy="266429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2392" y="3789784"/>
            <a:ext cx="3960440" cy="288525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7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3" y="-84465"/>
            <a:ext cx="9143999" cy="69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Речевое дыхание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4294967295"/>
          </p:nvPr>
        </p:nvSpPr>
        <p:spPr>
          <a:xfrm>
            <a:off x="179512" y="764704"/>
            <a:ext cx="4396720" cy="5904384"/>
          </a:xfr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 Речевое </a:t>
            </a:r>
            <a:r>
              <a:rPr lang="ru-RU" dirty="0"/>
              <a:t>дыхание – дыхание в процессе речи, отличается от обычного более глубоким коротким вдохом и ротовым длинным выдохом. Несовершенства речевого дыхания и их влияние на речь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Ослабленный вдох и выдох, как следствие - тихая речь, затруднение произнесения длинных фраз; нерациональное расходование выдыхаемого воздуха ведет к нарушению плавности речи, </a:t>
            </a:r>
            <a:r>
              <a:rPr lang="ru-RU" dirty="0" smtClean="0"/>
              <a:t>не </a:t>
            </a:r>
            <a:r>
              <a:rPr lang="ru-RU" dirty="0" err="1" smtClean="0"/>
              <a:t>договариванию</a:t>
            </a:r>
            <a:r>
              <a:rPr lang="ru-RU" dirty="0" smtClean="0"/>
              <a:t> </a:t>
            </a:r>
            <a:r>
              <a:rPr lang="ru-RU" dirty="0"/>
              <a:t>слов и фраз; произнесение фраз на вдохе - судорожной, нечеткой речи; неравномерный выдох - речь то громкая, то тихая. </a:t>
            </a:r>
            <a:r>
              <a:rPr lang="ru-RU" dirty="0" smtClean="0"/>
              <a:t> Кроме того, </a:t>
            </a:r>
            <a:r>
              <a:rPr lang="ru-RU" dirty="0"/>
              <a:t>нарушение речевого дыхания может быть как следствие: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аденоидных разрастаний;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общей физической </a:t>
            </a:r>
            <a:r>
              <a:rPr lang="ru-RU" dirty="0" err="1"/>
              <a:t>ослабленности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сердечно-сосудистых заболеваний.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8024" y="836712"/>
            <a:ext cx="417646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Игры направленные на удлинение, развитие силы и плавности воздушной струи: «мыльные пузыри», «дутье на кораблики», надувание игрушек, воздушных шариков, «буря в стакане воды», </a:t>
            </a:r>
            <a:r>
              <a:rPr lang="ru-RU" sz="2000" dirty="0" smtClean="0">
                <a:solidFill>
                  <a:schemeClr val="tx1"/>
                </a:solidFill>
              </a:rPr>
              <a:t>«упрямая свеча», </a:t>
            </a:r>
            <a:r>
              <a:rPr lang="ru-RU" sz="2000" dirty="0">
                <a:solidFill>
                  <a:schemeClr val="tx1"/>
                </a:solidFill>
              </a:rPr>
              <a:t>перышки, </a:t>
            </a:r>
            <a:r>
              <a:rPr lang="ru-RU" sz="2000" dirty="0" smtClean="0">
                <a:solidFill>
                  <a:schemeClr val="tx1"/>
                </a:solidFill>
              </a:rPr>
              <a:t>снежинки.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Проводить систематически, 2-3 минуты. Упражнение «Фокус» 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1. Сделай «чашку» (боковые края языка прижми к верхней губе, посередине остается желобок</a:t>
            </a:r>
            <a:r>
              <a:rPr lang="ru-RU" sz="2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2. Положи маленький кусочек ватки на кончик </a:t>
            </a:r>
            <a:r>
              <a:rPr lang="ru-RU" sz="2000" dirty="0" smtClean="0">
                <a:solidFill>
                  <a:schemeClr val="tx1"/>
                </a:solidFill>
              </a:rPr>
              <a:t>носа. Сделай </a:t>
            </a:r>
            <a:r>
              <a:rPr lang="ru-RU" sz="2000" dirty="0">
                <a:solidFill>
                  <a:schemeClr val="tx1"/>
                </a:solidFill>
              </a:rPr>
              <a:t>вдох через нос.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Сильно дуй через рот на ватку, чтобы она полетела вверх.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108" y="3380741"/>
            <a:ext cx="4248150" cy="3216909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431" y="283528"/>
            <a:ext cx="4232275" cy="309721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648"/>
            <a:ext cx="4465638" cy="30956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1" y="3380741"/>
            <a:ext cx="4537075" cy="321691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6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84425"/>
            <a:ext cx="2879725" cy="226853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22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WORK\Desktop\20170915_103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2" descr="C:\Users\WORK\Desktop\20170919_0948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29000"/>
            <a:ext cx="4572000" cy="34290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3" descr="C:\Users\WORK\Desktop\20170919_0927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3427413"/>
            <a:ext cx="4416425" cy="34290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C:\Users\WORK\Desktop\DSC026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25400"/>
            <a:ext cx="4518025" cy="33115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34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14975"/>
            <a:ext cx="9143999" cy="697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Голос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19" y="764704"/>
            <a:ext cx="8496945" cy="5904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Параллельно с развитием дыхания идет работа по развитию голоса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Речевая интонация, </a:t>
            </a:r>
            <a:r>
              <a:rPr lang="ru-RU" dirty="0" smtClean="0">
                <a:solidFill>
                  <a:schemeClr val="tx1"/>
                </a:solidFill>
              </a:rPr>
              <a:t>окрас.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Необходимо уделить </a:t>
            </a:r>
            <a:r>
              <a:rPr lang="ru-RU" dirty="0">
                <a:solidFill>
                  <a:schemeClr val="tx1"/>
                </a:solidFill>
              </a:rPr>
              <a:t>внимание детям с тихим и крикливым голосом.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Крикливый </a:t>
            </a:r>
            <a:r>
              <a:rPr lang="ru-RU" dirty="0">
                <a:solidFill>
                  <a:schemeClr val="tx1"/>
                </a:solidFill>
              </a:rPr>
              <a:t>голос устраняется путем игр в тихую или шепотную речь. </a:t>
            </a: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Эхо» В лесу </a:t>
            </a:r>
            <a:r>
              <a:rPr lang="ru-RU" dirty="0" err="1">
                <a:solidFill>
                  <a:schemeClr val="tx1"/>
                </a:solidFill>
              </a:rPr>
              <a:t>причу</a:t>
            </a:r>
            <a:r>
              <a:rPr lang="ru-RU" dirty="0">
                <a:solidFill>
                  <a:schemeClr val="tx1"/>
                </a:solidFill>
              </a:rPr>
              <a:t>: «ау, ау». А мне в ответ: «ау, ау». Горе кричу: «ау, ау». Гора в ответ: «ау, ау» </a:t>
            </a: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r>
              <a:rPr lang="ru-RU" dirty="0">
                <a:solidFill>
                  <a:schemeClr val="tx1"/>
                </a:solidFill>
              </a:rPr>
              <a:t>. Далеко-близко 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dirty="0">
                <a:solidFill>
                  <a:schemeClr val="tx1"/>
                </a:solidFill>
              </a:rPr>
              <a:t>примере звукоподражаний: поезд приближается, поезд отдаляется: </a:t>
            </a:r>
            <a:r>
              <a:rPr lang="ru-RU" dirty="0" err="1">
                <a:solidFill>
                  <a:schemeClr val="tx1"/>
                </a:solidFill>
              </a:rPr>
              <a:t>ТУУУУУУУУУТуууууууууууу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Самолет </a:t>
            </a:r>
            <a:r>
              <a:rPr lang="ru-RU" dirty="0">
                <a:solidFill>
                  <a:schemeClr val="tx1"/>
                </a:solidFill>
              </a:rPr>
              <a:t>летает: ВУУУУУУ-</a:t>
            </a:r>
            <a:r>
              <a:rPr lang="ru-RU" dirty="0" err="1">
                <a:solidFill>
                  <a:schemeClr val="tx1"/>
                </a:solidFill>
              </a:rPr>
              <a:t>вууууу</a:t>
            </a:r>
            <a:r>
              <a:rPr lang="ru-RU" dirty="0">
                <a:solidFill>
                  <a:schemeClr val="tx1"/>
                </a:solidFill>
              </a:rPr>
              <a:t>-ВУУУУУУ и наоборот.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3</a:t>
            </a:r>
            <a:r>
              <a:rPr lang="ru-RU" dirty="0">
                <a:solidFill>
                  <a:schemeClr val="tx1"/>
                </a:solidFill>
              </a:rPr>
              <a:t>. Произнесение стихотворений с изменением силы голоса: Мне мила моя работа (тихо) Я доволен, я горжусь (громко)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Тихий </a:t>
            </a:r>
            <a:r>
              <a:rPr lang="ru-RU" dirty="0">
                <a:solidFill>
                  <a:schemeClr val="tx1"/>
                </a:solidFill>
              </a:rPr>
              <a:t>голос - игры, сопровождающиеся громким звукоподражанием или </a:t>
            </a:r>
            <a:r>
              <a:rPr lang="ru-RU" dirty="0" err="1">
                <a:solidFill>
                  <a:schemeClr val="tx1"/>
                </a:solidFill>
              </a:rPr>
              <a:t>договариванием</a:t>
            </a:r>
            <a:r>
              <a:rPr lang="ru-RU" dirty="0">
                <a:solidFill>
                  <a:schemeClr val="tx1"/>
                </a:solidFill>
              </a:rPr>
              <a:t> междометий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Вот обрадовались звери! Засмеялись и запели, ушками захлопали, ножками затопали. Гуси начали опять по-гусиному кричать: га-га-га. Кошки замурлыкали: </a:t>
            </a:r>
            <a:r>
              <a:rPr lang="ru-RU" dirty="0" err="1">
                <a:solidFill>
                  <a:schemeClr val="tx1"/>
                </a:solidFill>
              </a:rPr>
              <a:t>мур-мур-мур</a:t>
            </a:r>
            <a:r>
              <a:rPr lang="ru-RU" dirty="0">
                <a:solidFill>
                  <a:schemeClr val="tx1"/>
                </a:solidFill>
              </a:rPr>
              <a:t>, Птички зачирикали: …. , Лошади заржали: …. , Мухи зажужжали: … ., Лягушата квакают: …. , А утята крякают:…. , Поросята хрюкают: …. , </a:t>
            </a:r>
            <a:r>
              <a:rPr lang="ru-RU" dirty="0" err="1">
                <a:solidFill>
                  <a:schemeClr val="tx1"/>
                </a:solidFill>
              </a:rPr>
              <a:t>Мурочку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баюкают</a:t>
            </a:r>
            <a:r>
              <a:rPr lang="ru-RU" dirty="0" err="1">
                <a:solidFill>
                  <a:schemeClr val="tx1"/>
                </a:solidFill>
              </a:rPr>
              <a:t>фразы</a:t>
            </a:r>
            <a:r>
              <a:rPr lang="ru-RU" dirty="0">
                <a:solidFill>
                  <a:schemeClr val="tx1"/>
                </a:solidFill>
              </a:rPr>
              <a:t> усваивается ребенком по подражанию. Патологии развития голоса встречаются достаточно редко. </a:t>
            </a:r>
          </a:p>
        </p:txBody>
      </p:sp>
    </p:spTree>
    <p:extLst>
      <p:ext uri="{BB962C8B-B14F-4D97-AF65-F5344CB8AC3E}">
        <p14:creationId xmlns:p14="http://schemas.microsoft.com/office/powerpoint/2010/main" val="7103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ocuments\20200324_1208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756576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772816"/>
            <a:ext cx="6441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Буклет на память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 «Причины нарушений речи»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4869160"/>
            <a:ext cx="8708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Анкетирование по разработанной анкете по теме встречи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06708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9687"/>
            <a:ext cx="9143999" cy="68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3068960"/>
            <a:ext cx="5262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Спасибо за внимание !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7091" t="8290" r="63146" b="60304"/>
          <a:stretch/>
        </p:blipFill>
        <p:spPr bwMode="auto">
          <a:xfrm>
            <a:off x="2843808" y="1060407"/>
            <a:ext cx="3888432" cy="200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88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Цель: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</a:rPr>
              <a:t>Пропаганда логопедических знаний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00600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i="1" dirty="0" smtClean="0"/>
              <a:t>- познакомить родителей с механизмом образования речи .</a:t>
            </a:r>
          </a:p>
          <a:p>
            <a:pPr marL="0" indent="0">
              <a:buNone/>
            </a:pPr>
            <a:r>
              <a:rPr lang="ru-RU" i="1" dirty="0" smtClean="0"/>
              <a:t>- познакомить с причинами </a:t>
            </a:r>
          </a:p>
          <a:p>
            <a:pPr marL="0" indent="0">
              <a:buNone/>
            </a:pPr>
            <a:r>
              <a:rPr lang="ru-RU" i="1" dirty="0" smtClean="0"/>
              <a:t>нарушений речевого </a:t>
            </a:r>
          </a:p>
          <a:p>
            <a:pPr marL="0" indent="0">
              <a:buNone/>
            </a:pPr>
            <a:r>
              <a:rPr lang="ru-RU" i="1" dirty="0" smtClean="0"/>
              <a:t>развития и их </a:t>
            </a:r>
          </a:p>
          <a:p>
            <a:pPr marL="0" indent="0">
              <a:buNone/>
            </a:pPr>
            <a:r>
              <a:rPr lang="ru-RU" i="1" dirty="0" smtClean="0"/>
              <a:t>профилактикой.</a:t>
            </a:r>
            <a:endParaRPr lang="ru-RU" i="1" dirty="0"/>
          </a:p>
        </p:txBody>
      </p:sp>
      <p:pic>
        <p:nvPicPr>
          <p:cNvPr id="6" name="Рисунок 5" descr="https://go1.imgsmail.ru/imgpreview?key=441ecd5c0d1f28af&amp;mb=imgdb_preview_112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2780928"/>
            <a:ext cx="3832225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26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ORK\Desktop\Безымянный6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989439"/>
            <a:ext cx="8072184" cy="308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ORK\Desktop\Безымянный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4028609"/>
            <a:ext cx="8072184" cy="256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1" y="404664"/>
            <a:ext cx="8072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Связь логопедии с другими науками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endParaRPr lang="ru-RU" b="1" i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58326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Речь представляет собой одну из высших психических функций человека. Речевой акт осуществляется сложной системой органов, в которой главная, ведущая роль принадлежит деятельности головного мозга.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Речь </a:t>
            </a: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играет исключительно важную роль в формировании высших психических функций у ребёнка. </a:t>
            </a:r>
            <a:endParaRPr lang="ru-RU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Выполняя </a:t>
            </a: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функцию общения ребёнка со взрослыми, она является базой для развития мышления, обеспечивает возможность планирования и регуляции поведения ребёнка, организации всей его психической жизни, влияет на развитие личности в целом. </a:t>
            </a:r>
            <a:endParaRPr lang="ru-RU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связи с этим в современной специальной педагогике и психологии утвердилось положение о необходимости раннего выявления и преодоления речевых нарушений, которые </a:t>
            </a: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являются </a:t>
            </a: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общей закономерностью </a:t>
            </a: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аномального  речевого развития</a:t>
            </a: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7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93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74638"/>
            <a:ext cx="6444207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Механизмы образования речи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92" y="1268760"/>
            <a:ext cx="9073008" cy="55892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Основные (ключевые) понятия</a:t>
            </a:r>
            <a:r>
              <a:rPr lang="ru-RU" i="1" dirty="0"/>
              <a:t>: 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Центральный отдел речевого аппарата,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Периферический </a:t>
            </a:r>
            <a:r>
              <a:rPr lang="ru-RU" i="1" dirty="0">
                <a:solidFill>
                  <a:srgbClr val="0070C0"/>
                </a:solidFill>
              </a:rPr>
              <a:t>отдел речевого аппарата</a:t>
            </a:r>
            <a:r>
              <a:rPr lang="ru-RU" i="1" dirty="0" smtClean="0">
                <a:solidFill>
                  <a:srgbClr val="0070C0"/>
                </a:solidFill>
              </a:rPr>
              <a:t>,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70C0"/>
                </a:solidFill>
              </a:rPr>
              <a:t> </a:t>
            </a:r>
            <a:r>
              <a:rPr lang="ru-RU" i="1" dirty="0" smtClean="0">
                <a:solidFill>
                  <a:srgbClr val="0070C0"/>
                </a:solidFill>
              </a:rPr>
              <a:t>Речеслуховой анализатор</a:t>
            </a:r>
          </a:p>
          <a:p>
            <a:pPr marL="0" indent="0">
              <a:buNone/>
            </a:pPr>
            <a:r>
              <a:rPr lang="ru-RU" i="1" dirty="0" err="1">
                <a:solidFill>
                  <a:srgbClr val="0070C0"/>
                </a:solidFill>
              </a:rPr>
              <a:t>Р</a:t>
            </a:r>
            <a:r>
              <a:rPr lang="ru-RU" i="1" dirty="0" err="1" smtClean="0">
                <a:solidFill>
                  <a:srgbClr val="0070C0"/>
                </a:solidFill>
              </a:rPr>
              <a:t>ечедвигательный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>
                <a:solidFill>
                  <a:srgbClr val="0070C0"/>
                </a:solidFill>
              </a:rPr>
              <a:t>анализатор, </a:t>
            </a:r>
            <a:endParaRPr lang="ru-RU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Зрительный анализатор,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и</a:t>
            </a:r>
            <a:r>
              <a:rPr lang="ru-RU" i="1" dirty="0" err="1" smtClean="0">
                <a:solidFill>
                  <a:srgbClr val="0070C0"/>
                </a:solidFill>
              </a:rPr>
              <a:t>нервация,речевое</a:t>
            </a:r>
            <a:r>
              <a:rPr lang="ru-RU" i="1" dirty="0" smtClean="0">
                <a:solidFill>
                  <a:srgbClr val="0070C0"/>
                </a:solidFill>
              </a:rPr>
              <a:t> дыхание,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70C0"/>
                </a:solidFill>
              </a:rPr>
              <a:t> </a:t>
            </a:r>
            <a:r>
              <a:rPr lang="ru-RU" i="1" dirty="0" smtClean="0">
                <a:solidFill>
                  <a:srgbClr val="0070C0"/>
                </a:solidFill>
              </a:rPr>
              <a:t> фонация,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артикуляция.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i="1" dirty="0" err="1" smtClean="0"/>
              <a:t>Речедвигательный</a:t>
            </a:r>
            <a:r>
              <a:rPr lang="ru-RU" i="1" dirty="0" smtClean="0"/>
              <a:t> анализатор  :</a:t>
            </a:r>
            <a:endParaRPr lang="ru-RU" i="1" dirty="0"/>
          </a:p>
          <a:p>
            <a:pPr marL="0" indent="0">
              <a:buNone/>
            </a:pPr>
            <a:r>
              <a:rPr lang="ru-RU" dirty="0"/>
              <a:t>1. </a:t>
            </a:r>
            <a:r>
              <a:rPr lang="ru-RU" i="1" dirty="0"/>
              <a:t>Артикуляторный аппарат</a:t>
            </a:r>
            <a:r>
              <a:rPr lang="ru-RU" dirty="0"/>
              <a:t> — губы, зубы, язык, нёбо (мягкое и твердое), глотка.</a:t>
            </a:r>
          </a:p>
          <a:p>
            <a:pPr marL="0" indent="0">
              <a:buNone/>
            </a:pPr>
            <a:r>
              <a:rPr lang="ru-RU" dirty="0"/>
              <a:t>2. </a:t>
            </a:r>
            <a:r>
              <a:rPr lang="ru-RU" i="1" dirty="0"/>
              <a:t>Голосовой аппарат</a:t>
            </a:r>
            <a:r>
              <a:rPr lang="ru-RU" dirty="0"/>
              <a:t> — хрящи гортани, голосовые складки.</a:t>
            </a:r>
          </a:p>
          <a:p>
            <a:pPr marL="0" indent="0">
              <a:buNone/>
            </a:pPr>
            <a:r>
              <a:rPr lang="ru-RU" dirty="0"/>
              <a:t>3. </a:t>
            </a:r>
            <a:r>
              <a:rPr lang="ru-RU" i="1" dirty="0"/>
              <a:t>Дыхательный аппарат</a:t>
            </a:r>
            <a:r>
              <a:rPr lang="ru-RU" dirty="0"/>
              <a:t> — бронхи, легкие, </a:t>
            </a:r>
            <a:r>
              <a:rPr lang="ru-RU" dirty="0" smtClean="0"/>
              <a:t>диафрагма</a:t>
            </a:r>
            <a:endParaRPr lang="ru-RU" dirty="0"/>
          </a:p>
        </p:txBody>
      </p:sp>
      <p:pic>
        <p:nvPicPr>
          <p:cNvPr id="1026" name="Picture 2" descr="C:\Users\WORK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35" y="2636912"/>
            <a:ext cx="2454275" cy="15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ORK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10" y="908720"/>
            <a:ext cx="2373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02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93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Строение речевого аппарата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WORK\Desktop\Безымянный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6"/>
          <a:stretch/>
        </p:blipFill>
        <p:spPr bwMode="auto">
          <a:xfrm>
            <a:off x="2051720" y="764704"/>
            <a:ext cx="525658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ORK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61248"/>
            <a:ext cx="763284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0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93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olgasergeeff.ru/wp-content/uploads/2012/07/1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58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1827</Words>
  <Application>Microsoft Office PowerPoint</Application>
  <PresentationFormat>Экран (4:3)</PresentationFormat>
  <Paragraphs>206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Тема   «Причины нарушений речи и их профилактика»</vt:lpstr>
      <vt:lpstr>Презентация PowerPoint</vt:lpstr>
      <vt:lpstr>Презентация PowerPoint</vt:lpstr>
      <vt:lpstr>Цель: Пропаганда логопедических знаний</vt:lpstr>
      <vt:lpstr>Презентация PowerPoint</vt:lpstr>
      <vt:lpstr> </vt:lpstr>
      <vt:lpstr>Механизмы образования речи</vt:lpstr>
      <vt:lpstr>Строение речевого аппарата</vt:lpstr>
      <vt:lpstr>Презентация PowerPoint</vt:lpstr>
      <vt:lpstr>    Причины нарушений речи   </vt:lpstr>
      <vt:lpstr>Что такое центральные и периферические причины?</vt:lpstr>
      <vt:lpstr> Пренатальная ( внутриутробная паталогия)  </vt:lpstr>
      <vt:lpstr>Натальная (патология во время родов)</vt:lpstr>
      <vt:lpstr>Постнатальная (патология после рождения) </vt:lpstr>
      <vt:lpstr>Виды речевых нарушений</vt:lpstr>
      <vt:lpstr>Часто встречающиеся нарушения речевого развития у детей</vt:lpstr>
      <vt:lpstr>      Дислалия -нарушение звукопроизношения при нормальном слухе и сохранной иннервации речевого аппарата</vt:lpstr>
      <vt:lpstr>Нарушения строения артикуляторного аппарата</vt:lpstr>
      <vt:lpstr>                                Неправильный прикус   Открытый прикус           Боковой                                                             Передний         Открытый прикус приводит к:     - нарушению речи;     - удлинению нижней части лица;     - нарушению функций жевания и       глотания;      - напряжению мышц рта.  </vt:lpstr>
      <vt:lpstr>        Алалия (отсутствие речи)</vt:lpstr>
      <vt:lpstr>Дизартрия</vt:lpstr>
      <vt:lpstr>Проявления стертой формы дизартрии </vt:lpstr>
      <vt:lpstr>Заикание</vt:lpstr>
      <vt:lpstr>Презентация PowerPoint</vt:lpstr>
      <vt:lpstr>Профилактика речевых нарушений</vt:lpstr>
      <vt:lpstr>Презентация PowerPoint</vt:lpstr>
      <vt:lpstr>Презентация PowerPoint</vt:lpstr>
      <vt:lpstr>Артикуляционная моторика</vt:lpstr>
      <vt:lpstr>Артикуляционные упражнения</vt:lpstr>
      <vt:lpstr>Мелкая моторика</vt:lpstr>
      <vt:lpstr>Речевое дыхание</vt:lpstr>
      <vt:lpstr>Презентация PowerPoint</vt:lpstr>
      <vt:lpstr>Презентация PowerPoint</vt:lpstr>
      <vt:lpstr>Голос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Родительская встреча Причины нарушения речи и их профилактика</dc:title>
  <dc:creator>WORK</dc:creator>
  <cp:lastModifiedBy>WORK</cp:lastModifiedBy>
  <cp:revision>155</cp:revision>
  <dcterms:created xsi:type="dcterms:W3CDTF">2020-03-10T01:42:53Z</dcterms:created>
  <dcterms:modified xsi:type="dcterms:W3CDTF">2020-05-21T03:00:33Z</dcterms:modified>
</cp:coreProperties>
</file>