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361" r:id="rId3"/>
    <p:sldId id="382" r:id="rId4"/>
    <p:sldId id="456" r:id="rId5"/>
    <p:sldId id="461" r:id="rId6"/>
    <p:sldId id="339" r:id="rId7"/>
    <p:sldId id="365" r:id="rId8"/>
    <p:sldId id="338" r:id="rId9"/>
    <p:sldId id="362" r:id="rId10"/>
    <p:sldId id="364" r:id="rId11"/>
    <p:sldId id="363" r:id="rId12"/>
    <p:sldId id="377" r:id="rId13"/>
    <p:sldId id="378" r:id="rId14"/>
    <p:sldId id="379" r:id="rId15"/>
    <p:sldId id="465" r:id="rId16"/>
    <p:sldId id="392" r:id="rId17"/>
    <p:sldId id="466" r:id="rId18"/>
    <p:sldId id="462" r:id="rId19"/>
    <p:sldId id="380" r:id="rId20"/>
    <p:sldId id="384" r:id="rId21"/>
    <p:sldId id="463" r:id="rId22"/>
    <p:sldId id="450" r:id="rId23"/>
    <p:sldId id="464" r:id="rId24"/>
    <p:sldId id="455" r:id="rId25"/>
    <p:sldId id="458" r:id="rId26"/>
    <p:sldId id="383" r:id="rId27"/>
    <p:sldId id="387" r:id="rId28"/>
    <p:sldId id="454" r:id="rId29"/>
    <p:sldId id="457" r:id="rId30"/>
    <p:sldId id="394" r:id="rId31"/>
    <p:sldId id="395" r:id="rId32"/>
    <p:sldId id="396" r:id="rId33"/>
    <p:sldId id="397" r:id="rId34"/>
    <p:sldId id="398" r:id="rId35"/>
    <p:sldId id="467" r:id="rId36"/>
    <p:sldId id="470" r:id="rId37"/>
    <p:sldId id="484" r:id="rId38"/>
    <p:sldId id="468" r:id="rId39"/>
    <p:sldId id="471" r:id="rId40"/>
    <p:sldId id="469" r:id="rId41"/>
    <p:sldId id="472" r:id="rId42"/>
    <p:sldId id="385" r:id="rId43"/>
    <p:sldId id="311" r:id="rId44"/>
    <p:sldId id="403" r:id="rId45"/>
    <p:sldId id="402" r:id="rId46"/>
    <p:sldId id="401" r:id="rId47"/>
    <p:sldId id="474" r:id="rId48"/>
    <p:sldId id="350" r:id="rId49"/>
    <p:sldId id="342" r:id="rId50"/>
    <p:sldId id="483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318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  <p:sldId id="433" r:id="rId68"/>
    <p:sldId id="373" r:id="rId6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43" autoAdjust="0"/>
    <p:restoredTop sz="94660"/>
  </p:normalViewPr>
  <p:slideViewPr>
    <p:cSldViewPr>
      <p:cViewPr>
        <p:scale>
          <a:sx n="70" d="100"/>
          <a:sy n="70" d="100"/>
        </p:scale>
        <p:origin x="-207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A19A-3476-4CDA-BF77-6AF33B27068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166A-E71C-4738-86DC-F68858D2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0551-F07E-40BA-AB84-2F141302B3E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9DB4-BB1E-433D-9BBB-B09FC66AC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4.gif"/><Relationship Id="rId7" Type="http://schemas.openxmlformats.org/officeDocument/2006/relationships/image" Target="../media/image9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N:\!%201%20&#1057;&#1045;&#1052;&#1048;&#1053;&#1040;&#1056;2014\&#1047;&#1040;&#1043;&#1040;&#1044;&#1050;&#1048;%20&#1052;&#1059;&#1047;&#1067;&#1050;&#1040;&#1051;&#1068;&#1053;&#1067;&#1045;%20&#1048;&#1053;&#1057;&#1058;&#1056;&#1059;&#1052;&#1045;&#1053;&#1058;&#1067;\Lya.mp3" TargetMode="External"/><Relationship Id="rId6" Type="http://schemas.openxmlformats.org/officeDocument/2006/relationships/image" Target="../media/image97.png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93.png"/><Relationship Id="rId4" Type="http://schemas.openxmlformats.org/officeDocument/2006/relationships/image" Target="../media/image10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4472" y="5033986"/>
            <a:ext cx="6400800" cy="1752600"/>
          </a:xfrm>
        </p:spPr>
        <p:txBody>
          <a:bodyPr>
            <a:normAutofit/>
          </a:bodyPr>
          <a:lstStyle/>
          <a:p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/>
              <a:t>Портфолио</a:t>
            </a:r>
            <a:r>
              <a:rPr lang="ru-RU" sz="2800" b="1" i="1" dirty="0" smtClean="0"/>
              <a:t> – презентация</a:t>
            </a:r>
            <a:br>
              <a:rPr lang="ru-RU" sz="2800" b="1" i="1" dirty="0" smtClean="0"/>
            </a:br>
            <a:r>
              <a:rPr lang="ru-RU" sz="2800" b="1" i="1" dirty="0" smtClean="0"/>
              <a:t>преподавателя МБУДО</a:t>
            </a:r>
            <a:br>
              <a:rPr lang="ru-RU" sz="2800" b="1" i="1" dirty="0" smtClean="0"/>
            </a:br>
            <a:r>
              <a:rPr lang="ru-RU" sz="2800" b="1" i="1" dirty="0" smtClean="0"/>
              <a:t>«Детская школа искусств № 15»</a:t>
            </a:r>
            <a:br>
              <a:rPr lang="ru-RU" sz="2800" b="1" i="1" dirty="0" smtClean="0"/>
            </a:br>
            <a:r>
              <a:rPr lang="ru-RU" sz="2800" b="1" i="1" dirty="0" smtClean="0"/>
              <a:t>Ново-Савиновского района г.Казани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  <a:p>
            <a:pPr algn="ctr"/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Карабановой</a:t>
            </a:r>
            <a:b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Анны Аркадьевны</a:t>
            </a:r>
            <a:endParaRPr lang="ru-RU" sz="54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500173"/>
            <a:ext cx="4676780" cy="4929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«Реализация задач этнокультурного воспитания в музыкально-эстетической и художественной образовательной деятельности ДШИ»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«Инновационные формы и методы организации  урочной и внеурочной деятельности в рамках музыкально-эстетического и художественного образования и воспитания в ДШИ»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«Инновационные формы реализации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системно-деятельностного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подхода в этнокультурном образовании и воспитании обучающихся ДШИ»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Documents and Settings\АННА\Рабочий стол\1   ИНСТИТУТ КУЛЬТУРЫ\семинар этнокультурный 2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3" y="785818"/>
            <a:ext cx="361949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АННА\Рабочий стол\1   ИНСТИТУТ КУЛЬТУРЫ\Инновационные формы и методы организации  урочной и внеурочной_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96893"/>
            <a:ext cx="3643338" cy="273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K:\Я\01    с тел апрель\Camera\WhatsApp Images\IMG-20160505-WA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713377"/>
            <a:ext cx="4383928" cy="588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АННА\Рабочий стол\1   ИНСТИТУТ КУЛЬТУРЫ\Инновационные формы и методы организации  урочной и внеурочной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АННА\Рабочий стол\1   ИНСТИТУТ КУЛЬТУРЫ\семинар этнокультурный 2016 1\Слайд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4000527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474805"/>
            <a:ext cx="75724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Выступление и печатная статья «Компьютерные технологии на уроках музыкально-теоретических дисциплин в условиях детской школы искусств» в рамках Международной научно-практической конференции «Искусство и художественное образование в контексте межкультурного взаимодействия » (выпуск 7) в КФУ г.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Казань.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1     ДОКУМЕНТЫ\000         АТТЕСТАЦИЯ 15-МОЯ\1     готовые док к аттестации\ДИПЛОМЫ МОИ\сборник стате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20682"/>
            <a:ext cx="4615733" cy="6411830"/>
          </a:xfrm>
          <a:prstGeom prst="rect">
            <a:avLst/>
          </a:prstGeom>
          <a:noFill/>
        </p:spPr>
      </p:pic>
      <p:pic>
        <p:nvPicPr>
          <p:cNvPr id="5" name="Picture 3" descr="K:\1     ДОКУМЕНТЫ\000         АТТЕСТАЦИЯ 15-МОЯ\1     готовые док к аттестации\ДИПЛОМЫ МОИ\статьтя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800837" y="305221"/>
            <a:ext cx="5300906" cy="717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7215238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Методические  разработки  авторского сборника, нотного и иллюстративно-дидактического материала  </a:t>
            </a:r>
            <a:b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«Путешествие в мир музыки» с комментариями для преподавателей детских музыкальных  и школ искусств, адаптированного к работе с группами общего музыкального образования и детей с особыми образовательными потребностями</a:t>
            </a:r>
            <a:endParaRPr lang="ru-RU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Documents and Settings\АННА\Рабочий стол\1   ИНСТИТУТ КУЛЬТУРЫ\img115.jpg"/>
          <p:cNvPicPr>
            <a:picLocks noChangeAspect="1" noChangeArrowheads="1"/>
          </p:cNvPicPr>
          <p:nvPr/>
        </p:nvPicPr>
        <p:blipFill>
          <a:blip r:embed="rId2" cstate="email"/>
          <a:srcRect r="-1950"/>
          <a:stretch>
            <a:fillRect/>
          </a:stretch>
        </p:blipFill>
        <p:spPr bwMode="auto">
          <a:xfrm>
            <a:off x="357158" y="2843339"/>
            <a:ext cx="3171824" cy="380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АННА\Рабочий стол\1   ИНСТИТУТ КУЛЬТУРЫ\Азбука юного пианистаСамоучитель игры на фортепиано для самых маленьки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803916"/>
            <a:ext cx="5119724" cy="383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Методическая деятельность</a:t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 составе творческих групп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4429132"/>
            <a:ext cx="2928958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Всероссийский конкурс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«100 лучших школ России» в номинации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«100 лучших организаций дополнительного образования детей»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2014 г.</a:t>
            </a:r>
            <a:endParaRPr lang="ru-RU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КОНКУРСЫ\100 лучших школ\медаль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037" y="1980480"/>
            <a:ext cx="2678327" cy="237721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C:\Documents and Settings\Admin\Рабочий стол\фон\диплом  100  лучших предприятий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4453" y="1643051"/>
            <a:ext cx="2026241" cy="278608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Documents and Settings\Admin\Рабочий стол\фон\100 лучших предприятия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989480" y="1928802"/>
            <a:ext cx="2940238" cy="24288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000364" y="4429132"/>
            <a:ext cx="300039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Республиканский  конкурс образовательных организаций дополнительного образования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детей Республики Татарстан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Диплом 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II</a:t>
            </a:r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степени Министерства образования и науки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Республики Татарстан, 2015 г. 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4429132"/>
            <a:ext cx="307183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Всероссийский конкурс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«100 лучших предприятий и организаций России – 2015» в номинации «Лучшее учреждение культуры и искусства».  </a:t>
            </a:r>
          </a:p>
          <a:p>
            <a:pPr algn="ctr"/>
            <a:endParaRPr lang="ru-RU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1075" name="Picture 3" descr="C:\Documents and Settings\АННА\Рабочий стол\1   ИНСТИТУТ КУЛЬТУРЫ\111 ПРЕЗЕНТАЦИЯ 2015 1\Слайд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35756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077" name="Picture 5" descr="C:\Documents and Settings\АННА\Рабочий стол\1   ИНСТИТУТ КУЛЬТУРЫ\111 ПРЕЗЕНТАЦИЯ 2015 1\Слайд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500041"/>
            <a:ext cx="3643338" cy="27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074" name="Picture 2" descr="C:\Documents and Settings\АННА\Рабочий стол\1   ИНСТИТУТ КУЛЬТУРЫ\111 ПРЕЗЕНТАЦИЯ 2015 1\Слайд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1064" y="445278"/>
            <a:ext cx="3692544" cy="276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076" name="Picture 4" descr="C:\Documents and Settings\АННА\Рабочий стол\1   ИНСТИТУТ КУЛЬТУРЫ\111 ПРЕЗЕНТАЦИЯ 2015 1\Слайд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371" y="3402157"/>
            <a:ext cx="3655315" cy="274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www.muzzal.ru/images/star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143248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2" descr="http://www.muzzal.ru/images/star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857892"/>
            <a:ext cx="304800" cy="30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92948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Тематика инновационной и экспериментальной деятельности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74871"/>
            <a:ext cx="482918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Современные педагогические технологии на уроках сольфеджио и музыкальной литературы</a:t>
            </a:r>
          </a:p>
          <a:p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Разработка и развитие новых педагогических  технологий обучения  в условиях инновационной деятельности детской школы искусств</a:t>
            </a:r>
          </a:p>
          <a:p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Инновационные решения в преподавании отдельных предметов</a:t>
            </a:r>
          </a:p>
          <a:p>
            <a:endParaRPr lang="ru-RU" sz="2000" dirty="0"/>
          </a:p>
        </p:txBody>
      </p:sp>
      <p:pic>
        <p:nvPicPr>
          <p:cNvPr id="4" name="Picture 2" descr="C:\Documents and Settings\АННА\Рабочий стол\1   ИНСТИТУТ КУЛЬТУРЫ\карабанова экспериментальная 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785926"/>
            <a:ext cx="3143272" cy="444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/>
              <a:t>Достижения 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sz="6700" b="1" dirty="0" smtClean="0"/>
              <a:t>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8215346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000108"/>
            <a:ext cx="4214842" cy="5072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 Методическая тема </a:t>
            </a:r>
            <a:br>
              <a:rPr lang="ru-RU" sz="2800" dirty="0" smtClean="0"/>
            </a:br>
            <a:r>
              <a:rPr lang="ru-RU" sz="2800" dirty="0" smtClean="0"/>
              <a:t> «Творческое развитие  учащихся -  </a:t>
            </a:r>
            <a:br>
              <a:rPr lang="ru-RU" sz="2800" dirty="0" smtClean="0"/>
            </a:br>
            <a:r>
              <a:rPr lang="ru-RU" sz="2800" dirty="0" smtClean="0"/>
              <a:t>путь к успеху в  условиях </a:t>
            </a:r>
            <a:br>
              <a:rPr lang="ru-RU" sz="2800" dirty="0" smtClean="0"/>
            </a:br>
            <a:r>
              <a:rPr lang="ru-RU" sz="2800" dirty="0" smtClean="0"/>
              <a:t>инновационной деятельности ДШИ»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61488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АННА\Рабочий стол\1   ИНСТИТУТ КУЛЬТУРЫ\конкурс творч copy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642910" y="855660"/>
            <a:ext cx="3571900" cy="535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714364"/>
            <a:ext cx="6786610" cy="17145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Почетная грамота Отдела Управления образования  Исполнительного комитета муниципального образования г.Казани по Ново-Савиновскому району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"За значительный вклад в подготовку и проведение мероприятий, посвященных 70-летию Победы в Великой Отечественной войне 1941-1945 годов</a:t>
            </a:r>
            <a:r>
              <a:rPr lang="ru-RU" sz="2000" b="1" dirty="0" smtClean="0"/>
              <a:t>!"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122" name="Picture 2" descr="K:\1     ДОКУМЕНТЫ\000         АТТЕСТАЦИЯ 15-МОЯ\1     готовые док к аттестации\ДИПЛОМЫ МОИ\9ie3DSQvcO0   ОБРЕ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395" y="2643182"/>
            <a:ext cx="2890539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K:\1     ДОКУМЕНТЫ\000         АТТЕСТАЦИЯ 15-МОЯ\1     готовые док к аттестации\ДИПЛОМЫ МОИ\я почетная   грамота 201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9524" y="2643182"/>
            <a:ext cx="301293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ННА\Рабочий стол\1   ИНСТИТУТ КУЛЬТУРЫ\DSC_3240111111111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37734">
            <a:off x="71406" y="572559"/>
            <a:ext cx="4387803" cy="286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АННА\Рабочий стол\1   ИНСТИТУТ КУЛЬТУРЫ\DSC_32451111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1254">
            <a:off x="429186" y="3616587"/>
            <a:ext cx="4000496" cy="285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АННА\Рабочий стол\1   ИНСТИТУТ КУЛЬТУРЫ\DSC_325011111111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55741">
            <a:off x="4672640" y="571443"/>
            <a:ext cx="4000496" cy="285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АННА\Рабочий стол\1   ИНСТИТУТ КУЛЬТУРЫ\DSC_3214 11111111111111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10291">
            <a:off x="4611308" y="3616587"/>
            <a:ext cx="4313045" cy="281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9028" name="Picture 4" descr="C:\Documents and Settings\АННА\Рабочий стол\1   ИНСТИТУТ КУЛЬТУРЫ\мне отсканировать и распечатать аида 2 место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480892"/>
            <a:ext cx="4214842" cy="3063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29" name="Picture 5" descr="K:\1     ДОКУМЕНТЫ\000         АТТЕСТАЦИЯ 15-МОЯ\1     готовые док к аттестации\ДИПЛОМЫ МОИ\Творческая группа преподавателе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90118" y="3500438"/>
            <a:ext cx="2111038" cy="2985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30" name="Picture 6" descr="K:\1     ДОКУМЕНТЫ\000         АТТЕСТАЦИЯ 15-МОЯ\1     готовые док к аттестации\ДИПЛОМЫ МОИ\эле, свете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3269" y="357166"/>
            <a:ext cx="2043309" cy="289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31" name="Picture 7" descr="K:\1     ДОКУМЕНТЫ\000         АТТЕСТАЦИЯ 15-МОЯ\1     готовые док к аттестации\ДИПЛОМЫ МОИ\сертификат 15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357166"/>
            <a:ext cx="2114572" cy="290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32" name="Picture 8" descr="K:\1     ДОКУМЕНТЫ\000         АТТЕСТАЦИЯ 15-МОЯ\1     готовые док к аттестации\ДИПЛОМЫ МОИ\сертификат 2014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330883"/>
            <a:ext cx="2143140" cy="2931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33" name="Picture 9" descr="C:\Documents and Settings\АННА\Рабочий стол\1   ИНСТИТУТ КУЛЬТУРЫ\отчет февраль.jpeg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04281"/>
            <a:ext cx="2146809" cy="294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034" name="Picture 10" descr="K:\1     ДОКУМЕНТЫ\000         АТТЕСТАЦИЯ 15-МОЯ\фото\ДИПЛОМ КОЯШ АДМИРАЛ ЗВЕЗДА 201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99232" y="3500438"/>
            <a:ext cx="218734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ННА\Мои документы\01   РАБОТА\13  ДОК\13 МОИ АТТЕСТАЦИЯ\01  ПЕЧАТЬ  фото   АТТЕСТАЦИЯ\Новая папка\DSC_4737 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-1" y="0"/>
            <a:ext cx="9599589" cy="6858000"/>
          </a:xfrm>
          <a:prstGeom prst="rect">
            <a:avLst/>
          </a:prstGeom>
          <a:noFill/>
        </p:spPr>
      </p:pic>
      <p:pic>
        <p:nvPicPr>
          <p:cNvPr id="144386" name="Picture 2" descr="C:\Documents and Settings\АННА\Рабочий стол\ШКОЛА\ПРЕЗЕНТАЦИЯ ШКОЛЫ !!!!!!!!!!!!!!!!!!!!!!!!!!!!\ШКОЛА К ДОКЛАДУ\выступления\DSC_7035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786058"/>
            <a:ext cx="3860719" cy="4786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4" name="Picture 2" descr="C:\Documents and Settings\АННА\Рабочий стол\С Рабочий стол\МНОГО ВСЕГО ВАЖНОГО\фото для стены\DSC_524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-642974" y="-1718681"/>
            <a:ext cx="12949224" cy="8576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86710" y="-112690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Учащиеся – лауреаты Международного фестиваля-конкурса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юношеских, молодежных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 творческих коллективов и исполнителей. «Виват, Казань!»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8482" name="Picture 2" descr="C:\Documents and Settings\АННА\Рабочий стол\С Рабочий стол\МНОГО ВСЕГО ВАЖНОГО\фото для стены\DSC_107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-1134353" y="0"/>
            <a:ext cx="10421261" cy="69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3116"/>
            <a:ext cx="668656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Выпускники продолжают профессиональное образование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878685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ННА\Рабочий стол\1   ИНСТИТУТ КУЛЬТУРЫ\январь лес 015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 rot="21318943">
            <a:off x="71406" y="285728"/>
            <a:ext cx="47271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АННА\Рабочий стол\1   ИНСТИТУТ КУЛЬТУРЫ\конкурс творчество (15) 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5763">
            <a:off x="4357686" y="285728"/>
            <a:ext cx="4786346" cy="312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АННА\Рабочий стол\1   ИНСТИТУТ КУЛЬТУРЫ\ocWvkCwS2Y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214510"/>
            <a:ext cx="7429552" cy="357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42" y="1000116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Альмира</a:t>
            </a:r>
            <a:r>
              <a:rPr lang="ru-RU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Ахметгареева</a:t>
            </a:r>
            <a:r>
              <a:rPr lang="ru-RU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 стала лауреатом 1 степени в международном конкурсе вокального мастерства имени </a:t>
            </a:r>
            <a:r>
              <a:rPr lang="ru-RU" sz="31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Галии</a:t>
            </a:r>
            <a:r>
              <a:rPr lang="ru-RU" sz="3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Кайбицкой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ННА\Рабочий стол\1   ИНСТИТУТ КУЛЬТУРЫ\111 ПРЕЗЕНТАЦИЯ 2015 1\Слайд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3" y="2214554"/>
            <a:ext cx="5810259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АННА\Рабочий стол\1   ИНСТИТУТ КУЛЬТУРЫ\hlnEtzh2rHQ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6000760" y="2228868"/>
            <a:ext cx="2937969" cy="42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Петрова Дарья вернулась в школу</a:t>
            </a:r>
            <a:br>
              <a:rPr lang="ru-RU" sz="3600" dirty="0" smtClean="0"/>
            </a:br>
            <a:r>
              <a:rPr lang="ru-RU" sz="3600" dirty="0" smtClean="0"/>
              <a:t> в качестве преподавателя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7458" name="Picture 2" descr="C:\Documents and Settings\АННА\Рабочий стол\ШКОЛА\ПРЕЗЕНТАЦИЯ ШКОЛЫ !!!!!!!!!!!!!!!!!!!!!!!!!!!!\ШКОЛА К ДОКЛАДУ\выступления\DSC_86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1444567"/>
            <a:ext cx="9144032" cy="605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Слайды из презентаций, представленных на конкурсах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07233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4000528" cy="407196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Почетная грамота Отдела Управления образования  Исполнительного комитета муниципального образования города Казани по Авиастроительному и Ново-Савиновскому районам «За значительный вклад в развитие образования района, достигнутые успехи в деле обучения и воспитании подрастающего поколения», г. </a:t>
            </a:r>
            <a:r>
              <a:rPr lang="ru-RU" sz="2000" b="1" dirty="0" smtClean="0"/>
              <a:t>Казань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K:\1     ДОКУМЕНТЫ\000         АТТЕСТАЦИЯ 15-МОЯ\1     готовые док к аттестации\ДИПЛОМЫ МОИ\Карабанова  почетная 201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71480"/>
            <a:ext cx="414340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22" name="Picture 2" descr="C:\Documents and Settings\АННА\Рабочий стол\1   ИНСТИТУТ КУЛЬТУРЫ\000      салон авиньон\Слайд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813" y="-71438"/>
            <a:ext cx="4667219" cy="3500414"/>
          </a:xfrm>
          <a:prstGeom prst="rect">
            <a:avLst/>
          </a:prstGeom>
          <a:noFill/>
        </p:spPr>
      </p:pic>
      <p:pic>
        <p:nvPicPr>
          <p:cNvPr id="133123" name="Picture 3" descr="C:\Documents and Settings\АННА\Рабочий стол\1   ИНСТИТУТ КУЛЬТУРЫ\000      салон авиньон\Слайд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25" y="0"/>
            <a:ext cx="4667219" cy="3500414"/>
          </a:xfrm>
          <a:prstGeom prst="rect">
            <a:avLst/>
          </a:prstGeom>
          <a:noFill/>
        </p:spPr>
      </p:pic>
      <p:pic>
        <p:nvPicPr>
          <p:cNvPr id="133124" name="Picture 4" descr="C:\Documents and Settings\АННА\Рабочий стол\1   ИНСТИТУТ КУЛЬТУРЫ\000      салон авиньон\Слайд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6813" y="3357586"/>
            <a:ext cx="4667219" cy="3500414"/>
          </a:xfrm>
          <a:prstGeom prst="rect">
            <a:avLst/>
          </a:prstGeom>
          <a:noFill/>
        </p:spPr>
      </p:pic>
      <p:pic>
        <p:nvPicPr>
          <p:cNvPr id="133125" name="Picture 5" descr="C:\Documents and Settings\АННА\Рабочий стол\1   ИНСТИТУТ КУЛЬТУРЫ\000      салон авиньон\Слайд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66657" y="3357610"/>
            <a:ext cx="4667219" cy="350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 descr="C:\Documents and Settings\АННА\Рабочий стол\1   ИНСТИТУТ КУЛЬТУРЫ\глинка\Слайд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30" y="-24"/>
            <a:ext cx="4600602" cy="3450452"/>
          </a:xfrm>
          <a:prstGeom prst="rect">
            <a:avLst/>
          </a:prstGeom>
          <a:noFill/>
        </p:spPr>
      </p:pic>
      <p:pic>
        <p:nvPicPr>
          <p:cNvPr id="134147" name="Picture 3" descr="C:\Documents and Settings\АННА\Рабочий стол\1   ИНСТИТУТ КУЛЬТУРЫ\глинка\Слайд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600602" cy="3450452"/>
          </a:xfrm>
          <a:prstGeom prst="rect">
            <a:avLst/>
          </a:prstGeom>
          <a:noFill/>
        </p:spPr>
      </p:pic>
      <p:pic>
        <p:nvPicPr>
          <p:cNvPr id="134148" name="Picture 4" descr="C:\Documents and Settings\АННА\Рабочий стол\1   ИНСТИТУТ КУЛЬТУРЫ\глинка\Слайд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4868" y="3429000"/>
            <a:ext cx="4600602" cy="3450452"/>
          </a:xfrm>
          <a:prstGeom prst="rect">
            <a:avLst/>
          </a:prstGeom>
          <a:noFill/>
        </p:spPr>
      </p:pic>
      <p:pic>
        <p:nvPicPr>
          <p:cNvPr id="134149" name="Picture 5" descr="C:\Documents and Settings\АННА\Рабочий стол\1   ИНСТИТУТ КУЛЬТУРЫ\глинка\Слайд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4"/>
            <a:ext cx="4600602" cy="345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0" name="Picture 2" descr="C:\Documents and Settings\АННА\Рабочий стол\1   ИНСТИТУТ КУЛЬТУРЫ\Вокальное творчество Михаила Ивановича Глинки\Слайд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77804"/>
            <a:ext cx="4640261" cy="3480196"/>
          </a:xfrm>
          <a:prstGeom prst="rect">
            <a:avLst/>
          </a:prstGeom>
          <a:noFill/>
        </p:spPr>
      </p:pic>
      <p:pic>
        <p:nvPicPr>
          <p:cNvPr id="135171" name="Picture 3" descr="C:\Documents and Settings\АННА\Рабочий стол\1   ИНСТИТУТ КУЛЬТУРЫ\Вокальное творчество Михаила Ивановича Глинки\Слайд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0261" cy="3480196"/>
          </a:xfrm>
          <a:prstGeom prst="rect">
            <a:avLst/>
          </a:prstGeom>
          <a:noFill/>
        </p:spPr>
      </p:pic>
      <p:pic>
        <p:nvPicPr>
          <p:cNvPr id="135172" name="Picture 4" descr="C:\Documents and Settings\АННА\Рабочий стол\1   ИНСТИТУТ КУЛЬТУРЫ\Вокальное творчество Михаила Ивановича Глинки\Слайд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3739" y="0"/>
            <a:ext cx="4640261" cy="3480196"/>
          </a:xfrm>
          <a:prstGeom prst="rect">
            <a:avLst/>
          </a:prstGeom>
          <a:noFill/>
        </p:spPr>
      </p:pic>
      <p:pic>
        <p:nvPicPr>
          <p:cNvPr id="135173" name="Picture 5" descr="C:\Documents and Settings\АННА\Рабочий стол\1   ИНСТИТУТ КУЛЬТУРЫ\Вокальное творчество Михаила Ивановича Глинки\Слайд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3739" y="3377804"/>
            <a:ext cx="4640261" cy="348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5" name="Picture 3" descr="C:\Documents and Settings\АННА\Рабочий стол\1   ИНСТИТУТ КУЛЬТУРЫ\000   МУЗЫКА БОРОДИНА В КАРТИНАХ РУССКИХ ХУДОЖНИКОВ\Слайд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40508"/>
            <a:ext cx="4613239" cy="3459930"/>
          </a:xfrm>
          <a:prstGeom prst="rect">
            <a:avLst/>
          </a:prstGeom>
          <a:noFill/>
        </p:spPr>
      </p:pic>
      <p:pic>
        <p:nvPicPr>
          <p:cNvPr id="136198" name="Picture 6" descr="C:\Documents and Settings\АННА\Рабочий стол\1   ИНСТИТУТ КУЛЬТУРЫ\000   МУЗЫКА БОРОДИНА В КАРТИНАХ РУССКИХ ХУДОЖНИКОВ\Слайд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0793" y="3398070"/>
            <a:ext cx="4613239" cy="3459930"/>
          </a:xfrm>
          <a:prstGeom prst="rect">
            <a:avLst/>
          </a:prstGeom>
          <a:noFill/>
        </p:spPr>
      </p:pic>
      <p:pic>
        <p:nvPicPr>
          <p:cNvPr id="12" name="Picture 2" descr="C:\Documents and Settings\АННА\Рабочий стол\1   ИНСТИТУТ КУЛЬТУРЫ\000   МУЗЫКА БОРОДИНА В КАРТИНАХ РУССКИХ ХУДОЖНИКОВ\Слайд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1239" y="3469532"/>
            <a:ext cx="4613239" cy="3459930"/>
          </a:xfrm>
          <a:prstGeom prst="rect">
            <a:avLst/>
          </a:prstGeom>
          <a:noFill/>
        </p:spPr>
      </p:pic>
      <p:pic>
        <p:nvPicPr>
          <p:cNvPr id="13" name="Picture 4" descr="C:\Documents and Settings\АННА\Рабочий стол\1   ИНСТИТУТ КУЛЬТУРЫ\000   МУЗЫКА БОРОДИНА В КАРТИНАХ РУССКИХ ХУДОЖНИКОВ\Слайд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02231" y="0"/>
            <a:ext cx="4613239" cy="345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7218" name="Picture 2" descr="C:\Documents and Settings\АННА\Рабочий стол\1   ИНСТИТУТ КУЛЬТУРЫ\Н.Жиганов\Слайд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5813" y="3508392"/>
            <a:ext cx="4762533" cy="3571900"/>
          </a:xfrm>
          <a:prstGeom prst="rect">
            <a:avLst/>
          </a:prstGeom>
          <a:noFill/>
        </p:spPr>
      </p:pic>
      <p:pic>
        <p:nvPicPr>
          <p:cNvPr id="137219" name="Picture 3" descr="C:\Documents and Settings\АННА\Рабочий стол\1   ИНСТИТУТ КУЛЬТУРЫ\Н.Жиганов\Слайд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70" y="3500438"/>
            <a:ext cx="4667250" cy="3500438"/>
          </a:xfrm>
          <a:prstGeom prst="rect">
            <a:avLst/>
          </a:prstGeom>
          <a:noFill/>
        </p:spPr>
      </p:pic>
      <p:pic>
        <p:nvPicPr>
          <p:cNvPr id="137220" name="Picture 4" descr="C:\Documents and Settings\АННА\Рабочий стол\1   ИНСТИТУТ КУЛЬТУРЫ\Н.Жиганов\Слайд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-24"/>
            <a:ext cx="4667250" cy="3500438"/>
          </a:xfrm>
          <a:prstGeom prst="rect">
            <a:avLst/>
          </a:prstGeom>
          <a:noFill/>
        </p:spPr>
      </p:pic>
      <p:pic>
        <p:nvPicPr>
          <p:cNvPr id="137221" name="Picture 5" descr="C:\Documents and Settings\АННА\Рабочий стол\1   ИНСТИТУТ КУЛЬТУРЫ\Н.Жиганов\Слайд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95250" y="24"/>
            <a:ext cx="4667250" cy="3500438"/>
          </a:xfrm>
          <a:prstGeom prst="rect">
            <a:avLst/>
          </a:prstGeom>
          <a:noFill/>
        </p:spPr>
      </p:pic>
      <p:pic>
        <p:nvPicPr>
          <p:cNvPr id="137222" name="Picture 6" descr="C:\Documents and Settings\АННА\Рабочий стол\1   ИНСТИТУТ КУЛЬТУРЫ\Н.Жиганов\Слайд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500438"/>
            <a:ext cx="4607296" cy="3455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Внеклассная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C:\Documents and Settings\АННА\Мои документы\01   РАБОТА\13  ДОК\13 МОИ АТТЕСТАЦИЯ\01  ПЕЧАТЬ  фото   АТТЕСТАЦИЯ\Новая папка\x_2746f03a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62"/>
            <a:ext cx="10005919" cy="69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АННА\Мои документы\01   РАБОТА\13  ДОК\13 МОИ АТТЕСТАЦИЯ\01  ПЕЧАТЬ  фото   АТТЕСТАЦИЯ\Новая папка\Симфония весны 2008 028 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389986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ННА\Рабочий стол\1   ИНСТИТУТ КУЛЬТУРЫ\111 ПРЕЗЕНТАЦИЯ 2015 1\Слайд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70392">
            <a:off x="-357190" y="357166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ННА\Рабочий стол\1   ИНСТИТУТ КУЛЬТУРЫ\111 ПРЕЗЕНТАЦИЯ 2015 1\Слайд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908" y="3589760"/>
            <a:ext cx="4357654" cy="3268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AutoShape 6" descr="https://pp.vk.me/c4572/u20955644/110518599/x_193b97d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pp.vk.me/c4572/u20955644/110518599/x_193b97d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C:\Documents and Settings\АННА\Рабочий стол\1   ИНСТИТУТ КУЛЬТУРЫ\sotjhvW9TO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9359">
            <a:off x="6072198" y="71438"/>
            <a:ext cx="2887266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C:\Documents and Settings\АННА\Рабочий стол\1   ИНСТИТУТ КУЛЬТУРЫ\фестиваль мам 001 (18)qqqqqqqqqqqqqq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0"/>
            <a:ext cx="2870512" cy="387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Documents and Settings\АННА\Рабочий стол\1   ИНСТИТУТ КУЛЬТУРЫ\x_193b97d3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65671" y="3503521"/>
            <a:ext cx="4264047" cy="338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5410" name="Picture 2" descr="C:\Documents and Settings\АННА\Рабочий стол\ШКОЛА\ПРЕЗЕНТАЦИЯ ШКОЛЫ !!!!!!!!!!!!!!!!!!!!!!!!!!!!\ШКОЛА К ДОКЛАДУ\выступления\DSC_7035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2525" y="765175"/>
            <a:ext cx="4297363" cy="5327650"/>
          </a:xfrm>
          <a:prstGeom prst="rect">
            <a:avLst/>
          </a:prstGeom>
          <a:noFill/>
        </p:spPr>
      </p:pic>
      <p:pic>
        <p:nvPicPr>
          <p:cNvPr id="145411" name="Picture 3" descr="C:\Documents and Settings\АННА\Мои документы\01   РАБОТА\13  ДОК\13 МОИ АТТЕСТАЦИЯ\01  ПЕЧАТЬ  фото   АТТЕСТАЦИЯ\Новая папка\музыкальная семья 003111111111111111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71406" y="71414"/>
            <a:ext cx="10066883" cy="678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971924" cy="528640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dirty="0" smtClean="0"/>
              <a:t>Международный конкурс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/>
              <a:t> «Палитра педагогического мастерства»</a:t>
            </a:r>
            <a:br>
              <a:rPr lang="ru-RU" sz="2800" b="1" dirty="0" smtClean="0"/>
            </a:br>
            <a:r>
              <a:rPr lang="ru-RU" sz="2800" b="1" dirty="0" smtClean="0"/>
              <a:t> Номинация </a:t>
            </a:r>
            <a:br>
              <a:rPr lang="ru-RU" sz="2800" b="1" dirty="0" smtClean="0"/>
            </a:br>
            <a:r>
              <a:rPr lang="ru-RU" sz="2800" b="1" i="1" dirty="0" smtClean="0"/>
              <a:t>«Педагоги дополнительного образования»</a:t>
            </a:r>
            <a:endParaRPr lang="ru-RU" sz="2800" dirty="0"/>
          </a:p>
        </p:txBody>
      </p:sp>
      <p:pic>
        <p:nvPicPr>
          <p:cNvPr id="1027" name="Picture 3" descr="K:\! 1 на школьный диск\!   000   повышение квалийфикац 2016\аня\Карабанова международный призер Педагог доп образования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4786315" y="1071546"/>
            <a:ext cx="3786213" cy="517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8002" name="AutoShape 2" descr="https://pp.vk.me/c4572/u20955644/110518599/x_193b97d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8003" name="Picture 3" descr="C:\Documents and Settings\АННА\Рабочий стол\1   ИНСТИТУТ КУЛЬТУРЫ\DSC_3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428604"/>
            <a:ext cx="398556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1" descr="C:\Documents and Settings\АННА\Рабочий стол\1   ИНСТИТУТ КУЛЬТУРЫ\z5PPwHjH8X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04"/>
            <a:ext cx="3967969" cy="263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3" descr="C:\Documents and Settings\АННА\Рабочий стол\1   ИНСТИТУТ КУЛЬТУРЫ\PIC_0005 1.JPG"/>
          <p:cNvPicPr>
            <a:picLocks noChangeAspect="1" noChangeArrowheads="1"/>
          </p:cNvPicPr>
          <p:nvPr/>
        </p:nvPicPr>
        <p:blipFill>
          <a:blip r:embed="rId4" cstate="email"/>
          <a:srcRect r="-4545"/>
          <a:stretch>
            <a:fillRect/>
          </a:stretch>
        </p:blipFill>
        <p:spPr bwMode="auto">
          <a:xfrm>
            <a:off x="714348" y="3214686"/>
            <a:ext cx="3286148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Documents and Settings\АННА\Рабочий стол\1   ИНСТИТУТ КУЛЬТУРЫ\111 ПРЕЗЕНТАЦИЯ 2015 1\Слайд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286124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004" name="Picture 4" descr="C:\Documents and Settings\АННА\Рабочий стол\1   ИНСТИТУТ КУЛЬТУРЫ\DSC_11123RT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2727" y="2143116"/>
            <a:ext cx="189509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презентаций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интернете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286652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ННА\YandexDisk\Скриншоты\2016-05-13 00-08-20 Скриншот экрана.png"/>
          <p:cNvPicPr>
            <a:picLocks noChangeAspect="1" noChangeArrowheads="1"/>
          </p:cNvPicPr>
          <p:nvPr/>
        </p:nvPicPr>
        <p:blipFill>
          <a:blip r:embed="rId2"/>
          <a:srcRect t="2985" r="1493" b="4477"/>
          <a:stretch>
            <a:fillRect/>
          </a:stretch>
        </p:blipFill>
        <p:spPr bwMode="auto">
          <a:xfrm>
            <a:off x="0" y="-142900"/>
            <a:ext cx="9429784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YandexDisk\Скриншоты\2015-10-05 05-08-59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072927" cy="69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idoxer.ru/image/aHR0cDovL2kuYWxsZGF5LnJ1L3VwbG9hZHMvcG9zdHMvMjAxMC0wMy8xMjY5NDIwNTA1X3JveWFsLmpwZw==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500175"/>
            <a:ext cx="48577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Содержимое 5"/>
          <p:cNvSpPr>
            <a:spLocks/>
          </p:cNvSpPr>
          <p:nvPr/>
        </p:nvSpPr>
        <p:spPr bwMode="auto">
          <a:xfrm>
            <a:off x="2843213" y="49216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A52"/>
              </a:buClr>
              <a:buSzPts val="8000"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771717"/>
                </a:solidFill>
                <a:effectLst/>
                <a:latin typeface="+mj-lt"/>
              </a:rPr>
              <a:t> 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771717"/>
                </a:solidFill>
                <a:effectLst/>
                <a:latin typeface="+mj-lt"/>
              </a:rPr>
              <a:t>Рояль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71717"/>
              </a:solidFill>
              <a:effectLst/>
              <a:latin typeface="+mj-lt"/>
            </a:endParaRPr>
          </a:p>
        </p:txBody>
      </p:sp>
      <p:sp>
        <p:nvSpPr>
          <p:cNvPr id="23556" name="Содержимое 3"/>
          <p:cNvSpPr>
            <a:spLocks/>
          </p:cNvSpPr>
          <p:nvPr/>
        </p:nvSpPr>
        <p:spPr bwMode="auto">
          <a:xfrm>
            <a:off x="-109538" y="1500174"/>
            <a:ext cx="46101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A52"/>
              </a:buClr>
              <a:buSzPts val="3600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  <a:t>Я стою на трёх ногах,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  <a:t> ноги в чёрных сапогах.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  <a:t> Зубы белые, педаль.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+mj-lt"/>
              </a:rPr>
              <a:t> Как зовут меня?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E4320"/>
              </a:solidFill>
              <a:effectLst/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0"/>
            <a:ext cx="1991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http://www.o-detstve.ru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7929618" cy="214291"/>
          </a:xfrm>
        </p:spPr>
        <p:txBody>
          <a:bodyPr/>
          <a:lstStyle/>
          <a:p>
            <a:r>
              <a:rPr lang="ru-RU" sz="1400" dirty="0" smtClean="0"/>
              <a:t>III    Всероссийский  дистанционный  конкурс    «Мастер   </a:t>
            </a:r>
            <a:r>
              <a:rPr lang="ru-RU" sz="1400" dirty="0" err="1" smtClean="0"/>
              <a:t>мультимедийных</a:t>
            </a:r>
            <a:r>
              <a:rPr lang="ru-RU" sz="1400" dirty="0" smtClean="0"/>
              <a:t>   технологий»</a:t>
            </a:r>
            <a:endParaRPr lang="ru-RU" sz="1400" dirty="0"/>
          </a:p>
        </p:txBody>
      </p:sp>
      <p:pic>
        <p:nvPicPr>
          <p:cNvPr id="7" name="GRPISOLO     рояль.WAV">
            <a:hlinkClick r:id="" action="ppaction://media"/>
          </p:cNvPr>
          <p:cNvPicPr>
            <a:picLocks noRot="1" noChangeAspect="1"/>
          </p:cNvPicPr>
          <p:nvPr>
            <a:wavAudioFile r:embed="rId1" name="GRPISOLO     рояль.WAV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img0.liveinternet.ru/images/attach/c/7/98/696/98696363_69120870_1870c8c199b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85762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Содержимое 3"/>
          <p:cNvSpPr>
            <a:spLocks/>
          </p:cNvSpPr>
          <p:nvPr/>
        </p:nvSpPr>
        <p:spPr bwMode="auto">
          <a:xfrm>
            <a:off x="0" y="1214422"/>
            <a:ext cx="4572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A52"/>
              </a:buClr>
              <a:buSzPts val="4000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На листочке,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A52"/>
              </a:buClr>
              <a:buSzPts val="4000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на страничке –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то ли точки,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A52"/>
              </a:buClr>
              <a:buSzPts val="4000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то ли птички.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Все сидят на лесенке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E4320"/>
                </a:solidFill>
                <a:effectLst/>
                <a:latin typeface="Arial" pitchFamily="34" charset="0"/>
                <a:cs typeface="Arial" pitchFamily="34" charset="0"/>
              </a:rPr>
              <a:t>и щебечут песенки.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23A52"/>
                </a:solidFill>
                <a:effectLst/>
                <a:latin typeface="Cambria" pitchFamily="18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23A52"/>
                </a:solidFill>
                <a:effectLst/>
                <a:latin typeface="Cambria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7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Ноты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6" descr="http://img0.liveinternet.ru/images/attach/c/7/98/684/98684536_0_530d9_9c6ba102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859273">
            <a:off x="4859338" y="2205038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http://img0.liveinternet.ru/images/attach/c/7/98/696/98696363_69120870_1870c8c199bd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93160">
            <a:off x="296699" y="637894"/>
            <a:ext cx="3714776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http://img0.liveinternet.ru/images/attach/c/7/98/684/98684536_0_530d9_9c6ba102_XL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428736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00430" y="0"/>
            <a:ext cx="1991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http://www.o-detstve.ru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Documents and Settings\АННА\Рабочий стол\700-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6814" y="401152"/>
            <a:ext cx="2811466" cy="4170856"/>
          </a:xfrm>
          <a:prstGeom prst="rect">
            <a:avLst/>
          </a:prstGeom>
          <a:noFill/>
        </p:spPr>
      </p:pic>
      <p:pic>
        <p:nvPicPr>
          <p:cNvPr id="12" name="Picture 11" descr="G:\7         презентации\000   ФОНЫ\000   ГИФКИ\SMAYLIKI.ru - Анимашки - Музыка_files\5b5de3aa40b68b7b4c022da1ef9537cc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214950"/>
            <a:ext cx="5143536" cy="571504"/>
          </a:xfrm>
          <a:prstGeom prst="rect">
            <a:avLst/>
          </a:prstGeom>
          <a:noFill/>
        </p:spPr>
      </p:pic>
      <p:pic>
        <p:nvPicPr>
          <p:cNvPr id="14" name="L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:\00000000000000000000000000000000\1278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37946" y="-357214"/>
            <a:ext cx="9181946" cy="74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14348" y="6786609"/>
            <a:ext cx="7929618" cy="21429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III    Всероссийский  дистанционный  конкурс    «Мастер   </a:t>
            </a:r>
            <a:r>
              <a:rPr lang="ru-RU" sz="1400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sz="1400" dirty="0" smtClean="0">
                <a:solidFill>
                  <a:schemeClr val="tx1"/>
                </a:solidFill>
              </a:rPr>
              <a:t>   технологий»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-428652"/>
            <a:ext cx="1991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http://www.o-detstve.ru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:\7         презентации\000   ФОНЫ\000   ГИФКИ\SMAYLIKI.ru - Анимашки - Мультяшки_files\9143aad046e6bc13e26a8e3bec7107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14620"/>
            <a:ext cx="1643074" cy="1927452"/>
          </a:xfrm>
          <a:prstGeom prst="rect">
            <a:avLst/>
          </a:prstGeom>
          <a:noFill/>
        </p:spPr>
      </p:pic>
      <p:pic>
        <p:nvPicPr>
          <p:cNvPr id="7" name="JAZZROCK.WAV">
            <a:hlinkClick r:id="" action="ppaction://media"/>
          </p:cNvPr>
          <p:cNvPicPr>
            <a:picLocks noRot="1" noChangeAspect="1"/>
          </p:cNvPicPr>
          <p:nvPr>
            <a:wavAudioFile r:embed="rId1" name="JAZZROCK.WAV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на сайте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учащихся ДШИ № 15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полезными ссылками и материалами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00438"/>
            <a:ext cx="6400800" cy="1752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C:\Documents and Settings\АННА\YandexDisk\Скриншоты\2016-03-21 19-54-06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7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C:\Documents and Settings\АННА\YandexDisk\Скриншоты\2016-03-21 22-01-08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355" y="-24"/>
            <a:ext cx="9277387" cy="696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2098" name="Picture 2" descr="C:\Documents and Settings\АННА\Рабочий стол\1   ИНСТИТУТ КУЛЬТУРЫ\diplom_ii_stepeni_iii_mezhregionalnogo_konkursa_metodicheskih_materialov_pedagogicheskie_innovatsii_xxi_veka_g._kazan_2015_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285992"/>
            <a:ext cx="3113799" cy="443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100" name="Picture 4" descr="C:\Documents and Settings\АННА\Рабочий стол\1   ИНСТИТУТ КУЛЬТУРЫ\diplom_ii_stepeni_mezhregionalnogo_konkursa_multimediynyy_urok_-_novye_obrazova-telnye_vozmozhnosti_v_nominatsii_predmety_esteticheskogo_zdorovesberegayushchego_i_tehnolo-gicheskogo_napr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4" y="1643050"/>
            <a:ext cx="285751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099" name="Picture 3" descr="C:\Documents and Settings\АННА\Рабочий стол\1   ИНСТИТУТ КУЛЬТУРЫ\diplom_prizera_respublikanskogo_konkursa_luchshaya_metodicheskaya_razrabotka_-2013_goda_kazan2013_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2950246" cy="405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103" name="Picture 7" descr="N:\7         презентации\3     УКРАШЕНИЯ\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642918"/>
            <a:ext cx="952500" cy="1143000"/>
          </a:xfrm>
          <a:prstGeom prst="rect">
            <a:avLst/>
          </a:prstGeom>
          <a:noFill/>
        </p:spPr>
      </p:pic>
      <p:pic>
        <p:nvPicPr>
          <p:cNvPr id="10" name="Picture 7" descr="N:\7         презентации\3     УКРАШЕНИЯ\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4786322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Инструментарий педагога 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для развития     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 IT-компетенций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 уроках музыкально-теоретических 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дисциплин в условиях </a:t>
            </a:r>
            <a:b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детской школы искусств</a:t>
            </a:r>
            <a:endParaRPr lang="ru-RU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357306"/>
            <a:ext cx="628654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Компьютерная образовательная игра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Матроскин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учит музыку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 </a:t>
            </a:r>
            <a:b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на основе популярного мультфильма, поможет познакомиться  с музыкальной грамотой и закрепить  знания в игровой форме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b104137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500034" y="3214686"/>
            <a:ext cx="3500438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3c0421cdaba4b3f295021d9e8f94add0.jpg"/>
          <p:cNvPicPr>
            <a:picLocks noGrp="1" noChangeAspect="1"/>
          </p:cNvPicPr>
          <p:nvPr isPhoto="1">
            <p:ph idx="1"/>
          </p:nvPr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286249" y="3232864"/>
            <a:ext cx="4286280" cy="348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285868"/>
            <a:ext cx="6215106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Практический курс </a:t>
            </a:r>
            <a:b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"Учимся понимать музыку" из серии </a:t>
            </a:r>
            <a:b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"Школа развития личности« (мультимедиа-пособие включает в себя практические  занятия,  интерактивные тренажеры, </a:t>
            </a:r>
            <a:r>
              <a:rPr lang="ru-R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медиаиллюстрации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 тестовые задания)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1298990050_upm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4687"/>
          <a:stretch>
            <a:fillRect/>
          </a:stretch>
        </p:blipFill>
        <p:spPr>
          <a:xfrm rot="269478">
            <a:off x="3466217" y="3179540"/>
            <a:ext cx="4921923" cy="307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3" descr="uchimsja_ponimat_muzyku_949796.jpeg"/>
          <p:cNvPicPr>
            <a:picLocks noGrp="1" noChangeAspect="1"/>
          </p:cNvPicPr>
          <p:nvPr isPhoto="1">
            <p:ph idx="1"/>
          </p:nvPr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1061840" y="3016202"/>
            <a:ext cx="2647897" cy="3484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fdb7f1ec1797bb760ef30e55edec4e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3143282" y="2926712"/>
            <a:ext cx="2857488" cy="288754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358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Пособия для развития и обучения детей: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Мурзилка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Затерянная мелодия», «Угадай мелодию»,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«Скоро в школу. Развиваем музыкальные способности»,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"Играем с музыкой П.И. Чайковского Щелкунчик",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"Играем с музыкой Моцарта. Волшебная флейта",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«Алиса и Времена года»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://i58.fastpic.ru/big/2013/1006/6d/8d4a6e3e8241276a2495ca1d8d4deb6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6" y="2930037"/>
            <a:ext cx="2857488" cy="284320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198" name="Picture 6" descr="1122467557.jpg (150×15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439" y="2923175"/>
            <a:ext cx="2934717" cy="293471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437a2a1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44" y="3418334"/>
            <a:ext cx="4500594" cy="3011062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Рисунок 1" descr="0010-010-Entsiklopedija-Muzykalnye-instrumenty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881564" y="3446859"/>
            <a:ext cx="3976716" cy="2982537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989942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Мультимедийная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программа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«Энциклопедия музыкальных инструментов» 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используется на уроках музыкальной литературы  с разными возрастными группами и отделениями, включая эстрадное отделение школы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8206_html_312df30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500066" y="3439995"/>
            <a:ext cx="3857620" cy="28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58206_html_46f4d4ed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4714876" y="3429000"/>
            <a:ext cx="3786214" cy="28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qdefault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rcRect/>
          <a:stretch>
            <a:fillRect/>
          </a:stretch>
        </p:blipFill>
        <p:spPr>
          <a:xfrm>
            <a:off x="4643438" y="214290"/>
            <a:ext cx="4071966" cy="30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Интервалы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Компьютерная многофункциональная  обучающая  игра на уроках сольфеджио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8049104_earmaster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223892" y="571480"/>
            <a:ext cx="470582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V016_Jpg_Large_950418_d12_chord_progressions_piano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572000" y="3357562"/>
            <a:ext cx="4308899" cy="317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armaster_pro-107943-5.jpe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357562"/>
            <a:ext cx="4357686" cy="320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4348" y="121442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EarMaster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– одна из лучших программ  для развития музыкального слуха по предмету сольфеджио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30"/>
            <a:ext cx="6000792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Eclipse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Crossword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программа для полуавтоматического составления кроссвордов и головоломок. Работать в программе могут как преподаватель, так и учащиеся:  составить кроссворд к уроку для закрепления пройденных тем,  терминов и понятий или  подготовить вопросы к кроссворду по материалам учебника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кроссворд картин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3286124"/>
            <a:ext cx="4000496" cy="3164571"/>
          </a:xfrm>
          <a:prstGeom prst="rect">
            <a:avLst/>
          </a:prstGeom>
        </p:spPr>
      </p:pic>
      <p:pic>
        <p:nvPicPr>
          <p:cNvPr id="5" name="Рисунок 4" descr="word2_thumb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93906" y="3286124"/>
            <a:ext cx="3996000" cy="314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на уроках  музыкально-теоретического цикла 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узыкальных программ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Сайт </a:t>
            </a:r>
            <a:r>
              <a:rPr lang="en-US" dirty="0" err="1" smtClean="0"/>
              <a:t>muzikalkairk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00808"/>
            <a:ext cx="792389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     ДОКУМЕНТЫ\!0            ИННОПОЛИС\Td-zD9lHFm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Инструментарий педагога для развития       IT-компетенций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уроках музыкально-теоретических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дисциплин в условиях детской школы искусств.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(Выступление на Республиканской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научно-практической  конференции в Университете </a:t>
            </a:r>
            <a:r>
              <a:rPr lang="ru-RU" sz="2400" b="1" dirty="0" err="1" smtClean="0">
                <a:solidFill>
                  <a:schemeClr val="bg1"/>
                </a:solidFill>
              </a:rPr>
              <a:t>Иннополис</a:t>
            </a:r>
            <a:r>
              <a:rPr lang="ru-RU" sz="2400" b="1" dirty="0" smtClean="0">
                <a:solidFill>
                  <a:schemeClr val="bg1"/>
                </a:solidFill>
              </a:rPr>
              <a:t>), печать статьи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Ритмические фигуры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098057"/>
            <a:ext cx="8229600" cy="39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Нотки-картинки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852475"/>
            <a:ext cx="8229600" cy="44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Музыкальные тембры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819010"/>
            <a:ext cx="8229600" cy="453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Звуковысотные</a:t>
            </a:r>
            <a:r>
              <a:rPr lang="ru-RU" dirty="0" smtClean="0"/>
              <a:t> движения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806782"/>
            <a:ext cx="8229600" cy="456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Ноты в басовом ключе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44501" y="1774825"/>
            <a:ext cx="785499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на внимание </a:t>
            </a:r>
            <a:br>
              <a:rPr lang="ru-RU" dirty="0" smtClean="0"/>
            </a:br>
            <a:r>
              <a:rPr lang="ru-RU" dirty="0" smtClean="0"/>
              <a:t>«Одинаковые звуки»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5119" y="1774825"/>
            <a:ext cx="761376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Ноты и нотный стан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006" y="1774825"/>
            <a:ext cx="805398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Сочиняем музыку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1772" y="1774825"/>
            <a:ext cx="758045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ique-Papillons-2048x256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Picture 1" descr="N:\7         презентации\3     УКРАШЕНИЯ\49152842_48798315_0_15631_17eeeb6b_XL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170" y="71414"/>
            <a:ext cx="305850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ННА\Рабочий стол\1   ИНСТИТУТ КУЛЬТУРЫ\2016-03-30 22-31-44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1" y="-228600"/>
            <a:ext cx="9925085" cy="744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1     ДОКУМЕНТЫ\!0            ИННОПОЛИС\Td-zD9lHFm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50123"/>
            <a:ext cx="10144164" cy="7608123"/>
          </a:xfrm>
          <a:prstGeom prst="rect">
            <a:avLst/>
          </a:prstGeom>
          <a:noFill/>
        </p:spPr>
      </p:pic>
      <p:pic>
        <p:nvPicPr>
          <p:cNvPr id="1027" name="Picture 3" descr="G:\1     ДОКУМЕНТЫ\!0            ИННОПОЛИС\uBxqODyp85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2974" y="-1000156"/>
            <a:ext cx="10858576" cy="814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Я\01    с тел апрель\Camera\WhatsApp Images\IMG-20160505-WA0003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-32" y="2424530"/>
            <a:ext cx="9144032" cy="443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500042"/>
            <a:ext cx="671517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Ежегодные выступления и мастер-классы на ежегодных семинарах </a:t>
            </a:r>
            <a:r>
              <a:rPr lang="ru-RU" sz="2400" dirty="0" smtClean="0"/>
              <a:t>Межрегионального центра  повышения квалификации и переподготовки работников образования КФУ, </a:t>
            </a:r>
          </a:p>
          <a:p>
            <a:pPr algn="ctr">
              <a:spcBef>
                <a:spcPct val="0"/>
              </a:spcBef>
            </a:pPr>
            <a:r>
              <a:rPr lang="ru-RU" sz="2400" dirty="0" smtClean="0"/>
              <a:t>проводимых на базе ДШИ № 15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4">
      <a:dk1>
        <a:srgbClr val="B63CA7"/>
      </a:dk1>
      <a:lt1>
        <a:sysClr val="window" lastClr="FFFFFF"/>
      </a:lt1>
      <a:dk2>
        <a:srgbClr val="F20000"/>
      </a:dk2>
      <a:lt2>
        <a:srgbClr val="A83286"/>
      </a:lt2>
      <a:accent1>
        <a:srgbClr val="4EA5D8"/>
      </a:accent1>
      <a:accent2>
        <a:srgbClr val="005390"/>
      </a:accent2>
      <a:accent3>
        <a:srgbClr val="1B587C"/>
      </a:accent3>
      <a:accent4>
        <a:srgbClr val="4E8542"/>
      </a:accent4>
      <a:accent5>
        <a:srgbClr val="604878"/>
      </a:accent5>
      <a:accent6>
        <a:srgbClr val="656565"/>
      </a:accent6>
      <a:hlink>
        <a:srgbClr val="0070C0"/>
      </a:hlink>
      <a:folHlink>
        <a:srgbClr val="A5A5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Инструментарий педагога для развития</Template>
  <TotalTime>890</TotalTime>
  <Words>489</Words>
  <Application>Microsoft Office PowerPoint</Application>
  <PresentationFormat>Экран (4:3)</PresentationFormat>
  <Paragraphs>88</Paragraphs>
  <Slides>68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1_Тема Office</vt:lpstr>
      <vt:lpstr>   </vt:lpstr>
      <vt:lpstr>Почетная грамота Отдела Управления образования  Исполнительного комитета муниципального образования г.Казани по Ново-Савиновскому району  "За значительный вклад в подготовку и проведение мероприятий, посвященных 70-летию Победы в Великой Отечественной войне 1941-1945 годов!" </vt:lpstr>
      <vt:lpstr>Почетная грамота Отдела Управления образования  Исполнительного комитета муниципального образования города Казани по Авиастроительному и Ново-Савиновскому районам «За значительный вклад в развитие образования района, достигнутые успехи в деле обучения и воспитании подрастающего поколения», г. Казань.</vt:lpstr>
      <vt:lpstr> Международный конкурс   «Палитра педагогического мастерства»  Номинация  «Педагоги дополнительного образования»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Методические  разработки  авторского сборника, нотного и иллюстративно-дидактического материала   «Путешествие в мир музыки» с комментариями для преподавателей детских музыкальных  и школ искусств, адаптированного к работе с группами общего музыкального образования и детей с особыми образовательными потребностями</vt:lpstr>
      <vt:lpstr>Методическая деятельность  в составе творческих групп</vt:lpstr>
      <vt:lpstr>Слайд 16</vt:lpstr>
      <vt:lpstr>Тематика инновационной и экспериментальной деятельности </vt:lpstr>
      <vt:lpstr>Достижения  учащихся </vt:lpstr>
      <vt:lpstr> Методическая тема   «Творческое развитие  учащихся -   путь к успеху в  условиях  инновационной деятельности ДШИ» </vt:lpstr>
      <vt:lpstr>Слайд 20</vt:lpstr>
      <vt:lpstr>Слайд 21</vt:lpstr>
      <vt:lpstr>Слайд 22</vt:lpstr>
      <vt:lpstr>Слайд 23</vt:lpstr>
      <vt:lpstr>Слайд 24</vt:lpstr>
      <vt:lpstr>Выпускники продолжают профессиональное образование </vt:lpstr>
      <vt:lpstr>Слайд 26</vt:lpstr>
      <vt:lpstr>Альмира Ахметгареева   стала лауреатом 1 степени в международном конкурсе вокального мастерства имени Галии Кайбицкой </vt:lpstr>
      <vt:lpstr>Петрова Дарья вернулась в школу  в качестве преподавателя</vt:lpstr>
      <vt:lpstr>Слайды из презентаций, представленных на конкурсах</vt:lpstr>
      <vt:lpstr>Слайд 30</vt:lpstr>
      <vt:lpstr>Слайд 31</vt:lpstr>
      <vt:lpstr>Слайд 32</vt:lpstr>
      <vt:lpstr>Слайд 33</vt:lpstr>
      <vt:lpstr>Слайд 34</vt:lpstr>
      <vt:lpstr>Внеклассная  деятельность</vt:lpstr>
      <vt:lpstr>Слайд 36</vt:lpstr>
      <vt:lpstr>Слайд 37</vt:lpstr>
      <vt:lpstr>Слайд 38</vt:lpstr>
      <vt:lpstr>Слайд 39</vt:lpstr>
      <vt:lpstr>Слайд 40</vt:lpstr>
      <vt:lpstr>Публикации  презентаций  в интернете</vt:lpstr>
      <vt:lpstr>Слайд 42</vt:lpstr>
      <vt:lpstr>Слайд 43</vt:lpstr>
      <vt:lpstr>Слайд 44</vt:lpstr>
      <vt:lpstr>Слайд 45</vt:lpstr>
      <vt:lpstr>Слайд 46</vt:lpstr>
      <vt:lpstr>Группа на сайте  для учащихся ДШИ № 15  с полезными ссылками и материалами</vt:lpstr>
      <vt:lpstr>Слайд 48</vt:lpstr>
      <vt:lpstr>Слайд 49</vt:lpstr>
      <vt:lpstr>Инструментарий педагога  для развития        IT-компетенций на уроках музыкально-теоретических  дисциплин в условиях  детской школы искусств</vt:lpstr>
      <vt:lpstr>Компьютерная образовательная игра «Матроскин учит музыку»   на основе популярного мультфильма, поможет познакомиться  с музыкальной грамотой и закрепить  знания в игровой форме</vt:lpstr>
      <vt:lpstr>Практический курс  "Учимся понимать музыку" из серии  "Школа развития личности« (мультимедиа-пособие включает в себя практические  занятия,  интерактивные тренажеры, медиаиллюстрации и тестовые задания) </vt:lpstr>
      <vt:lpstr>Слайд 53</vt:lpstr>
      <vt:lpstr>Слайд 54</vt:lpstr>
      <vt:lpstr>Слайд 55</vt:lpstr>
      <vt:lpstr>Слайд 56</vt:lpstr>
      <vt:lpstr>Eclipse Crossword     программа для полуавтоматического составления кроссвордов и головоломок. Работать в программе могут как преподаватель, так и учащиеся:  составить кроссворд к уроку для закрепления пройденных тем,  терминов и понятий или  подготовить вопросы к кроссворду по материалам учебника</vt:lpstr>
      <vt:lpstr>Использование на уроках  музыкально-теоретического цикла музыкальных программ  и онлайн игр</vt:lpstr>
      <vt:lpstr> Сайт muzikalkairk</vt:lpstr>
      <vt:lpstr>Ритмические фигуры</vt:lpstr>
      <vt:lpstr>Нотки-картинки</vt:lpstr>
      <vt:lpstr>Музыкальные тембры</vt:lpstr>
      <vt:lpstr>Звуковысотные движения</vt:lpstr>
      <vt:lpstr>Ноты в басовом ключе</vt:lpstr>
      <vt:lpstr>Игра на внимание  «Одинаковые звуки»</vt:lpstr>
      <vt:lpstr>Ноты и нотный стан</vt:lpstr>
      <vt:lpstr>Сочиняем музыку</vt:lpstr>
      <vt:lpstr>Слайд 68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Инструментарий педагога для развития IT-компетенций на уроках музыкально-теоретических  дисциплин в условиях детской школы искусств.</dc:title>
  <dc:creator>Admin</dc:creator>
  <cp:lastModifiedBy>АННА</cp:lastModifiedBy>
  <cp:revision>98</cp:revision>
  <dcterms:created xsi:type="dcterms:W3CDTF">2015-10-25T22:34:40Z</dcterms:created>
  <dcterms:modified xsi:type="dcterms:W3CDTF">2020-05-21T22:17:59Z</dcterms:modified>
</cp:coreProperties>
</file>