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8" r:id="rId2"/>
    <p:sldId id="278" r:id="rId3"/>
    <p:sldId id="259" r:id="rId4"/>
    <p:sldId id="265" r:id="rId5"/>
    <p:sldId id="266" r:id="rId6"/>
    <p:sldId id="267" r:id="rId7"/>
    <p:sldId id="269" r:id="rId8"/>
    <p:sldId id="270" r:id="rId9"/>
    <p:sldId id="268" r:id="rId10"/>
    <p:sldId id="271" r:id="rId11"/>
    <p:sldId id="272" r:id="rId12"/>
    <p:sldId id="273" r:id="rId13"/>
    <p:sldId id="277"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376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895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76021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3509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15568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9592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38939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0279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1713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636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46004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15634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07.06.2020</a:t>
            </a:fld>
            <a:endParaRPr lang="ru-RU"/>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4315316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791744" y="836712"/>
            <a:ext cx="4716016" cy="369332"/>
          </a:xfrm>
          <a:prstGeom prst="rect">
            <a:avLst/>
          </a:prstGeom>
        </p:spPr>
        <p:txBody>
          <a:bodyPr wrap="square">
            <a:spAutoFit/>
          </a:bodyPr>
          <a:lstStyle/>
          <a:p>
            <a:pPr defTabSz="914400"/>
            <a:r>
              <a:rPr lang="en-US" dirty="0">
                <a:solidFill>
                  <a:prstClr val="black"/>
                </a:solidFill>
                <a:latin typeface="Candara"/>
              </a:rPr>
              <a:t> </a:t>
            </a:r>
            <a:endParaRPr lang="ru-RU" sz="2400" b="1" dirty="0">
              <a:solidFill>
                <a:prstClr val="black"/>
              </a:solidFill>
              <a:latin typeface="Candara"/>
            </a:endParaRPr>
          </a:p>
        </p:txBody>
      </p:sp>
      <p:sp>
        <p:nvSpPr>
          <p:cNvPr id="3" name="Прямоугольник 2"/>
          <p:cNvSpPr/>
          <p:nvPr/>
        </p:nvSpPr>
        <p:spPr>
          <a:xfrm>
            <a:off x="2639616" y="1700810"/>
            <a:ext cx="7344816" cy="584775"/>
          </a:xfrm>
          <a:prstGeom prst="rect">
            <a:avLst/>
          </a:prstGeom>
        </p:spPr>
        <p:txBody>
          <a:bodyPr wrap="square">
            <a:spAutoFit/>
          </a:bodyPr>
          <a:lstStyle/>
          <a:p>
            <a:pPr algn="ctr" defTabSz="914400"/>
            <a:r>
              <a:rPr lang="ru-RU" sz="3200" dirty="0">
                <a:solidFill>
                  <a:prstClr val="black"/>
                </a:solidFill>
                <a:latin typeface="Candara"/>
              </a:rPr>
              <a:t> </a:t>
            </a:r>
          </a:p>
        </p:txBody>
      </p:sp>
      <p:sp>
        <p:nvSpPr>
          <p:cNvPr id="2" name="Прямоугольник 1"/>
          <p:cNvSpPr/>
          <p:nvPr/>
        </p:nvSpPr>
        <p:spPr>
          <a:xfrm>
            <a:off x="2783632" y="1628507"/>
            <a:ext cx="7056784" cy="3564053"/>
          </a:xfrm>
          <a:prstGeom prst="rect">
            <a:avLst/>
          </a:prstGeom>
        </p:spPr>
        <p:txBody>
          <a:bodyPr wrap="square">
            <a:spAutoFit/>
          </a:bodyPr>
          <a:lstStyle/>
          <a:p>
            <a:pPr algn="ctr" defTabSz="914400">
              <a:spcBef>
                <a:spcPct val="20000"/>
              </a:spcBef>
              <a:buClr>
                <a:srgbClr val="31B6FD"/>
              </a:buClr>
              <a:buSzPct val="100000"/>
            </a:pPr>
            <a:r>
              <a:rPr lang="ru-RU" sz="2400" dirty="0">
                <a:solidFill>
                  <a:srgbClr val="FFFFFF"/>
                </a:solidFill>
                <a:latin typeface="Candara"/>
              </a:rPr>
              <a:t>Презентация</a:t>
            </a:r>
          </a:p>
          <a:p>
            <a:pPr algn="ctr" defTabSz="914400">
              <a:spcBef>
                <a:spcPct val="20000"/>
              </a:spcBef>
              <a:buClr>
                <a:srgbClr val="31B6FD"/>
              </a:buClr>
              <a:buSzPct val="100000"/>
            </a:pPr>
            <a:r>
              <a:rPr lang="ru-RU" sz="2400" dirty="0">
                <a:solidFill>
                  <a:srgbClr val="FFFFFF"/>
                </a:solidFill>
                <a:latin typeface="Candara"/>
              </a:rPr>
              <a:t> к уроку немецкого языка </a:t>
            </a:r>
          </a:p>
          <a:p>
            <a:pPr algn="ctr" defTabSz="914400">
              <a:spcBef>
                <a:spcPct val="20000"/>
              </a:spcBef>
              <a:buClr>
                <a:srgbClr val="31B6FD"/>
              </a:buClr>
              <a:buSzPct val="100000"/>
            </a:pPr>
            <a:r>
              <a:rPr lang="ru-RU" sz="2400" dirty="0">
                <a:solidFill>
                  <a:srgbClr val="FFFFFF"/>
                </a:solidFill>
                <a:latin typeface="Candara"/>
              </a:rPr>
              <a:t>для 9-х классов </a:t>
            </a:r>
          </a:p>
          <a:p>
            <a:pPr algn="ctr" defTabSz="914400">
              <a:spcBef>
                <a:spcPct val="20000"/>
              </a:spcBef>
              <a:buClr>
                <a:srgbClr val="31B6FD"/>
              </a:buClr>
              <a:buSzPct val="100000"/>
            </a:pPr>
            <a:r>
              <a:rPr lang="ru-RU" sz="2400" dirty="0">
                <a:solidFill>
                  <a:srgbClr val="FFFFFF"/>
                </a:solidFill>
                <a:latin typeface="Candara"/>
              </a:rPr>
              <a:t>по теме </a:t>
            </a:r>
            <a:r>
              <a:rPr lang="ru-RU" sz="2400" b="1" dirty="0">
                <a:solidFill>
                  <a:srgbClr val="FFFFFF"/>
                </a:solidFill>
                <a:latin typeface="Candara"/>
              </a:rPr>
              <a:t>«Планета Земля» </a:t>
            </a:r>
            <a:endParaRPr lang="ru-RU" sz="2400" dirty="0">
              <a:solidFill>
                <a:srgbClr val="FFFFFF"/>
              </a:solidFill>
              <a:latin typeface="Candara"/>
            </a:endParaRPr>
          </a:p>
          <a:p>
            <a:pPr algn="ctr" defTabSz="914400">
              <a:spcBef>
                <a:spcPct val="20000"/>
              </a:spcBef>
              <a:buClr>
                <a:srgbClr val="31B6FD"/>
              </a:buClr>
              <a:buSzPct val="100000"/>
            </a:pPr>
            <a:endParaRPr lang="ru-RU" sz="2400" dirty="0">
              <a:solidFill>
                <a:srgbClr val="FFFFFF"/>
              </a:solidFill>
              <a:latin typeface="Candara"/>
            </a:endParaRPr>
          </a:p>
          <a:p>
            <a:pPr algn="ctr" defTabSz="914400">
              <a:spcBef>
                <a:spcPct val="20000"/>
              </a:spcBef>
              <a:buClr>
                <a:srgbClr val="31B6FD"/>
              </a:buClr>
              <a:buSzPct val="100000"/>
            </a:pPr>
            <a:r>
              <a:rPr lang="ru-RU" sz="2400" dirty="0">
                <a:solidFill>
                  <a:srgbClr val="FFFFFF"/>
                </a:solidFill>
                <a:latin typeface="Candara"/>
              </a:rPr>
              <a:t>Составитель: Садыкова Кадрия Гайсиновна, </a:t>
            </a:r>
          </a:p>
          <a:p>
            <a:pPr algn="ctr" defTabSz="914400">
              <a:spcBef>
                <a:spcPct val="20000"/>
              </a:spcBef>
              <a:buClr>
                <a:srgbClr val="31B6FD"/>
              </a:buClr>
              <a:buSzPct val="100000"/>
            </a:pPr>
            <a:r>
              <a:rPr lang="ru-RU" sz="2400" dirty="0">
                <a:solidFill>
                  <a:srgbClr val="FFFFFF"/>
                </a:solidFill>
                <a:latin typeface="Candara"/>
              </a:rPr>
              <a:t>учитель немецкого языка </a:t>
            </a:r>
            <a:endParaRPr lang="ru-RU" sz="2400" dirty="0" smtClean="0">
              <a:solidFill>
                <a:srgbClr val="FFFFFF"/>
              </a:solidFill>
              <a:latin typeface="Candara"/>
            </a:endParaRPr>
          </a:p>
          <a:p>
            <a:pPr algn="ctr" defTabSz="914400">
              <a:spcBef>
                <a:spcPct val="20000"/>
              </a:spcBef>
              <a:buClr>
                <a:srgbClr val="31B6FD"/>
              </a:buClr>
              <a:buSzPct val="100000"/>
            </a:pPr>
            <a:r>
              <a:rPr lang="ru-RU" sz="2400" dirty="0" smtClean="0">
                <a:solidFill>
                  <a:srgbClr val="FFFFFF"/>
                </a:solidFill>
                <a:latin typeface="Candara"/>
              </a:rPr>
              <a:t>МБОУ </a:t>
            </a:r>
            <a:r>
              <a:rPr lang="ru-RU" sz="2400" dirty="0">
                <a:solidFill>
                  <a:srgbClr val="FFFFFF"/>
                </a:solidFill>
                <a:latin typeface="Candara"/>
              </a:rPr>
              <a:t>«Гимназия №39» </a:t>
            </a:r>
            <a:r>
              <a:rPr lang="en-US" sz="2400" dirty="0" smtClean="0">
                <a:solidFill>
                  <a:srgbClr val="FFFFFF"/>
                </a:solidFill>
                <a:latin typeface="Candara"/>
              </a:rPr>
              <a:t> </a:t>
            </a:r>
            <a:r>
              <a:rPr lang="ru-RU" sz="2400" dirty="0" smtClean="0">
                <a:solidFill>
                  <a:srgbClr val="FFFFFF"/>
                </a:solidFill>
                <a:latin typeface="Candara"/>
              </a:rPr>
              <a:t>г. Уфы</a:t>
            </a:r>
            <a:endParaRPr lang="ru-RU" sz="2400" dirty="0">
              <a:solidFill>
                <a:srgbClr val="FFFFFF"/>
              </a:solidFill>
              <a:latin typeface="Candara"/>
            </a:endParaRPr>
          </a:p>
        </p:txBody>
      </p:sp>
    </p:spTree>
    <p:extLst>
      <p:ext uri="{BB962C8B-B14F-4D97-AF65-F5344CB8AC3E}">
        <p14:creationId xmlns:p14="http://schemas.microsoft.com/office/powerpoint/2010/main" val="2021385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809720" y="142852"/>
            <a:ext cx="7715304" cy="6647974"/>
          </a:xfrm>
          <a:prstGeom prst="rect">
            <a:avLst/>
          </a:prstGeom>
        </p:spPr>
        <p:txBody>
          <a:bodyPr wrap="square">
            <a:spAutoFit/>
          </a:bodyPr>
          <a:lstStyle/>
          <a:p>
            <a:pPr defTabSz="914400"/>
            <a:r>
              <a:rPr lang="de-DE" sz="2400" b="1" dirty="0">
                <a:solidFill>
                  <a:prstClr val="black"/>
                </a:solidFill>
                <a:latin typeface="Book Antiqua"/>
              </a:rPr>
              <a:t>Setzt bitte in jeden Satz das fehlende Wort </a:t>
            </a:r>
            <a:r>
              <a:rPr lang="de-DE" sz="2400" b="1" dirty="0" smtClean="0">
                <a:solidFill>
                  <a:prstClr val="black"/>
                </a:solidFill>
                <a:latin typeface="Book Antiqua"/>
              </a:rPr>
              <a:t>ein!</a:t>
            </a:r>
            <a:endParaRPr lang="de-DE" sz="2400" b="1" dirty="0">
              <a:solidFill>
                <a:prstClr val="black"/>
              </a:solidFill>
              <a:latin typeface="Book Antiqua"/>
            </a:endParaRPr>
          </a:p>
          <a:p>
            <a:pPr defTabSz="914400"/>
            <a:endParaRPr lang="de-DE" sz="2400" dirty="0">
              <a:solidFill>
                <a:prstClr val="black"/>
              </a:solidFill>
              <a:latin typeface="Book Antiqua"/>
            </a:endParaRPr>
          </a:p>
          <a:p>
            <a:pPr defTabSz="914400"/>
            <a:r>
              <a:rPr lang="de-DE" sz="2400" dirty="0">
                <a:solidFill>
                  <a:prstClr val="black"/>
                </a:solidFill>
                <a:latin typeface="Book Antiqua"/>
              </a:rPr>
              <a:t>1.Die … von den Automobilen sind schädlich für die Menschen.</a:t>
            </a:r>
          </a:p>
          <a:p>
            <a:pPr defTabSz="914400"/>
            <a:r>
              <a:rPr lang="de-DE" sz="2400" dirty="0">
                <a:solidFill>
                  <a:prstClr val="black"/>
                </a:solidFill>
                <a:latin typeface="Book Antiqua"/>
              </a:rPr>
              <a:t>2.Das Erdöl von den Schiffen … ins Meer.</a:t>
            </a:r>
          </a:p>
          <a:p>
            <a:pPr defTabSz="914400"/>
            <a:r>
              <a:rPr lang="de-DE" sz="2400" dirty="0">
                <a:solidFill>
                  <a:prstClr val="black"/>
                </a:solidFill>
                <a:latin typeface="Book Antiqua"/>
              </a:rPr>
              <a:t>3.Glas, Altpapier, gebrauchte Verpackungen kann die moderne Industrie …</a:t>
            </a:r>
          </a:p>
          <a:p>
            <a:pPr defTabSz="914400"/>
            <a:r>
              <a:rPr lang="de-DE" sz="2400" dirty="0">
                <a:solidFill>
                  <a:prstClr val="black"/>
                </a:solidFill>
                <a:latin typeface="Book Antiqua"/>
              </a:rPr>
              <a:t>4.Der Abfall wird … und verarbeitet.</a:t>
            </a:r>
          </a:p>
          <a:p>
            <a:pPr defTabSz="914400"/>
            <a:r>
              <a:rPr lang="de-DE" sz="2400" dirty="0">
                <a:solidFill>
                  <a:prstClr val="black"/>
                </a:solidFill>
                <a:latin typeface="Book Antiqua"/>
              </a:rPr>
              <a:t>5.Oft … die Leute den Müll im Wald.</a:t>
            </a:r>
          </a:p>
          <a:p>
            <a:pPr defTabSz="914400"/>
            <a:r>
              <a:rPr lang="de-DE" sz="2400" dirty="0">
                <a:solidFill>
                  <a:prstClr val="black"/>
                </a:solidFill>
                <a:latin typeface="Book Antiqua"/>
              </a:rPr>
              <a:t>6.Das Wasser im Fluss wird durch Papierherstellende Industrie …</a:t>
            </a:r>
          </a:p>
          <a:p>
            <a:pPr defTabSz="914400"/>
            <a:r>
              <a:rPr lang="de-DE" sz="2400" dirty="0">
                <a:solidFill>
                  <a:prstClr val="black"/>
                </a:solidFill>
                <a:latin typeface="Book Antiqua"/>
              </a:rPr>
              <a:t>7.Die ultraviolette … ist gefährlich.</a:t>
            </a:r>
          </a:p>
          <a:p>
            <a:pPr defTabSz="914400"/>
            <a:r>
              <a:rPr lang="de-DE" sz="2400" dirty="0">
                <a:solidFill>
                  <a:prstClr val="black"/>
                </a:solidFill>
                <a:latin typeface="Book Antiqua"/>
              </a:rPr>
              <a:t>8.Die Ozonschicht der Atmosphäre wird immer…</a:t>
            </a:r>
          </a:p>
          <a:p>
            <a:pPr defTabSz="914400"/>
            <a:endParaRPr lang="de-DE" sz="2400" dirty="0">
              <a:solidFill>
                <a:prstClr val="black"/>
              </a:solidFill>
              <a:latin typeface="Book Antiqua"/>
            </a:endParaRPr>
          </a:p>
          <a:p>
            <a:pPr defTabSz="914400"/>
            <a:r>
              <a:rPr lang="de-DE" sz="2400" b="1" i="1" dirty="0">
                <a:solidFill>
                  <a:prstClr val="black"/>
                </a:solidFill>
                <a:latin typeface="Book Antiqua"/>
              </a:rPr>
              <a:t>(sortiert, fließt, , verbrennen, Abgase, verschmutzt, verarbeiten, , dünner, Strahlung)</a:t>
            </a:r>
          </a:p>
          <a:p>
            <a:pPr defTabSz="914400"/>
            <a:endParaRPr lang="de-DE" sz="2400" dirty="0">
              <a:solidFill>
                <a:prstClr val="black"/>
              </a:solidFill>
              <a:latin typeface="Book Antiqua"/>
            </a:endParaRPr>
          </a:p>
          <a:p>
            <a:pPr defTabSz="914400"/>
            <a:endParaRPr lang="ru-RU"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99859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881158" y="500043"/>
            <a:ext cx="8429684" cy="5693866"/>
          </a:xfrm>
          <a:prstGeom prst="rect">
            <a:avLst/>
          </a:prstGeom>
        </p:spPr>
        <p:txBody>
          <a:bodyPr wrap="square">
            <a:spAutoFit/>
          </a:bodyPr>
          <a:lstStyle/>
          <a:p>
            <a:pPr defTabSz="914400"/>
            <a:r>
              <a:rPr lang="de-DE" sz="2800" dirty="0">
                <a:solidFill>
                  <a:prstClr val="black"/>
                </a:solidFill>
                <a:latin typeface="Book Antiqua"/>
              </a:rPr>
              <a:t>1.Die </a:t>
            </a:r>
            <a:r>
              <a:rPr lang="de-DE" sz="2800" i="1" dirty="0">
                <a:solidFill>
                  <a:prstClr val="black"/>
                </a:solidFill>
                <a:latin typeface="Book Antiqua"/>
              </a:rPr>
              <a:t>Abgase</a:t>
            </a:r>
            <a:r>
              <a:rPr lang="de-DE" sz="2800" dirty="0">
                <a:solidFill>
                  <a:prstClr val="black"/>
                </a:solidFill>
                <a:latin typeface="Book Antiqua"/>
              </a:rPr>
              <a:t> von den Automobilen sind schädlich für die Menschen.</a:t>
            </a:r>
          </a:p>
          <a:p>
            <a:pPr defTabSz="914400"/>
            <a:r>
              <a:rPr lang="de-DE" sz="2800" dirty="0">
                <a:solidFill>
                  <a:prstClr val="black"/>
                </a:solidFill>
                <a:latin typeface="Book Antiqua"/>
              </a:rPr>
              <a:t>2.Das Erdöl von den Schiffen </a:t>
            </a:r>
            <a:r>
              <a:rPr lang="de-DE" sz="2800" i="1" dirty="0">
                <a:solidFill>
                  <a:prstClr val="black"/>
                </a:solidFill>
                <a:latin typeface="Book Antiqua"/>
              </a:rPr>
              <a:t>fließt </a:t>
            </a:r>
            <a:r>
              <a:rPr lang="de-DE" sz="2800" dirty="0">
                <a:solidFill>
                  <a:prstClr val="black"/>
                </a:solidFill>
                <a:latin typeface="Book Antiqua"/>
              </a:rPr>
              <a:t>ins Meer.</a:t>
            </a:r>
          </a:p>
          <a:p>
            <a:pPr defTabSz="914400"/>
            <a:r>
              <a:rPr lang="de-DE" sz="2800" dirty="0">
                <a:solidFill>
                  <a:prstClr val="black"/>
                </a:solidFill>
                <a:latin typeface="Book Antiqua"/>
              </a:rPr>
              <a:t>3.Glas, Altpapier, gebrauchte Verpackungen kann die moderne Industrie </a:t>
            </a:r>
            <a:r>
              <a:rPr lang="de-DE" sz="2800" i="1" dirty="0">
                <a:solidFill>
                  <a:prstClr val="black"/>
                </a:solidFill>
                <a:latin typeface="Book Antiqua"/>
              </a:rPr>
              <a:t>verarbeiten</a:t>
            </a:r>
            <a:r>
              <a:rPr lang="de-DE" sz="2800" dirty="0">
                <a:solidFill>
                  <a:prstClr val="black"/>
                </a:solidFill>
                <a:latin typeface="Book Antiqua"/>
              </a:rPr>
              <a:t>.</a:t>
            </a:r>
          </a:p>
          <a:p>
            <a:pPr defTabSz="914400"/>
            <a:r>
              <a:rPr lang="de-DE" sz="2800" dirty="0">
                <a:solidFill>
                  <a:prstClr val="black"/>
                </a:solidFill>
                <a:latin typeface="Book Antiqua"/>
              </a:rPr>
              <a:t>4.Der Abfall wird </a:t>
            </a:r>
            <a:r>
              <a:rPr lang="de-DE" sz="2800" i="1" dirty="0">
                <a:solidFill>
                  <a:prstClr val="black"/>
                </a:solidFill>
                <a:latin typeface="Book Antiqua"/>
              </a:rPr>
              <a:t>sortiert</a:t>
            </a:r>
            <a:r>
              <a:rPr lang="de-DE" sz="2800" dirty="0">
                <a:solidFill>
                  <a:prstClr val="black"/>
                </a:solidFill>
                <a:latin typeface="Book Antiqua"/>
              </a:rPr>
              <a:t> und verarbeitet.</a:t>
            </a:r>
          </a:p>
          <a:p>
            <a:pPr defTabSz="914400"/>
            <a:r>
              <a:rPr lang="de-DE" sz="2800" dirty="0">
                <a:solidFill>
                  <a:prstClr val="black"/>
                </a:solidFill>
                <a:latin typeface="Book Antiqua"/>
              </a:rPr>
              <a:t>5.Oft </a:t>
            </a:r>
            <a:r>
              <a:rPr lang="de-DE" sz="2800" i="1" dirty="0">
                <a:solidFill>
                  <a:prstClr val="black"/>
                </a:solidFill>
                <a:latin typeface="Book Antiqua"/>
              </a:rPr>
              <a:t>verbrennen</a:t>
            </a:r>
            <a:r>
              <a:rPr lang="de-DE" sz="2800" dirty="0">
                <a:solidFill>
                  <a:prstClr val="black"/>
                </a:solidFill>
                <a:latin typeface="Book Antiqua"/>
              </a:rPr>
              <a:t> die Leute den Müll im Wald.</a:t>
            </a:r>
          </a:p>
          <a:p>
            <a:pPr defTabSz="914400"/>
            <a:r>
              <a:rPr lang="de-DE" sz="2800" dirty="0">
                <a:solidFill>
                  <a:prstClr val="black"/>
                </a:solidFill>
                <a:latin typeface="Book Antiqua"/>
              </a:rPr>
              <a:t>6.Das Wasser im Fluss wird durch papierherstellende Industrie </a:t>
            </a:r>
            <a:r>
              <a:rPr lang="de-DE" sz="2800" i="1" dirty="0">
                <a:solidFill>
                  <a:prstClr val="black"/>
                </a:solidFill>
                <a:latin typeface="Book Antiqua"/>
              </a:rPr>
              <a:t>verschmutzt.</a:t>
            </a:r>
          </a:p>
          <a:p>
            <a:pPr defTabSz="914400"/>
            <a:r>
              <a:rPr lang="de-DE" sz="2800" dirty="0">
                <a:solidFill>
                  <a:prstClr val="black"/>
                </a:solidFill>
                <a:latin typeface="Book Antiqua"/>
              </a:rPr>
              <a:t>7.Die ultraviolette </a:t>
            </a:r>
            <a:r>
              <a:rPr lang="de-DE" sz="2800" i="1" dirty="0">
                <a:solidFill>
                  <a:prstClr val="black"/>
                </a:solidFill>
                <a:latin typeface="Book Antiqua"/>
              </a:rPr>
              <a:t>Strahlung</a:t>
            </a:r>
            <a:r>
              <a:rPr lang="de-DE" sz="2800" dirty="0">
                <a:solidFill>
                  <a:prstClr val="black"/>
                </a:solidFill>
                <a:latin typeface="Book Antiqua"/>
              </a:rPr>
              <a:t> ist gefährlich.</a:t>
            </a:r>
          </a:p>
          <a:p>
            <a:pPr defTabSz="914400"/>
            <a:r>
              <a:rPr lang="de-DE" sz="2800" dirty="0">
                <a:solidFill>
                  <a:prstClr val="black"/>
                </a:solidFill>
                <a:latin typeface="Book Antiqua"/>
              </a:rPr>
              <a:t>8.Die Ozonschicht der Atmosphäre wird immer </a:t>
            </a:r>
            <a:r>
              <a:rPr lang="de-DE" sz="2800" i="1" dirty="0">
                <a:solidFill>
                  <a:prstClr val="black"/>
                </a:solidFill>
                <a:latin typeface="Book Antiqua"/>
              </a:rPr>
              <a:t>dünner</a:t>
            </a:r>
            <a:r>
              <a:rPr lang="de-DE" sz="2800" dirty="0">
                <a:solidFill>
                  <a:prstClr val="black"/>
                </a:solidFill>
                <a:latin typeface="Book Antiqua"/>
              </a:rPr>
              <a:t>.</a:t>
            </a:r>
          </a:p>
          <a:p>
            <a:pPr defTabSz="914400"/>
            <a:endParaRPr lang="de-DE" sz="2800" dirty="0">
              <a:solidFill>
                <a:prstClr val="black"/>
              </a:solidFill>
              <a:latin typeface="Book Antiqua"/>
            </a:endParaRPr>
          </a:p>
        </p:txBody>
      </p:sp>
    </p:spTree>
    <p:extLst>
      <p:ext uri="{BB962C8B-B14F-4D97-AF65-F5344CB8AC3E}">
        <p14:creationId xmlns:p14="http://schemas.microsoft.com/office/powerpoint/2010/main" val="153448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1818" r="-2727"/>
          <a:stretch/>
        </p:blipFill>
        <p:spPr>
          <a:xfrm>
            <a:off x="2207568" y="1591056"/>
            <a:ext cx="7992888" cy="4473186"/>
          </a:xfrm>
          <a:prstGeom prst="rect">
            <a:avLst/>
          </a:prstGeom>
        </p:spPr>
      </p:pic>
      <p:sp>
        <p:nvSpPr>
          <p:cNvPr id="3" name="Заголовок 2"/>
          <p:cNvSpPr>
            <a:spLocks noGrp="1"/>
          </p:cNvSpPr>
          <p:nvPr>
            <p:ph type="title"/>
          </p:nvPr>
        </p:nvSpPr>
        <p:spPr>
          <a:xfrm>
            <a:off x="2207568" y="548680"/>
            <a:ext cx="7992888" cy="648072"/>
          </a:xfrm>
        </p:spPr>
        <p:txBody>
          <a:bodyPr>
            <a:normAutofit fontScale="90000"/>
          </a:bodyPr>
          <a:lstStyle/>
          <a:p>
            <a:r>
              <a:rPr lang="en-US" dirty="0" smtClean="0"/>
              <a:t>Grammatik: </a:t>
            </a:r>
            <a:r>
              <a:rPr lang="en-US" dirty="0" err="1" smtClean="0"/>
              <a:t>kurz</a:t>
            </a:r>
            <a:r>
              <a:rPr lang="en-US" dirty="0" smtClean="0"/>
              <a:t> und </a:t>
            </a:r>
            <a:r>
              <a:rPr lang="en-US" dirty="0" err="1" smtClean="0"/>
              <a:t>bündig</a:t>
            </a:r>
            <a:r>
              <a:rPr lang="en-US" dirty="0" smtClean="0"/>
              <a:t/>
            </a:r>
            <a:br>
              <a:rPr lang="en-US" dirty="0" smtClean="0"/>
            </a:br>
            <a:r>
              <a:rPr lang="en-US" dirty="0" err="1" smtClean="0"/>
              <a:t>Präposition</a:t>
            </a:r>
            <a:r>
              <a:rPr lang="en-US" dirty="0" smtClean="0"/>
              <a:t> </a:t>
            </a:r>
            <a:r>
              <a:rPr lang="en-US" b="1" i="1" dirty="0" err="1" smtClean="0"/>
              <a:t>WEGEN+GENitiv</a:t>
            </a:r>
            <a:endParaRPr lang="ru-RU" b="1" i="1" dirty="0"/>
          </a:p>
        </p:txBody>
      </p:sp>
    </p:spTree>
    <p:extLst>
      <p:ext uri="{BB962C8B-B14F-4D97-AF65-F5344CB8AC3E}">
        <p14:creationId xmlns:p14="http://schemas.microsoft.com/office/powerpoint/2010/main" val="111526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476672"/>
            <a:ext cx="8229600" cy="132928"/>
          </a:xfrm>
        </p:spPr>
        <p:txBody>
          <a:bodyPr>
            <a:normAutofit fontScale="90000"/>
          </a:bodyPr>
          <a:lstStyle/>
          <a:p>
            <a:r>
              <a:rPr lang="de-DE" b="1"/>
              <a:t>TEST</a:t>
            </a:r>
            <a:r>
              <a:rPr lang="ru-RU" b="1"/>
              <a:t> </a:t>
            </a:r>
            <a:r>
              <a:rPr lang="de-DE" b="1"/>
              <a:t>zum Thema „Planet Erde“</a:t>
            </a:r>
            <a:endParaRPr lang="de-DE" dirty="0"/>
          </a:p>
        </p:txBody>
      </p:sp>
      <p:sp>
        <p:nvSpPr>
          <p:cNvPr id="3" name="Объект 2"/>
          <p:cNvSpPr>
            <a:spLocks noGrp="1"/>
          </p:cNvSpPr>
          <p:nvPr>
            <p:ph sz="half" idx="1"/>
          </p:nvPr>
        </p:nvSpPr>
        <p:spPr>
          <a:xfrm>
            <a:off x="1981200" y="908721"/>
            <a:ext cx="3898776" cy="5616625"/>
          </a:xfrm>
        </p:spPr>
        <p:txBody>
          <a:bodyPr>
            <a:normAutofit fontScale="55000" lnSpcReduction="20000"/>
          </a:bodyPr>
          <a:lstStyle/>
          <a:p>
            <a:pPr marL="0" indent="0">
              <a:buNone/>
            </a:pPr>
            <a:r>
              <a:rPr lang="de-DE" sz="2900" b="1" dirty="0"/>
              <a:t>Wähle die richtige Variante und kreuze </a:t>
            </a:r>
            <a:r>
              <a:rPr lang="de-DE" sz="2900" b="1" dirty="0" err="1"/>
              <a:t>аn</a:t>
            </a:r>
            <a:r>
              <a:rPr lang="de-DE" sz="2900" b="1" dirty="0"/>
              <a:t>!</a:t>
            </a:r>
          </a:p>
          <a:p>
            <a:r>
              <a:rPr lang="de-DE" i="1" dirty="0"/>
              <a:t>1. Der Wald </a:t>
            </a:r>
            <a:r>
              <a:rPr lang="de-DE" dirty="0"/>
              <a:t>... </a:t>
            </a:r>
            <a:r>
              <a:rPr lang="de-DE" i="1" dirty="0" err="1"/>
              <a:t>deп</a:t>
            </a:r>
            <a:r>
              <a:rPr lang="de-DE" i="1" dirty="0"/>
              <a:t> </a:t>
            </a:r>
            <a:r>
              <a:rPr lang="de-DE" i="1" dirty="0" err="1"/>
              <a:t>Meпscheп</a:t>
            </a:r>
            <a:r>
              <a:rPr lang="de-DE" i="1" dirty="0"/>
              <a:t> </a:t>
            </a:r>
            <a:r>
              <a:rPr lang="de-DE" dirty="0"/>
              <a:t>... </a:t>
            </a:r>
            <a:r>
              <a:rPr lang="de-DE" i="1" dirty="0" err="1" smtClean="0"/>
              <a:t>Kältе</a:t>
            </a:r>
            <a:r>
              <a:rPr lang="de-DE" i="1" dirty="0"/>
              <a:t>.</a:t>
            </a:r>
            <a:endParaRPr lang="de-DE" dirty="0"/>
          </a:p>
          <a:p>
            <a:r>
              <a:rPr lang="de-DE" dirty="0"/>
              <a:t>a) schützt, auf b) schützt, vor c) schützt, von</a:t>
            </a:r>
          </a:p>
          <a:p>
            <a:r>
              <a:rPr lang="de-DE" dirty="0"/>
              <a:t>2 .... </a:t>
            </a:r>
            <a:r>
              <a:rPr lang="de-DE" i="1" dirty="0"/>
              <a:t>du </a:t>
            </a:r>
            <a:r>
              <a:rPr lang="de-DE" i="1" dirty="0" err="1"/>
              <a:t>тaпchтal</a:t>
            </a:r>
            <a:r>
              <a:rPr lang="de-DE" i="1" dirty="0"/>
              <a:t> </a:t>
            </a:r>
            <a:r>
              <a:rPr lang="de-DE" i="1" dirty="0" err="1" smtClean="0"/>
              <a:t>Вlätter</a:t>
            </a:r>
            <a:r>
              <a:rPr lang="de-DE" i="1" dirty="0" smtClean="0"/>
              <a:t> </a:t>
            </a:r>
            <a:r>
              <a:rPr lang="de-DE" i="1" dirty="0"/>
              <a:t>von </a:t>
            </a:r>
            <a:r>
              <a:rPr lang="de-DE" i="1" dirty="0" err="1"/>
              <a:t>deп</a:t>
            </a:r>
            <a:r>
              <a:rPr lang="de-DE" i="1" dirty="0"/>
              <a:t> </a:t>
            </a:r>
            <a:r>
              <a:rPr lang="de-DE" i="1" dirty="0" err="1" smtClean="0"/>
              <a:t>Вäuтеп</a:t>
            </a:r>
            <a:r>
              <a:rPr lang="de-DE" i="1" dirty="0"/>
              <a:t> </a:t>
            </a:r>
            <a:r>
              <a:rPr lang="de-DE" dirty="0"/>
              <a:t>... ?</a:t>
            </a:r>
          </a:p>
          <a:p>
            <a:r>
              <a:rPr lang="de-DE" dirty="0"/>
              <a:t>a) Reißt, </a:t>
            </a:r>
            <a:r>
              <a:rPr lang="de-DE" dirty="0" err="1"/>
              <a:t>аb</a:t>
            </a:r>
            <a:r>
              <a:rPr lang="de-DE" dirty="0"/>
              <a:t> b)Reißt, aus c)Reißen, auf</a:t>
            </a:r>
          </a:p>
          <a:p>
            <a:r>
              <a:rPr lang="de-DE" i="1" dirty="0"/>
              <a:t>3. Die Natur </a:t>
            </a:r>
            <a:r>
              <a:rPr lang="de-DE" dirty="0"/>
              <a:t>...</a:t>
            </a:r>
          </a:p>
          <a:p>
            <a:r>
              <a:rPr lang="de-DE" dirty="0"/>
              <a:t>a) ist in Gefahr. b) sind in Gefahr. c) ist bei Gefahr.</a:t>
            </a:r>
          </a:p>
          <a:p>
            <a:r>
              <a:rPr lang="de-DE" i="1" dirty="0"/>
              <a:t>4. Der Wald </a:t>
            </a:r>
            <a:r>
              <a:rPr lang="de-DE" dirty="0"/>
              <a:t>...</a:t>
            </a:r>
          </a:p>
          <a:p>
            <a:r>
              <a:rPr lang="de-DE" dirty="0"/>
              <a:t>a) ist verschmutzen. b) ist verschmutzt. c) sein schmutzig.</a:t>
            </a:r>
          </a:p>
          <a:p>
            <a:r>
              <a:rPr lang="de-DE" i="1" dirty="0"/>
              <a:t>5. Der Lehrer </a:t>
            </a:r>
            <a:r>
              <a:rPr lang="de-DE" i="1" dirty="0" err="1" smtClean="0"/>
              <a:t>erzält</a:t>
            </a:r>
            <a:r>
              <a:rPr lang="de-DE" i="1" dirty="0" smtClean="0"/>
              <a:t> </a:t>
            </a:r>
            <a:r>
              <a:rPr lang="de-DE" i="1" dirty="0" err="1"/>
              <a:t>dаß</a:t>
            </a:r>
            <a:r>
              <a:rPr lang="de-DE" i="1" dirty="0"/>
              <a:t> </a:t>
            </a:r>
            <a:r>
              <a:rPr lang="de-DE" dirty="0"/>
              <a:t>...</a:t>
            </a:r>
          </a:p>
          <a:p>
            <a:r>
              <a:rPr lang="de-DE" dirty="0"/>
              <a:t>a) Fabriken und Betriebe die Luft verschmutzen. b) verschmutzen Fabriken und Betriebe die Luft. c)Fabriken und Betriebe verschmutzen die Luft.</a:t>
            </a:r>
          </a:p>
          <a:p>
            <a:r>
              <a:rPr lang="de-DE" dirty="0"/>
              <a:t>6. </a:t>
            </a:r>
            <a:r>
              <a:rPr lang="de-DE" i="1" dirty="0"/>
              <a:t>Ich weiß nicht, ...</a:t>
            </a:r>
            <a:endParaRPr lang="de-DE" dirty="0"/>
          </a:p>
          <a:p>
            <a:r>
              <a:rPr lang="de-DE" dirty="0"/>
              <a:t>a) wer diesen Baum gepflanzt hat. b) wer hat diesen Baum gepflanzt.</a:t>
            </a:r>
          </a:p>
          <a:p>
            <a:r>
              <a:rPr lang="de-DE" dirty="0"/>
              <a:t>c) wer diesen Baum pflanzt hat.</a:t>
            </a:r>
          </a:p>
          <a:p>
            <a:endParaRPr lang="ru-RU" dirty="0"/>
          </a:p>
        </p:txBody>
      </p:sp>
      <p:sp>
        <p:nvSpPr>
          <p:cNvPr id="4" name="Объект 3"/>
          <p:cNvSpPr>
            <a:spLocks noGrp="1"/>
          </p:cNvSpPr>
          <p:nvPr>
            <p:ph sz="half" idx="2"/>
          </p:nvPr>
        </p:nvSpPr>
        <p:spPr>
          <a:xfrm>
            <a:off x="6172200" y="908721"/>
            <a:ext cx="3657600" cy="5616625"/>
          </a:xfrm>
        </p:spPr>
        <p:txBody>
          <a:bodyPr>
            <a:normAutofit fontScale="55000" lnSpcReduction="20000"/>
          </a:bodyPr>
          <a:lstStyle/>
          <a:p>
            <a:r>
              <a:rPr lang="de-DE" i="1" dirty="0"/>
              <a:t>7. Sie fragt, </a:t>
            </a:r>
            <a:r>
              <a:rPr lang="de-DE" dirty="0"/>
              <a:t>...</a:t>
            </a:r>
          </a:p>
          <a:p>
            <a:r>
              <a:rPr lang="de-DE" dirty="0"/>
              <a:t>a) wie wir </a:t>
            </a:r>
            <a:r>
              <a:rPr lang="de-DE" dirty="0" err="1"/>
              <a:t>unsеrеr</a:t>
            </a:r>
            <a:r>
              <a:rPr lang="de-DE" dirty="0"/>
              <a:t> Erde helfen können. b)wie können wir unserer Erde helfen. c) wie wir können unserer </a:t>
            </a:r>
            <a:r>
              <a:rPr lang="de-DE" dirty="0" err="1"/>
              <a:t>Еrdе</a:t>
            </a:r>
            <a:r>
              <a:rPr lang="de-DE" dirty="0"/>
              <a:t> helfen.</a:t>
            </a:r>
          </a:p>
          <a:p>
            <a:r>
              <a:rPr lang="de-DE" i="1" dirty="0"/>
              <a:t>8. Viele Tiere </a:t>
            </a:r>
            <a:r>
              <a:rPr lang="de-DE" i="1" dirty="0" err="1"/>
              <a:t>sterbeп</a:t>
            </a:r>
            <a:r>
              <a:rPr lang="de-DE" i="1" dirty="0"/>
              <a:t> </a:t>
            </a:r>
            <a:r>
              <a:rPr lang="de-DE" i="1" dirty="0" err="1"/>
              <a:t>aиs</a:t>
            </a:r>
            <a:r>
              <a:rPr lang="de-DE" i="1" dirty="0"/>
              <a:t>, </a:t>
            </a:r>
            <a:r>
              <a:rPr lang="de-DE" dirty="0"/>
              <a:t>...</a:t>
            </a:r>
          </a:p>
          <a:p>
            <a:r>
              <a:rPr lang="de-DE" dirty="0"/>
              <a:t>a) deswegen wir den </a:t>
            </a:r>
            <a:r>
              <a:rPr lang="de-DE" dirty="0" err="1"/>
              <a:t>Тiеrеn</a:t>
            </a:r>
            <a:r>
              <a:rPr lang="de-DE" dirty="0"/>
              <a:t> helfen müssen. b) deswegen müssen wir den Tieren helfen. c) deswegen wir müssen den Tieren helfen.</a:t>
            </a:r>
          </a:p>
          <a:p>
            <a:r>
              <a:rPr lang="de-DE" i="1" dirty="0"/>
              <a:t>9. Die </a:t>
            </a:r>
            <a:r>
              <a:rPr lang="de-DE" i="1" dirty="0" err="1"/>
              <a:t>Тiere</a:t>
            </a:r>
            <a:r>
              <a:rPr lang="de-DE" i="1" dirty="0"/>
              <a:t> </a:t>
            </a:r>
            <a:r>
              <a:rPr lang="de-DE" i="1" dirty="0" err="1"/>
              <a:t>sterbeп</a:t>
            </a:r>
            <a:r>
              <a:rPr lang="de-DE" i="1" dirty="0"/>
              <a:t> </a:t>
            </a:r>
            <a:r>
              <a:rPr lang="de-DE" i="1" dirty="0" err="1"/>
              <a:t>aиs</a:t>
            </a:r>
            <a:r>
              <a:rPr lang="de-DE" i="1" dirty="0"/>
              <a:t>, </a:t>
            </a:r>
            <a:r>
              <a:rPr lang="de-DE" dirty="0"/>
              <a:t>...</a:t>
            </a:r>
          </a:p>
          <a:p>
            <a:r>
              <a:rPr lang="de-DE" dirty="0"/>
              <a:t>a)denn die </a:t>
            </a:r>
            <a:r>
              <a:rPr lang="de-DE" dirty="0" smtClean="0"/>
              <a:t>Wälder </a:t>
            </a:r>
            <a:r>
              <a:rPr lang="de-DE" dirty="0"/>
              <a:t>sind verschmutzt. b) denn sind die Walder verschmutzt. c) denn die </a:t>
            </a:r>
            <a:r>
              <a:rPr lang="de-DE" dirty="0" smtClean="0"/>
              <a:t>Wälder </a:t>
            </a:r>
            <a:r>
              <a:rPr lang="de-DE" dirty="0"/>
              <a:t>verschmutzt sind.</a:t>
            </a:r>
          </a:p>
          <a:p>
            <a:r>
              <a:rPr lang="de-DE" i="1" dirty="0"/>
              <a:t>10. Der Lehrer sagt, </a:t>
            </a:r>
            <a:r>
              <a:rPr lang="de-DE" dirty="0"/>
              <a:t>...</a:t>
            </a:r>
          </a:p>
          <a:p>
            <a:r>
              <a:rPr lang="de-DE" dirty="0"/>
              <a:t>a) dass wir </a:t>
            </a:r>
            <a:r>
              <a:rPr lang="de-DE" dirty="0" err="1" smtClean="0"/>
              <a:t>unsеrеn</a:t>
            </a:r>
            <a:r>
              <a:rPr lang="de-DE" dirty="0" smtClean="0"/>
              <a:t> </a:t>
            </a:r>
            <a:r>
              <a:rPr lang="de-DE" dirty="0"/>
              <a:t>Eltern helfen müssen. b) dass müssen wir </a:t>
            </a:r>
            <a:r>
              <a:rPr lang="de-DE" dirty="0" err="1"/>
              <a:t>unsеrеn</a:t>
            </a:r>
            <a:r>
              <a:rPr lang="de-DE" dirty="0"/>
              <a:t> Eltern helfen. c) dass wir müssen unseren Eltern helfen.</a:t>
            </a:r>
          </a:p>
          <a:p>
            <a:r>
              <a:rPr lang="de-DE" i="1" dirty="0"/>
              <a:t>11.</a:t>
            </a:r>
            <a:r>
              <a:rPr lang="de-DE" dirty="0"/>
              <a:t> </a:t>
            </a:r>
            <a:r>
              <a:rPr lang="de-DE" i="1" dirty="0"/>
              <a:t>Wir </a:t>
            </a:r>
            <a:r>
              <a:rPr lang="de-DE" i="1" dirty="0" err="1"/>
              <a:t>wisseп</a:t>
            </a:r>
            <a:r>
              <a:rPr lang="de-DE" i="1" dirty="0"/>
              <a:t>...</a:t>
            </a:r>
            <a:endParaRPr lang="de-DE" dirty="0"/>
          </a:p>
          <a:p>
            <a:r>
              <a:rPr lang="de-DE" dirty="0"/>
              <a:t>a) dass die Natur unsere Hilfe braucht. b) dass die Natur </a:t>
            </a:r>
            <a:r>
              <a:rPr lang="de-DE" dirty="0" err="1"/>
              <a:t>brаuсht</a:t>
            </a:r>
            <a:r>
              <a:rPr lang="de-DE" dirty="0"/>
              <a:t> unsere Hilfe. c) dass braucht die Natur unsere Hilfe.</a:t>
            </a:r>
          </a:p>
          <a:p>
            <a:r>
              <a:rPr lang="de-DE" i="1" dirty="0"/>
              <a:t>12. Es ist wichtig, </a:t>
            </a:r>
            <a:r>
              <a:rPr lang="de-DE" dirty="0"/>
              <a:t>...</a:t>
            </a:r>
          </a:p>
          <a:p>
            <a:r>
              <a:rPr lang="de-DE" dirty="0"/>
              <a:t>a) das Wasser und die Luft sauber zuhalten. b) das Wasser und die Luft sauber halten. c) halten das Wasser und die Luft sauber.</a:t>
            </a:r>
          </a:p>
          <a:p>
            <a:endParaRPr lang="ru-RU" dirty="0"/>
          </a:p>
        </p:txBody>
      </p:sp>
    </p:spTree>
    <p:extLst>
      <p:ext uri="{BB962C8B-B14F-4D97-AF65-F5344CB8AC3E}">
        <p14:creationId xmlns:p14="http://schemas.microsoft.com/office/powerpoint/2010/main" val="258104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1981200" y="338328"/>
            <a:ext cx="8229600" cy="1002440"/>
          </a:xfrm>
        </p:spPr>
        <p:txBody>
          <a:bodyPr/>
          <a:lstStyle/>
          <a:p>
            <a:r>
              <a:rPr lang="de-DE" dirty="0" smtClean="0"/>
              <a:t>Unsere Schlussfolgerung:</a:t>
            </a:r>
            <a:endParaRPr lang="ru-RU" dirty="0"/>
          </a:p>
        </p:txBody>
      </p:sp>
      <p:pic>
        <p:nvPicPr>
          <p:cNvPr id="4" name="Рисунок 3"/>
          <p:cNvPicPr>
            <a:picLocks noChangeAspect="1"/>
          </p:cNvPicPr>
          <p:nvPr/>
        </p:nvPicPr>
        <p:blipFill>
          <a:blip r:embed="rId2"/>
          <a:stretch>
            <a:fillRect/>
          </a:stretch>
        </p:blipFill>
        <p:spPr>
          <a:xfrm>
            <a:off x="2135560" y="1700809"/>
            <a:ext cx="8075240" cy="4585691"/>
          </a:xfrm>
          <a:prstGeom prst="rect">
            <a:avLst/>
          </a:prstGeom>
        </p:spPr>
      </p:pic>
    </p:spTree>
    <p:extLst>
      <p:ext uri="{BB962C8B-B14F-4D97-AF65-F5344CB8AC3E}">
        <p14:creationId xmlns:p14="http://schemas.microsoft.com/office/powerpoint/2010/main" val="2342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pp.userapi.com/c850532/v850532988/bb7a6/3D9_h4MXXl0.jpg"/>
          <p:cNvPicPr>
            <a:picLocks noChangeAspect="1" noChangeArrowheads="1"/>
          </p:cNvPicPr>
          <p:nvPr/>
        </p:nvPicPr>
        <p:blipFill>
          <a:blip r:embed="rId2" cstate="print"/>
          <a:srcRect/>
          <a:stretch>
            <a:fillRect/>
          </a:stretch>
        </p:blipFill>
        <p:spPr bwMode="auto">
          <a:xfrm>
            <a:off x="2024034" y="357166"/>
            <a:ext cx="7826824" cy="5857916"/>
          </a:xfrm>
          <a:prstGeom prst="rect">
            <a:avLst/>
          </a:prstGeom>
          <a:noFill/>
        </p:spPr>
      </p:pic>
    </p:spTree>
    <p:extLst>
      <p:ext uri="{BB962C8B-B14F-4D97-AF65-F5344CB8AC3E}">
        <p14:creationId xmlns:p14="http://schemas.microsoft.com/office/powerpoint/2010/main" val="1502411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62757" y="1818042"/>
            <a:ext cx="9877777" cy="4308121"/>
          </a:xfrm>
        </p:spPr>
        <p:txBody>
          <a:bodyPr>
            <a:normAutofit fontScale="77500" lnSpcReduction="20000"/>
          </a:bodyPr>
          <a:lstStyle/>
          <a:p>
            <a:r>
              <a:rPr lang="ru-RU" b="1" dirty="0" smtClean="0"/>
              <a:t>На уроке используется информационно-коммуникационные технологии. Данные технологии позволяют:</a:t>
            </a:r>
          </a:p>
          <a:p>
            <a:pPr lvl="0">
              <a:buClr>
                <a:srgbClr val="31B6FD"/>
              </a:buClr>
            </a:pPr>
            <a:r>
              <a:rPr lang="ru-RU" sz="2500" dirty="0">
                <a:solidFill>
                  <a:srgbClr val="073E87"/>
                </a:solidFill>
              </a:rPr>
              <a:t>расширить возможности предъявления информации</a:t>
            </a:r>
            <a:r>
              <a:rPr lang="ru-RU" sz="2500" dirty="0" smtClean="0">
                <a:solidFill>
                  <a:srgbClr val="073E87"/>
                </a:solidFill>
              </a:rPr>
              <a:t>;</a:t>
            </a:r>
            <a:endParaRPr lang="ru-RU" dirty="0"/>
          </a:p>
          <a:p>
            <a:pPr lvl="0"/>
            <a:r>
              <a:rPr lang="ru-RU" dirty="0" smtClean="0"/>
              <a:t>развивать коммуникативные умения </a:t>
            </a:r>
            <a:r>
              <a:rPr lang="ru-RU" dirty="0"/>
              <a:t>обучающихся;</a:t>
            </a:r>
          </a:p>
          <a:p>
            <a:pPr lvl="0"/>
            <a:r>
              <a:rPr lang="ru-RU" dirty="0" smtClean="0"/>
              <a:t>Повышать интерес </a:t>
            </a:r>
            <a:r>
              <a:rPr lang="ru-RU" dirty="0"/>
              <a:t>к изучению предмета и </a:t>
            </a:r>
            <a:r>
              <a:rPr lang="ru-RU" dirty="0" smtClean="0"/>
              <a:t>познавательную активность обучающихся</a:t>
            </a:r>
            <a:r>
              <a:rPr lang="ru-RU" dirty="0"/>
              <a:t>;</a:t>
            </a:r>
          </a:p>
          <a:p>
            <a:pPr lvl="0"/>
            <a:r>
              <a:rPr lang="ru-RU" dirty="0" smtClean="0"/>
              <a:t>объективно оценивать знания  </a:t>
            </a:r>
            <a:r>
              <a:rPr lang="ru-RU" dirty="0"/>
              <a:t>при </a:t>
            </a:r>
            <a:r>
              <a:rPr lang="ru-RU" dirty="0" smtClean="0"/>
              <a:t>использовании тестовых </a:t>
            </a:r>
            <a:r>
              <a:rPr lang="ru-RU" dirty="0"/>
              <a:t>программ.</a:t>
            </a:r>
          </a:p>
          <a:p>
            <a:r>
              <a:rPr lang="ru-RU" dirty="0" smtClean="0"/>
              <a:t>Повысить эффективность </a:t>
            </a:r>
            <a:r>
              <a:rPr lang="ru-RU" dirty="0"/>
              <a:t>урока за счет использования мультимедиа </a:t>
            </a:r>
            <a:r>
              <a:rPr lang="ru-RU" dirty="0" smtClean="0"/>
              <a:t>средств и интернет-технологий;</a:t>
            </a:r>
          </a:p>
          <a:p>
            <a:r>
              <a:rPr lang="ru-RU" dirty="0" smtClean="0"/>
              <a:t>формировать общие </a:t>
            </a:r>
            <a:r>
              <a:rPr lang="ru-RU" dirty="0"/>
              <a:t>и </a:t>
            </a:r>
            <a:r>
              <a:rPr lang="ru-RU" dirty="0" smtClean="0"/>
              <a:t>специальные информационные </a:t>
            </a:r>
            <a:r>
              <a:rPr lang="ru-RU" dirty="0"/>
              <a:t>и </a:t>
            </a:r>
            <a:r>
              <a:rPr lang="ru-RU" dirty="0" smtClean="0"/>
              <a:t>коммуникативные компетенции.</a:t>
            </a:r>
            <a:endParaRPr lang="ru-RU" dirty="0"/>
          </a:p>
          <a:p>
            <a:pPr marL="0" indent="0">
              <a:buNone/>
            </a:pPr>
            <a:r>
              <a:rPr lang="ru-RU" dirty="0"/>
              <a:t> </a:t>
            </a:r>
          </a:p>
          <a:p>
            <a:r>
              <a:rPr lang="ru-RU" dirty="0" smtClean="0"/>
              <a:t> Использование </a:t>
            </a:r>
            <a:r>
              <a:rPr lang="ru-RU" dirty="0"/>
              <a:t>перечисленных образовательных технологий позволяет значительно </a:t>
            </a:r>
          </a:p>
          <a:p>
            <a:pPr marL="0" indent="0">
              <a:buNone/>
            </a:pPr>
            <a:r>
              <a:rPr lang="ru-RU" dirty="0"/>
              <a:t>повысить качество образования, повысить мотивацию к обучению и развитию.</a:t>
            </a:r>
          </a:p>
          <a:p>
            <a:endParaRPr lang="ru-RU" sz="1600" dirty="0" smtClean="0"/>
          </a:p>
          <a:p>
            <a:pPr marL="0" indent="0">
              <a:buNone/>
            </a:pPr>
            <a:endParaRPr lang="ru-RU" sz="1600" dirty="0"/>
          </a:p>
        </p:txBody>
      </p:sp>
      <p:sp>
        <p:nvSpPr>
          <p:cNvPr id="3" name="Заголовок 2"/>
          <p:cNvSpPr>
            <a:spLocks noGrp="1"/>
          </p:cNvSpPr>
          <p:nvPr>
            <p:ph type="title"/>
          </p:nvPr>
        </p:nvSpPr>
        <p:spPr/>
        <p:txBody>
          <a:bodyPr>
            <a:normAutofit/>
          </a:bodyPr>
          <a:lstStyle/>
          <a:p>
            <a:r>
              <a:rPr lang="ru-RU" sz="3200" dirty="0" smtClean="0"/>
              <a:t>Использование </a:t>
            </a:r>
            <a:r>
              <a:rPr lang="ru-RU" sz="3200" dirty="0"/>
              <a:t>образовательных технологий </a:t>
            </a:r>
          </a:p>
        </p:txBody>
      </p:sp>
    </p:spTree>
    <p:extLst>
      <p:ext uri="{BB962C8B-B14F-4D97-AF65-F5344CB8AC3E}">
        <p14:creationId xmlns:p14="http://schemas.microsoft.com/office/powerpoint/2010/main" val="272333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1624" y="3167258"/>
            <a:ext cx="7200800" cy="45719"/>
          </a:xfrm>
        </p:spPr>
        <p:txBody>
          <a:bodyPr>
            <a:normAutofit fontScale="90000"/>
          </a:bodyPr>
          <a:lstStyle/>
          <a:p>
            <a:r>
              <a:rPr lang="ru-RU" sz="4800" dirty="0"/>
              <a:t> </a:t>
            </a:r>
          </a:p>
        </p:txBody>
      </p:sp>
      <p:sp>
        <p:nvSpPr>
          <p:cNvPr id="3" name="Подзаголовок 2"/>
          <p:cNvSpPr>
            <a:spLocks noGrp="1"/>
          </p:cNvSpPr>
          <p:nvPr>
            <p:ph type="subTitle" idx="1"/>
          </p:nvPr>
        </p:nvSpPr>
        <p:spPr>
          <a:xfrm>
            <a:off x="1473798" y="764704"/>
            <a:ext cx="8659906" cy="5442458"/>
          </a:xfrm>
        </p:spPr>
        <p:txBody>
          <a:bodyPr>
            <a:normAutofit/>
          </a:bodyPr>
          <a:lstStyle/>
          <a:p>
            <a:r>
              <a:rPr lang="en-US" sz="4400" dirty="0">
                <a:ea typeface="+mj-ea"/>
                <a:cs typeface="+mj-cs"/>
              </a:rPr>
              <a:t>Das </a:t>
            </a:r>
            <a:r>
              <a:rPr lang="en-US" sz="4400" dirty="0" err="1">
                <a:ea typeface="+mj-ea"/>
                <a:cs typeface="+mj-cs"/>
              </a:rPr>
              <a:t>Thema</a:t>
            </a:r>
            <a:r>
              <a:rPr lang="en-US" sz="4400" dirty="0">
                <a:ea typeface="+mj-ea"/>
                <a:cs typeface="+mj-cs"/>
              </a:rPr>
              <a:t>:</a:t>
            </a:r>
            <a:r>
              <a:rPr lang="ru-RU" sz="4400" dirty="0">
                <a:ea typeface="+mj-ea"/>
                <a:cs typeface="+mj-cs"/>
              </a:rPr>
              <a:t/>
            </a:r>
            <a:br>
              <a:rPr lang="ru-RU" sz="4400" dirty="0">
                <a:ea typeface="+mj-ea"/>
                <a:cs typeface="+mj-cs"/>
              </a:rPr>
            </a:br>
            <a:r>
              <a:rPr lang="en-US" sz="4400" dirty="0">
                <a:ea typeface="+mj-ea"/>
                <a:cs typeface="+mj-cs"/>
              </a:rPr>
              <a:t> </a:t>
            </a:r>
            <a:r>
              <a:rPr lang="en-US" sz="5400" b="1" dirty="0">
                <a:ea typeface="+mj-ea"/>
                <a:cs typeface="+mj-cs"/>
              </a:rPr>
              <a:t>Planet </a:t>
            </a:r>
            <a:r>
              <a:rPr lang="en-US" sz="5400" b="1" dirty="0" err="1" smtClean="0">
                <a:ea typeface="+mj-ea"/>
                <a:cs typeface="+mj-cs"/>
              </a:rPr>
              <a:t>Erde</a:t>
            </a:r>
            <a:endParaRPr lang="en-US" sz="5400" b="1" dirty="0" smtClean="0">
              <a:ea typeface="+mj-ea"/>
              <a:cs typeface="+mj-cs"/>
            </a:endParaRPr>
          </a:p>
          <a:p>
            <a:r>
              <a:rPr lang="de-DE" sz="2400" b="1" dirty="0" smtClean="0">
                <a:ea typeface="+mj-ea"/>
                <a:cs typeface="+mj-cs"/>
              </a:rPr>
              <a:t>In der Stunde arbeiten wir:</a:t>
            </a:r>
          </a:p>
          <a:p>
            <a:endParaRPr lang="de-DE" b="1" dirty="0" smtClean="0">
              <a:ea typeface="+mj-ea"/>
              <a:cs typeface="+mj-cs"/>
            </a:endParaRPr>
          </a:p>
          <a:p>
            <a:pPr marL="457200" indent="-457200" algn="l">
              <a:buAutoNum type="arabicParenR"/>
            </a:pPr>
            <a:r>
              <a:rPr lang="de-DE" b="1" dirty="0" smtClean="0">
                <a:ea typeface="+mj-ea"/>
                <a:cs typeface="+mj-cs"/>
              </a:rPr>
              <a:t>1)  an dem Wortschatz zum Thema „Umweltschutz“,</a:t>
            </a:r>
          </a:p>
          <a:p>
            <a:pPr marL="457200" indent="-457200" algn="l">
              <a:buAutoNum type="arabicParenR"/>
            </a:pPr>
            <a:r>
              <a:rPr lang="de-DE" b="1" dirty="0" smtClean="0">
                <a:ea typeface="+mj-ea"/>
                <a:cs typeface="+mj-cs"/>
              </a:rPr>
              <a:t>2) am Leseverstehen,</a:t>
            </a:r>
          </a:p>
          <a:p>
            <a:pPr marL="457200" indent="-457200" algn="l">
              <a:buAutoNum type="arabicParenR"/>
            </a:pPr>
            <a:r>
              <a:rPr lang="de-DE" b="1" dirty="0">
                <a:ea typeface="+mj-ea"/>
                <a:cs typeface="+mj-cs"/>
              </a:rPr>
              <a:t>3</a:t>
            </a:r>
            <a:r>
              <a:rPr lang="de-DE" b="1" dirty="0" smtClean="0">
                <a:ea typeface="+mj-ea"/>
                <a:cs typeface="+mj-cs"/>
              </a:rPr>
              <a:t>)  an der Grammatik: </a:t>
            </a:r>
            <a:r>
              <a:rPr lang="de-DE" b="1" dirty="0" err="1" smtClean="0">
                <a:ea typeface="+mj-ea"/>
                <a:cs typeface="+mj-cs"/>
              </a:rPr>
              <a:t>wegen+Genitiv</a:t>
            </a:r>
            <a:r>
              <a:rPr lang="de-DE" b="1" dirty="0" smtClean="0">
                <a:ea typeface="+mj-ea"/>
                <a:cs typeface="+mj-cs"/>
              </a:rPr>
              <a:t>,</a:t>
            </a:r>
          </a:p>
          <a:p>
            <a:pPr marL="457200" indent="-457200" algn="l">
              <a:buAutoNum type="arabicParenR"/>
            </a:pPr>
            <a:r>
              <a:rPr lang="de-DE" b="1" dirty="0" smtClean="0">
                <a:ea typeface="+mj-ea"/>
                <a:cs typeface="+mj-cs"/>
              </a:rPr>
              <a:t>4) an dem Test zum Thema.</a:t>
            </a:r>
            <a:endParaRPr lang="de-DE" b="1" dirty="0" smtClean="0">
              <a:ea typeface="+mj-ea"/>
              <a:cs typeface="+mj-cs"/>
            </a:endParaRPr>
          </a:p>
          <a:p>
            <a:pPr marL="457200" indent="-457200">
              <a:buAutoNum type="arabicParenR"/>
            </a:pPr>
            <a:endParaRPr lang="ru-RU" b="1" dirty="0" smtClean="0">
              <a:ea typeface="+mj-ea"/>
              <a:cs typeface="+mj-cs"/>
            </a:endParaRPr>
          </a:p>
          <a:p>
            <a:endParaRPr lang="ru-RU" sz="5400" dirty="0"/>
          </a:p>
        </p:txBody>
      </p:sp>
    </p:spTree>
    <p:extLst>
      <p:ext uri="{BB962C8B-B14F-4D97-AF65-F5344CB8AC3E}">
        <p14:creationId xmlns:p14="http://schemas.microsoft.com/office/powerpoint/2010/main" val="3003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6068" y="1988841"/>
            <a:ext cx="7408333" cy="4137323"/>
          </a:xfrm>
        </p:spPr>
        <p:txBody>
          <a:bodyPr>
            <a:normAutofit/>
          </a:bodyPr>
          <a:lstStyle/>
          <a:p>
            <a:r>
              <a:rPr lang="ru-RU" dirty="0" smtClean="0"/>
              <a:t>   </a:t>
            </a:r>
          </a:p>
          <a:p>
            <a:endParaRPr lang="ru-RU" dirty="0"/>
          </a:p>
          <a:p>
            <a:endParaRPr lang="ru-RU" dirty="0" smtClean="0"/>
          </a:p>
          <a:p>
            <a:r>
              <a:rPr lang="de-DE" i="1" dirty="0" smtClean="0"/>
              <a:t>Wasser</a:t>
            </a:r>
            <a:endParaRPr lang="ru-RU" dirty="0" smtClean="0"/>
          </a:p>
          <a:p>
            <a:r>
              <a:rPr lang="de-DE" i="1" dirty="0" smtClean="0"/>
              <a:t>Verschmutzung</a:t>
            </a:r>
          </a:p>
          <a:p>
            <a:r>
              <a:rPr lang="de-DE" i="1" dirty="0" smtClean="0"/>
              <a:t>…</a:t>
            </a:r>
          </a:p>
          <a:p>
            <a:endParaRPr lang="ru-RU" i="1" dirty="0"/>
          </a:p>
          <a:p>
            <a:pPr marL="0" indent="0">
              <a:buNone/>
            </a:pPr>
            <a:r>
              <a:rPr lang="ru-RU" sz="2600" dirty="0" smtClean="0"/>
              <a:t> </a:t>
            </a:r>
            <a:endParaRPr lang="ru-RU" dirty="0"/>
          </a:p>
        </p:txBody>
      </p:sp>
      <p:sp>
        <p:nvSpPr>
          <p:cNvPr id="3" name="Заголовок 2"/>
          <p:cNvSpPr>
            <a:spLocks noGrp="1"/>
          </p:cNvSpPr>
          <p:nvPr>
            <p:ph type="title"/>
          </p:nvPr>
        </p:nvSpPr>
        <p:spPr/>
        <p:txBody>
          <a:bodyPr>
            <a:normAutofit/>
          </a:bodyPr>
          <a:lstStyle/>
          <a:p>
            <a:r>
              <a:rPr lang="en-US" dirty="0" smtClean="0"/>
              <a:t>Was </a:t>
            </a:r>
            <a:r>
              <a:rPr lang="en-US" dirty="0" err="1" smtClean="0"/>
              <a:t>fällt</a:t>
            </a:r>
            <a:r>
              <a:rPr lang="en-US" dirty="0" smtClean="0"/>
              <a:t> </a:t>
            </a:r>
            <a:r>
              <a:rPr lang="en-US" dirty="0" err="1" smtClean="0"/>
              <a:t>dir</a:t>
            </a:r>
            <a:r>
              <a:rPr lang="en-US" dirty="0" smtClean="0"/>
              <a:t> </a:t>
            </a:r>
            <a:r>
              <a:rPr lang="en-US" dirty="0" err="1" smtClean="0"/>
              <a:t>zum</a:t>
            </a:r>
            <a:r>
              <a:rPr lang="en-US" dirty="0"/>
              <a:t> </a:t>
            </a:r>
            <a:r>
              <a:rPr lang="en-US" dirty="0" err="1" smtClean="0"/>
              <a:t>Begriff</a:t>
            </a:r>
            <a:r>
              <a:rPr lang="en-US" dirty="0" smtClean="0"/>
              <a:t> “Umwelt” </a:t>
            </a:r>
            <a:r>
              <a:rPr lang="en-US" dirty="0" err="1" smtClean="0"/>
              <a:t>ein</a:t>
            </a:r>
            <a:r>
              <a:rPr lang="ru-RU" dirty="0"/>
              <a:t>?</a:t>
            </a:r>
          </a:p>
        </p:txBody>
      </p:sp>
      <p:sp>
        <p:nvSpPr>
          <p:cNvPr id="10" name="Овал 9"/>
          <p:cNvSpPr/>
          <p:nvPr/>
        </p:nvSpPr>
        <p:spPr>
          <a:xfrm>
            <a:off x="4812324" y="2928010"/>
            <a:ext cx="22825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u-RU">
              <a:solidFill>
                <a:prstClr val="white"/>
              </a:solidFill>
              <a:latin typeface="Candara"/>
            </a:endParaRPr>
          </a:p>
        </p:txBody>
      </p:sp>
      <p:cxnSp>
        <p:nvCxnSpPr>
          <p:cNvPr id="12" name="Прямая соединительная линия 11"/>
          <p:cNvCxnSpPr>
            <a:stCxn id="10" idx="0"/>
          </p:cNvCxnSpPr>
          <p:nvPr/>
        </p:nvCxnSpPr>
        <p:spPr>
          <a:xfrm flipV="1">
            <a:off x="5953600" y="2351946"/>
            <a:ext cx="1085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10" idx="6"/>
          </p:cNvCxnSpPr>
          <p:nvPr/>
        </p:nvCxnSpPr>
        <p:spPr>
          <a:xfrm flipH="1">
            <a:off x="7094876" y="3360058"/>
            <a:ext cx="741784" cy="2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0" idx="7"/>
          </p:cNvCxnSpPr>
          <p:nvPr/>
        </p:nvCxnSpPr>
        <p:spPr>
          <a:xfrm flipV="1">
            <a:off x="6760604" y="2639979"/>
            <a:ext cx="283968" cy="421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0" idx="4"/>
          </p:cNvCxnSpPr>
          <p:nvPr/>
        </p:nvCxnSpPr>
        <p:spPr>
          <a:xfrm>
            <a:off x="5953600" y="3842410"/>
            <a:ext cx="10852" cy="597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0" idx="1"/>
          </p:cNvCxnSpPr>
          <p:nvPr/>
        </p:nvCxnSpPr>
        <p:spPr>
          <a:xfrm flipH="1" flipV="1">
            <a:off x="4812324" y="2639979"/>
            <a:ext cx="334272" cy="421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4966490" y="3736649"/>
            <a:ext cx="55261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6568407" y="3793443"/>
            <a:ext cx="500538" cy="48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10" idx="2"/>
          </p:cNvCxnSpPr>
          <p:nvPr/>
        </p:nvCxnSpPr>
        <p:spPr>
          <a:xfrm flipH="1">
            <a:off x="4236260" y="3385211"/>
            <a:ext cx="576064" cy="105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6068" y="2060849"/>
            <a:ext cx="7408333" cy="4065315"/>
          </a:xfrm>
        </p:spPr>
        <p:txBody>
          <a:bodyPr/>
          <a:lstStyle/>
          <a:p>
            <a:pPr lvl="8"/>
            <a:endParaRPr lang="ru-RU" dirty="0"/>
          </a:p>
        </p:txBody>
      </p:sp>
      <p:sp>
        <p:nvSpPr>
          <p:cNvPr id="3" name="Заголовок 2"/>
          <p:cNvSpPr>
            <a:spLocks noGrp="1"/>
          </p:cNvSpPr>
          <p:nvPr>
            <p:ph type="title"/>
          </p:nvPr>
        </p:nvSpPr>
        <p:spPr>
          <a:xfrm>
            <a:off x="1981200" y="338328"/>
            <a:ext cx="8003232" cy="1578504"/>
          </a:xfrm>
        </p:spPr>
        <p:txBody>
          <a:bodyPr>
            <a:normAutofit fontScale="90000"/>
          </a:bodyPr>
          <a:lstStyle/>
          <a:p>
            <a:r>
              <a:rPr lang="de-DE" dirty="0" smtClean="0"/>
              <a:t/>
            </a:r>
            <a:br>
              <a:rPr lang="de-DE" dirty="0" smtClean="0"/>
            </a:br>
            <a:r>
              <a:rPr lang="de-DE" dirty="0"/>
              <a:t/>
            </a:r>
            <a:br>
              <a:rPr lang="de-DE" dirty="0"/>
            </a:br>
            <a:r>
              <a:rPr lang="de-DE" b="1" dirty="0" smtClean="0"/>
              <a:t>Unser </a:t>
            </a:r>
            <a:r>
              <a:rPr lang="de-DE" b="1" dirty="0"/>
              <a:t>Planet ist in Gefahr!</a:t>
            </a:r>
            <a:br>
              <a:rPr lang="de-DE" b="1" dirty="0"/>
            </a:br>
            <a:r>
              <a:rPr lang="de-DE" b="1" dirty="0"/>
              <a:t/>
            </a:r>
            <a:br>
              <a:rPr lang="de-DE" b="1" dirty="0"/>
            </a:br>
            <a:endParaRPr lang="ru-RU" b="1" dirty="0"/>
          </a:p>
        </p:txBody>
      </p:sp>
      <p:pic>
        <p:nvPicPr>
          <p:cNvPr id="5" name="Объект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067" y="2444098"/>
            <a:ext cx="2851076" cy="2623625"/>
          </a:xfrm>
          <a:prstGeom prst="rect">
            <a:avLst/>
          </a:prstGeom>
        </p:spPr>
      </p:pic>
      <p:pic>
        <p:nvPicPr>
          <p:cNvPr id="6" name="Объект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802" y="2204864"/>
            <a:ext cx="3657600" cy="2382012"/>
          </a:xfrm>
          <a:prstGeom prst="rect">
            <a:avLst/>
          </a:prstGeom>
        </p:spPr>
      </p:pic>
      <p:pic>
        <p:nvPicPr>
          <p:cNvPr id="7" name="Picture 2" descr="C:\Documents and Settings\User\Рабочий стол\нем\01628050913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1675" y="3879590"/>
            <a:ext cx="309825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2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3712" y="260648"/>
            <a:ext cx="5484194" cy="707886"/>
          </a:xfrm>
          <a:prstGeom prst="rect">
            <a:avLst/>
          </a:prstGeom>
        </p:spPr>
        <p:txBody>
          <a:bodyPr wrap="none">
            <a:spAutoFit/>
          </a:bodyPr>
          <a:lstStyle/>
          <a:p>
            <a:pPr algn="ctr" defTabSz="914400"/>
            <a:r>
              <a:rPr lang="en-US" sz="4000" b="1" dirty="0" err="1">
                <a:solidFill>
                  <a:prstClr val="white"/>
                </a:solidFill>
                <a:latin typeface="Book Antiqua"/>
              </a:rPr>
              <a:t>Wasserverschmutzung</a:t>
            </a:r>
            <a:endParaRPr lang="ru-RU" sz="4000" b="1" dirty="0">
              <a:solidFill>
                <a:prstClr val="white"/>
              </a:solidFill>
              <a:latin typeface="Times New Roman" panose="02020603050405020304" pitchFamily="18" charset="0"/>
            </a:endParaRPr>
          </a:p>
        </p:txBody>
      </p:sp>
      <p:pic>
        <p:nvPicPr>
          <p:cNvPr id="1026" name="Picture 2" descr="C:\Documents and Settings\User\Рабочий стол\нем\clivka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1484785"/>
            <a:ext cx="3600400" cy="3555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User\Рабочий стол\нем\1591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810" y="1196753"/>
            <a:ext cx="3800475" cy="2849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User\Рабочий стол\нем\107fe69f6071e2e3d26cbcf6ca73552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784" y="3068960"/>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heel(1)">
                                      <p:cBhvr>
                                        <p:cTn id="2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919536" y="188641"/>
            <a:ext cx="8429684" cy="5139869"/>
          </a:xfrm>
          <a:prstGeom prst="rect">
            <a:avLst/>
          </a:prstGeom>
        </p:spPr>
        <p:txBody>
          <a:bodyPr wrap="square">
            <a:spAutoFit/>
          </a:bodyPr>
          <a:lstStyle/>
          <a:p>
            <a:pPr defTabSz="914400"/>
            <a:r>
              <a:rPr lang="en-US" sz="2800" b="1" dirty="0" err="1">
                <a:solidFill>
                  <a:prstClr val="black"/>
                </a:solidFill>
                <a:latin typeface="Book Antiqua"/>
              </a:rPr>
              <a:t>Ordnet</a:t>
            </a:r>
            <a:r>
              <a:rPr lang="en-US" sz="2800" b="1" dirty="0">
                <a:solidFill>
                  <a:prstClr val="black"/>
                </a:solidFill>
                <a:latin typeface="Book Antiqua"/>
              </a:rPr>
              <a:t> </a:t>
            </a:r>
            <a:r>
              <a:rPr lang="de-DE" sz="2800" b="1" dirty="0">
                <a:solidFill>
                  <a:prstClr val="black"/>
                </a:solidFill>
                <a:latin typeface="Book Antiqua"/>
              </a:rPr>
              <a:t> die Wörter in 2 Gruppen zu:</a:t>
            </a:r>
          </a:p>
          <a:p>
            <a:pPr defTabSz="914400"/>
            <a:endParaRPr lang="de-DE" sz="2800" b="1" dirty="0">
              <a:solidFill>
                <a:prstClr val="black"/>
              </a:solidFill>
              <a:latin typeface="Book Antiqua"/>
            </a:endParaRPr>
          </a:p>
          <a:p>
            <a:pPr defTabSz="914400"/>
            <a:r>
              <a:rPr lang="de-DE" sz="2800" b="1" i="1" dirty="0">
                <a:solidFill>
                  <a:prstClr val="black"/>
                </a:solidFill>
                <a:latin typeface="Book Antiqua"/>
              </a:rPr>
              <a:t>mit positiver Bedeutung</a:t>
            </a:r>
          </a:p>
          <a:p>
            <a:pPr defTabSz="914400"/>
            <a:r>
              <a:rPr lang="de-DE" sz="2800" b="1" i="1" dirty="0">
                <a:solidFill>
                  <a:prstClr val="black"/>
                </a:solidFill>
                <a:latin typeface="Book Antiqua"/>
              </a:rPr>
              <a:t>mit negativer Bedeutung</a:t>
            </a:r>
          </a:p>
          <a:p>
            <a:pPr defTabSz="914400"/>
            <a:endParaRPr lang="de-DE" sz="2800" b="1" i="1" dirty="0">
              <a:solidFill>
                <a:prstClr val="black"/>
              </a:solidFill>
              <a:latin typeface="Book Antiqua"/>
            </a:endParaRPr>
          </a:p>
          <a:p>
            <a:pPr defTabSz="914400"/>
            <a:r>
              <a:rPr lang="de-DE" sz="2800" dirty="0">
                <a:solidFill>
                  <a:prstClr val="black"/>
                </a:solidFill>
                <a:latin typeface="Book Antiqua"/>
              </a:rPr>
              <a:t>schädlich, sauber, gefährlich, schützend, heilend, zerstörend</a:t>
            </a:r>
          </a:p>
          <a:p>
            <a:pPr defTabSz="914400"/>
            <a:endParaRPr lang="de-DE" sz="2800" dirty="0">
              <a:solidFill>
                <a:prstClr val="black"/>
              </a:solidFill>
              <a:latin typeface="Book Antiqua"/>
            </a:endParaRPr>
          </a:p>
          <a:p>
            <a:pPr defTabSz="914400"/>
            <a:endParaRPr lang="de-DE" sz="2800" dirty="0">
              <a:solidFill>
                <a:prstClr val="black"/>
              </a:solidFill>
              <a:latin typeface="Book Antiqua"/>
            </a:endParaRPr>
          </a:p>
          <a:p>
            <a:pPr defTabSz="914400"/>
            <a:endParaRPr lang="de-DE" sz="2800" dirty="0">
              <a:solidFill>
                <a:prstClr val="black"/>
              </a:solidFill>
              <a:latin typeface="Book Antiqua"/>
            </a:endParaRPr>
          </a:p>
          <a:p>
            <a:pPr defTabSz="914400"/>
            <a:endParaRPr lang="de-DE" sz="2400" dirty="0">
              <a:solidFill>
                <a:prstClr val="white"/>
              </a:solidFill>
              <a:latin typeface="Book Antiqua"/>
            </a:endParaRPr>
          </a:p>
          <a:p>
            <a:pPr defTabSz="914400"/>
            <a:endParaRPr lang="de-DE" sz="2400" dirty="0">
              <a:solidFill>
                <a:prstClr val="black"/>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952728" y="3214686"/>
          <a:ext cx="6096000" cy="274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4320">
                <a:tc>
                  <a:txBody>
                    <a:bodyPr/>
                    <a:lstStyle/>
                    <a:p>
                      <a:r>
                        <a:rPr lang="en-US" dirty="0" err="1" smtClean="0"/>
                        <a:t>positiv</a:t>
                      </a:r>
                      <a:endParaRPr lang="en-US" dirty="0"/>
                    </a:p>
                  </a:txBody>
                  <a:tcPr marL="0" marR="0" marT="0" marB="0" anchor="ctr"/>
                </a:tc>
                <a:tc>
                  <a:txBody>
                    <a:bodyPr/>
                    <a:lstStyle/>
                    <a:p>
                      <a:r>
                        <a:rPr lang="en-US" dirty="0" err="1"/>
                        <a:t>negativ</a:t>
                      </a:r>
                      <a:endParaRPr lang="en-US" dirty="0"/>
                    </a:p>
                  </a:txBody>
                  <a:tcPr marL="0" marR="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8041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822085617"/>
              </p:ext>
            </p:extLst>
          </p:nvPr>
        </p:nvGraphicFramePr>
        <p:xfrm>
          <a:off x="2678655" y="1412776"/>
          <a:ext cx="6585697" cy="3830730"/>
        </p:xfrm>
        <a:graphic>
          <a:graphicData uri="http://schemas.openxmlformats.org/drawingml/2006/table">
            <a:tbl>
              <a:tblPr firstRow="1" bandRow="1">
                <a:tableStyleId>{5C22544A-7EE6-4342-B048-85BDC9FD1C3A}</a:tableStyleId>
              </a:tblPr>
              <a:tblGrid>
                <a:gridCol w="3367144">
                  <a:extLst>
                    <a:ext uri="{9D8B030D-6E8A-4147-A177-3AD203B41FA5}">
                      <a16:colId xmlns:a16="http://schemas.microsoft.com/office/drawing/2014/main" val="20000"/>
                    </a:ext>
                  </a:extLst>
                </a:gridCol>
                <a:gridCol w="3218553">
                  <a:extLst>
                    <a:ext uri="{9D8B030D-6E8A-4147-A177-3AD203B41FA5}">
                      <a16:colId xmlns:a16="http://schemas.microsoft.com/office/drawing/2014/main" val="20001"/>
                    </a:ext>
                  </a:extLst>
                </a:gridCol>
              </a:tblGrid>
              <a:tr h="3830730">
                <a:tc>
                  <a:txBody>
                    <a:bodyPr/>
                    <a:lstStyle/>
                    <a:p>
                      <a:r>
                        <a:rPr lang="de-DE" sz="4800" i="1" u="sng" dirty="0" smtClean="0">
                          <a:solidFill>
                            <a:schemeClr val="bg1"/>
                          </a:solidFill>
                        </a:rPr>
                        <a:t>positiv</a:t>
                      </a:r>
                      <a:endParaRPr lang="de-DE" sz="4800" i="1" dirty="0" smtClean="0">
                        <a:solidFill>
                          <a:schemeClr val="bg1"/>
                        </a:solidFill>
                      </a:endParaRPr>
                    </a:p>
                    <a:p>
                      <a:r>
                        <a:rPr lang="de-DE" sz="3600" dirty="0" smtClean="0">
                          <a:solidFill>
                            <a:schemeClr val="bg1"/>
                          </a:solidFill>
                        </a:rPr>
                        <a:t>sauber</a:t>
                      </a:r>
                      <a:endParaRPr lang="de-DE" sz="3600" dirty="0">
                        <a:solidFill>
                          <a:schemeClr val="bg1"/>
                        </a:solidFill>
                      </a:endParaRPr>
                    </a:p>
                    <a:p>
                      <a:r>
                        <a:rPr lang="de-DE" sz="3600" dirty="0" smtClean="0">
                          <a:solidFill>
                            <a:schemeClr val="bg1"/>
                          </a:solidFill>
                        </a:rPr>
                        <a:t>schützend</a:t>
                      </a:r>
                      <a:endParaRPr lang="de-DE" sz="3600" dirty="0">
                        <a:solidFill>
                          <a:schemeClr val="bg1"/>
                        </a:solidFill>
                      </a:endParaRPr>
                    </a:p>
                    <a:p>
                      <a:r>
                        <a:rPr lang="de-DE" sz="3600" dirty="0" smtClean="0">
                          <a:solidFill>
                            <a:schemeClr val="bg1"/>
                          </a:solidFill>
                        </a:rPr>
                        <a:t>heilend</a:t>
                      </a:r>
                      <a:endParaRPr lang="de-DE" sz="3600" dirty="0">
                        <a:solidFill>
                          <a:schemeClr val="bg1"/>
                        </a:solidFill>
                      </a:endParaRPr>
                    </a:p>
                  </a:txBody>
                  <a:tcPr marL="0" marR="0" marT="0" marB="0" anchor="ctr"/>
                </a:tc>
                <a:tc>
                  <a:txBody>
                    <a:bodyPr/>
                    <a:lstStyle/>
                    <a:p>
                      <a:endParaRPr lang="ru-RU" sz="3600" u="sng" dirty="0" smtClean="0">
                        <a:solidFill>
                          <a:schemeClr val="bg1"/>
                        </a:solidFill>
                      </a:endParaRPr>
                    </a:p>
                    <a:p>
                      <a:r>
                        <a:rPr lang="de-DE" sz="4800" i="1" u="sng" dirty="0" smtClean="0">
                          <a:solidFill>
                            <a:schemeClr val="bg1"/>
                          </a:solidFill>
                        </a:rPr>
                        <a:t>negativ</a:t>
                      </a:r>
                      <a:endParaRPr lang="de-DE" sz="4800" i="1" dirty="0">
                        <a:solidFill>
                          <a:schemeClr val="bg1"/>
                        </a:solidFill>
                      </a:endParaRPr>
                    </a:p>
                    <a:p>
                      <a:r>
                        <a:rPr lang="de-DE" sz="3600" dirty="0" smtClean="0">
                          <a:solidFill>
                            <a:schemeClr val="bg1"/>
                          </a:solidFill>
                        </a:rPr>
                        <a:t>schädlich</a:t>
                      </a:r>
                      <a:endParaRPr lang="de-DE" sz="3600" dirty="0">
                        <a:solidFill>
                          <a:schemeClr val="bg1"/>
                        </a:solidFill>
                      </a:endParaRPr>
                    </a:p>
                    <a:p>
                      <a:r>
                        <a:rPr lang="de-DE" sz="3600" dirty="0" smtClean="0">
                          <a:solidFill>
                            <a:schemeClr val="bg1"/>
                          </a:solidFill>
                        </a:rPr>
                        <a:t>gefährlich</a:t>
                      </a:r>
                      <a:endParaRPr lang="de-DE" sz="3600" dirty="0">
                        <a:solidFill>
                          <a:schemeClr val="bg1"/>
                        </a:solidFill>
                      </a:endParaRPr>
                    </a:p>
                    <a:p>
                      <a:r>
                        <a:rPr lang="de-DE" sz="3600" dirty="0">
                          <a:solidFill>
                            <a:schemeClr val="bg1"/>
                          </a:solidFill>
                        </a:rPr>
                        <a:t>zerstörend</a:t>
                      </a:r>
                    </a:p>
                    <a:p>
                      <a:r>
                        <a:rPr lang="de-DE" sz="3600" dirty="0">
                          <a:solidFill>
                            <a:schemeClr val="bg1"/>
                          </a:solidFill>
                        </a:rPr>
                        <a:t> </a:t>
                      </a:r>
                    </a:p>
                  </a:txBody>
                  <a:tcPr marL="0" marR="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4236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2796" y="86061"/>
            <a:ext cx="8463884" cy="6696635"/>
          </a:xfrm>
        </p:spPr>
        <p:txBody>
          <a:bodyPr>
            <a:normAutofit/>
          </a:bodyPr>
          <a:lstStyle/>
          <a:p>
            <a:pPr algn="l"/>
            <a:r>
              <a:rPr lang="de-DE" sz="2400" i="1" dirty="0">
                <a:solidFill>
                  <a:schemeClr val="tx1"/>
                </a:solidFill>
                <a:effectLst/>
                <a:latin typeface="Times New Roman" pitchFamily="18" charset="0"/>
                <a:cs typeface="Times New Roman" pitchFamily="18" charset="0"/>
              </a:rPr>
              <a:t>Lest den Text vor!</a:t>
            </a:r>
            <a:br>
              <a:rPr lang="de-DE" sz="2400" i="1" dirty="0">
                <a:solidFill>
                  <a:schemeClr val="tx1"/>
                </a:solidFill>
                <a:effectLst/>
                <a:latin typeface="Times New Roman" pitchFamily="18" charset="0"/>
                <a:cs typeface="Times New Roman" pitchFamily="18" charset="0"/>
              </a:rPr>
            </a:br>
            <a:r>
              <a:rPr lang="de-DE" sz="2400" i="1" dirty="0">
                <a:solidFill>
                  <a:schemeClr val="tx1"/>
                </a:solidFill>
                <a:effectLst/>
                <a:latin typeface="Times New Roman" pitchFamily="18" charset="0"/>
                <a:cs typeface="Times New Roman" pitchFamily="18" charset="0"/>
              </a:rPr>
              <a:t/>
            </a:r>
            <a:br>
              <a:rPr lang="de-DE" sz="2400" i="1" dirty="0">
                <a:solidFill>
                  <a:schemeClr val="tx1"/>
                </a:solidFill>
                <a:effectLst/>
                <a:latin typeface="Times New Roman" pitchFamily="18" charset="0"/>
                <a:cs typeface="Times New Roman" pitchFamily="18" charset="0"/>
              </a:rPr>
            </a:br>
            <a:r>
              <a:rPr lang="de-DE" sz="2800" dirty="0">
                <a:solidFill>
                  <a:schemeClr val="tx1"/>
                </a:solidFill>
                <a:effectLst/>
                <a:latin typeface="Times New Roman" pitchFamily="18" charset="0"/>
                <a:cs typeface="Times New Roman" pitchFamily="18" charset="0"/>
              </a:rPr>
              <a:t>Wasserverschmutzung</a:t>
            </a:r>
            <a:r>
              <a:rPr lang="de-DE" sz="2400" dirty="0">
                <a:solidFill>
                  <a:schemeClr val="tx1"/>
                </a:solidFill>
                <a:effectLst/>
                <a:latin typeface="Times New Roman" pitchFamily="18" charset="0"/>
                <a:cs typeface="Times New Roman" pitchFamily="18" charset="0"/>
              </a:rPr>
              <a:t/>
            </a:r>
            <a:br>
              <a:rPr lang="de-DE" sz="2400" dirty="0">
                <a:solidFill>
                  <a:schemeClr val="tx1"/>
                </a:solidFill>
                <a:effectLst/>
                <a:latin typeface="Times New Roman" pitchFamily="18" charset="0"/>
                <a:cs typeface="Times New Roman" pitchFamily="18" charset="0"/>
              </a:rPr>
            </a:br>
            <a:r>
              <a:rPr lang="de-DE" sz="2400" dirty="0">
                <a:solidFill>
                  <a:schemeClr val="tx1"/>
                </a:solidFill>
                <a:effectLst/>
                <a:latin typeface="Times New Roman" pitchFamily="18" charset="0"/>
                <a:cs typeface="Times New Roman" pitchFamily="18" charset="0"/>
              </a:rPr>
              <a:t>Wasser bedeckt drei Viertel unseres Planeten.</a:t>
            </a:r>
            <a:br>
              <a:rPr lang="de-DE" sz="2400" dirty="0">
                <a:solidFill>
                  <a:schemeClr val="tx1"/>
                </a:solidFill>
                <a:effectLst/>
                <a:latin typeface="Times New Roman" pitchFamily="18" charset="0"/>
                <a:cs typeface="Times New Roman" pitchFamily="18" charset="0"/>
              </a:rPr>
            </a:br>
            <a:r>
              <a:rPr lang="de-DE" sz="2400" dirty="0">
                <a:solidFill>
                  <a:schemeClr val="tx1"/>
                </a:solidFill>
                <a:effectLst/>
                <a:latin typeface="Times New Roman" pitchFamily="18" charset="0"/>
                <a:cs typeface="Times New Roman" pitchFamily="18" charset="0"/>
              </a:rPr>
              <a:t>Alles Leben auf der Erde braucht Wasser. Aber fast überall ist das Wasser verschmutzt. Seen und Flüsse sind mit Müll verschmutzt und mit giftigen Stoffen. Das Wasser unter der Erde (Grund­wasser) ist durch Öl und andere gefährliche Flüssigkeiten, Kunstdün­ger und Insektengifte verschmutzt.</a:t>
            </a:r>
            <a:r>
              <a:rPr lang="ru-RU" sz="2400" dirty="0">
                <a:solidFill>
                  <a:schemeClr val="tx1"/>
                </a:solidFill>
                <a:effectLst/>
                <a:latin typeface="Times New Roman" pitchFamily="18" charset="0"/>
                <a:cs typeface="Times New Roman" pitchFamily="18" charset="0"/>
              </a:rPr>
              <a:t/>
            </a:r>
            <a:br>
              <a:rPr lang="ru-RU" sz="24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
            </a:r>
            <a:br>
              <a:rPr lang="de-DE" sz="2000" dirty="0">
                <a:solidFill>
                  <a:schemeClr val="tx1"/>
                </a:solidFill>
                <a:effectLst/>
                <a:latin typeface="Times New Roman" pitchFamily="18" charset="0"/>
                <a:cs typeface="Times New Roman" pitchFamily="18" charset="0"/>
              </a:rPr>
            </a:br>
            <a:r>
              <a:rPr lang="de-DE" sz="2400" i="1" dirty="0">
                <a:solidFill>
                  <a:schemeClr val="tx1"/>
                </a:solidFill>
                <a:effectLst/>
                <a:latin typeface="Times New Roman" pitchFamily="18" charset="0"/>
                <a:cs typeface="Times New Roman" pitchFamily="18" charset="0"/>
              </a:rPr>
              <a:t> Sucht im Text Antworten auf die Fragen:</a:t>
            </a:r>
            <a:r>
              <a:rPr lang="de-DE" sz="2000" dirty="0">
                <a:solidFill>
                  <a:schemeClr val="tx1"/>
                </a:solidFill>
                <a:effectLst/>
                <a:latin typeface="Times New Roman" pitchFamily="18" charset="0"/>
                <a:cs typeface="Times New Roman" pitchFamily="18" charset="0"/>
              </a:rPr>
              <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1. Warum ist das Wasser wichtig?</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2. Womit sind Seen und Flüsse verschmutzt?</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
            </a:r>
            <a:br>
              <a:rPr lang="de-DE" sz="2000" dirty="0">
                <a:solidFill>
                  <a:schemeClr val="tx1"/>
                </a:solidFill>
                <a:effectLst/>
                <a:latin typeface="Times New Roman" pitchFamily="18" charset="0"/>
                <a:cs typeface="Times New Roman" pitchFamily="18" charset="0"/>
              </a:rPr>
            </a:br>
            <a:r>
              <a:rPr lang="de-DE" sz="2000" dirty="0">
                <a:solidFill>
                  <a:schemeClr val="tx1"/>
                </a:solidFill>
                <a:effectLst/>
                <a:latin typeface="Times New Roman" pitchFamily="18" charset="0"/>
                <a:cs typeface="Times New Roman" pitchFamily="18" charset="0"/>
              </a:rPr>
              <a:t>3. Wodurch ist das Grundwasser verschmutzt?</a:t>
            </a:r>
            <a:endParaRPr lang="ru-RU" sz="20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43374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358</Words>
  <Application>Microsoft Office PowerPoint</Application>
  <PresentationFormat>Широкоэкранный</PresentationFormat>
  <Paragraphs>111</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Book Antiqua</vt:lpstr>
      <vt:lpstr>Candara</vt:lpstr>
      <vt:lpstr>Symbol</vt:lpstr>
      <vt:lpstr>Times New Roman</vt:lpstr>
      <vt:lpstr>Волна</vt:lpstr>
      <vt:lpstr>Презентация PowerPoint</vt:lpstr>
      <vt:lpstr>Использование образовательных технологий </vt:lpstr>
      <vt:lpstr> </vt:lpstr>
      <vt:lpstr>Was fällt dir zum Begriff “Umwelt” ein?</vt:lpstr>
      <vt:lpstr>  Unser Planet ist in Gefahr!  </vt:lpstr>
      <vt:lpstr>Презентация PowerPoint</vt:lpstr>
      <vt:lpstr>Презентация PowerPoint</vt:lpstr>
      <vt:lpstr>Презентация PowerPoint</vt:lpstr>
      <vt:lpstr>Lest den Text vor!  Wasserverschmutzung Wasser bedeckt drei Viertel unseres Planeten. Alles Leben auf der Erde braucht Wasser. Aber fast überall ist das Wasser verschmutzt. Seen und Flüsse sind mit Müll verschmutzt und mit giftigen Stoffen. Das Wasser unter der Erde (Grund­wasser) ist durch Öl und andere gefährliche Flüssigkeiten, Kunstdün­ger und Insektengifte verschmutzt.   Sucht im Text Antworten auf die Fragen:  1. Warum ist das Wasser wichtig?  2. Womit sind Seen und Flüsse verschmutzt?  3. Wodurch ist das Grundwasser verschmutzt?</vt:lpstr>
      <vt:lpstr>Презентация PowerPoint</vt:lpstr>
      <vt:lpstr>Презентация PowerPoint</vt:lpstr>
      <vt:lpstr>Grammatik: kurz und bündig Präposition WEGEN+GENitiv</vt:lpstr>
      <vt:lpstr>TEST zum Thema „Planet Erde“</vt:lpstr>
      <vt:lpstr>Unsere Schlussfolgerung:</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Садыкова Кадрия Гайсиновна</dc:creator>
  <cp:lastModifiedBy>Садыкова Кадрия Гайсиновна</cp:lastModifiedBy>
  <cp:revision>18</cp:revision>
  <dcterms:created xsi:type="dcterms:W3CDTF">2020-06-06T10:44:28Z</dcterms:created>
  <dcterms:modified xsi:type="dcterms:W3CDTF">2020-06-06T20:11:46Z</dcterms:modified>
</cp:coreProperties>
</file>