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1" r:id="rId2"/>
    <p:sldId id="256" r:id="rId3"/>
    <p:sldId id="275" r:id="rId4"/>
    <p:sldId id="276" r:id="rId5"/>
    <p:sldId id="265" r:id="rId6"/>
    <p:sldId id="277" r:id="rId7"/>
    <p:sldId id="278" r:id="rId8"/>
    <p:sldId id="279" r:id="rId9"/>
    <p:sldId id="258" r:id="rId10"/>
    <p:sldId id="259" r:id="rId11"/>
    <p:sldId id="260" r:id="rId12"/>
    <p:sldId id="261" r:id="rId13"/>
    <p:sldId id="262" r:id="rId14"/>
    <p:sldId id="263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80" r:id="rId24"/>
    <p:sldId id="264" r:id="rId25"/>
  </p:sldIdLst>
  <p:sldSz cx="12192000" cy="6858000"/>
  <p:notesSz cx="6858000" cy="9144000"/>
  <p:defaultTextStyle/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00FF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="" xmlns:pr="pr" dt="1588495006" val="694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96" y="2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7" d="100"/>
        <a:sy n="27" d="100"/>
      </p:scale>
      <p:origin x="0" y="0"/>
    </p:cViewPr>
  </p:sorterViewPr>
  <p:notesViewPr>
    <p:cSldViewPr snapToGrid="0">
      <p:cViewPr>
        <p:scale>
          <a:sx n="105" d="100"/>
          <a:sy n="105" d="100"/>
        </p:scale>
        <p:origin x="381" y="244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оловок слай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C9BQAAPg0AAE1FAAChFQAAAAAAAA=="/>
              </a:ext>
            </a:extLst>
          </p:cNvSpPr>
          <p:nvPr>
            <p:ph type="ctrTitle"/>
          </p:nvPr>
        </p:nvSpPr>
        <p:spPr>
          <a:xfrm>
            <a:off x="932815" y="2152650"/>
            <a:ext cx="10332720" cy="13633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ПодзаголовокСлайда1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JCwAA1hcAAJA/AADfIgAAAAAAAA=="/>
              </a:ext>
            </a:extLst>
          </p:cNvSpPr>
          <p:nvPr>
            <p:ph type="subTitle" idx="1"/>
          </p:nvPr>
        </p:nvSpPr>
        <p:spPr>
          <a:xfrm>
            <a:off x="1793875" y="3874770"/>
            <a:ext cx="8538845" cy="17938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ctr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457200" marR="0" indent="0" algn="ctr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914400" marR="0" indent="0" algn="ctr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371600" marR="0" indent="0" algn="ctr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1828800" marR="0" indent="0" algn="ctr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  <a:tabLst/>
              <a:defRPr lang="ru-RU" sz="16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Номер слайда 5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EAFA97C-32D3-FA5F-9D17-C40AE7596B91}" type="slidenum"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6" name="Дата 3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EAF8D04-4AD3-FA7B-9D17-BC2EC3596BE9}" type="datetime1">
              <a:t>05.07.2020</a:t>
            </a:fld>
            <a:endParaRPr/>
          </a:p>
        </p:txBody>
      </p:sp>
    </p:spTree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 и две колонки, ле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NQIAAL5FAACYCgAAAAAAAA=="/>
              </a:ext>
            </a:extLst>
          </p:cNvSpPr>
          <p:nvPr>
            <p:ph type="title"/>
          </p:nvPr>
        </p:nvSpPr>
        <p:spPr>
          <a:xfrm>
            <a:off x="861060" y="358775"/>
            <a:ext cx="10476230" cy="13633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CQsAAKMkAADWFwAAAAAAAA=="/>
              </a:ext>
            </a:extLst>
          </p:cNvSpPr>
          <p:nvPr>
            <p:ph sz="quarter" idx="1"/>
          </p:nvPr>
        </p:nvSpPr>
        <p:spPr>
          <a:xfrm>
            <a:off x="861060" y="1793875"/>
            <a:ext cx="5094605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mhkAAKMkAAD2JQAAAAAAAA=="/>
              </a:ext>
            </a:extLst>
          </p:cNvSpPr>
          <p:nvPr>
            <p:ph sz="quarter" idx="2"/>
          </p:nvPr>
        </p:nvSpPr>
        <p:spPr>
          <a:xfrm>
            <a:off x="861060" y="4161790"/>
            <a:ext cx="5094605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nJgAACQsAAL5FAAD2JQAAAAAAAA=="/>
              </a:ext>
            </a:extLst>
          </p:cNvSpPr>
          <p:nvPr>
            <p:ph sz="half" idx="3"/>
          </p:nvPr>
        </p:nvSpPr>
        <p:spPr>
          <a:xfrm>
            <a:off x="6242685" y="1793875"/>
            <a:ext cx="5094605" cy="43770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/>
                <a:ea typeface="SimSun" charset="0"/>
                <a:cs typeface="Times New Roman" pitchFamily="1"/>
              </a:defRPr>
            </a:pPr>
            <a:endParaRPr/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EAF9B21-6FD3-FA6D-9D17-9938D5596BCC}" type="slidenum">
              <a:t>‹#›</a:t>
            </a:fld>
            <a:endParaRPr/>
          </a:p>
        </p:txBody>
      </p:sp>
      <p:sp>
        <p:nvSpPr>
          <p:cNvPr id="7" name="Нижний колонтитул 4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8" name="Дата 3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EAF84AF-E1D3-FA72-9D17-1727CA596B42}" type="datetime1">
              <a:t>05.07.2020</a:t>
            </a:fld>
            <a:endParaRPr/>
          </a:p>
        </p:txBody>
      </p:sp>
    </p:spTree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Заголовок и две строки, ниж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NQIAAL5FAACYCgAAAAAAAA=="/>
              </a:ext>
            </a:extLst>
          </p:cNvSpPr>
          <p:nvPr>
            <p:ph type="title"/>
          </p:nvPr>
        </p:nvSpPr>
        <p:spPr>
          <a:xfrm>
            <a:off x="861060" y="358775"/>
            <a:ext cx="10476230" cy="13633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CQsAAL5FAADWFwAAAAAAAA=="/>
              </a:ext>
            </a:extLst>
          </p:cNvSpPr>
          <p:nvPr>
            <p:ph sz="half" idx="1"/>
          </p:nvPr>
        </p:nvSpPr>
        <p:spPr>
          <a:xfrm>
            <a:off x="861060" y="1793875"/>
            <a:ext cx="10476230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/>
                <a:ea typeface="SimSun" charset="0"/>
                <a:cs typeface="Times New Roman" pitchFamily="1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mhkAAKMkAAD2JQAAAAAAAA=="/>
              </a:ext>
            </a:extLst>
          </p:cNvSpPr>
          <p:nvPr>
            <p:ph sz="quarter" idx="2"/>
          </p:nvPr>
        </p:nvSpPr>
        <p:spPr>
          <a:xfrm>
            <a:off x="861060" y="4161790"/>
            <a:ext cx="5094605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nJgAAmhkAAL5FAAD2JQAAAAAAAA=="/>
              </a:ext>
            </a:extLst>
          </p:cNvSpPr>
          <p:nvPr>
            <p:ph sz="quarter" idx="3"/>
          </p:nvPr>
        </p:nvSpPr>
        <p:spPr>
          <a:xfrm>
            <a:off x="6242685" y="4161790"/>
            <a:ext cx="5094605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EAF9466-28D3-FA62-9D17-DE37DA596B8B}" type="slidenum">
              <a:t>‹#›</a:t>
            </a:fld>
            <a:endParaRPr/>
          </a:p>
        </p:txBody>
      </p:sp>
      <p:sp>
        <p:nvSpPr>
          <p:cNvPr id="7" name="Нижний колонтитул 4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8" name="Дата 3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EAFADDD-93D3-FA5B-9D17-650EE3596B30}" type="datetime1">
              <a:t>05.07.2020</a:t>
            </a:fld>
            <a:endParaRPr/>
          </a:p>
        </p:txBody>
      </p:sp>
    </p:spTree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Заголовок и две строки, верхняя стро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NQIAAL5FAACYCgAAAAAAAA=="/>
              </a:ext>
            </a:extLst>
          </p:cNvSpPr>
          <p:nvPr>
            <p:ph type="title"/>
          </p:nvPr>
        </p:nvSpPr>
        <p:spPr>
          <a:xfrm>
            <a:off x="861060" y="358775"/>
            <a:ext cx="10476230" cy="13633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CQsAAKMkAADWFwAAAAAAAA=="/>
              </a:ext>
            </a:extLst>
          </p:cNvSpPr>
          <p:nvPr>
            <p:ph sz="quarter" idx="1"/>
          </p:nvPr>
        </p:nvSpPr>
        <p:spPr>
          <a:xfrm>
            <a:off x="861060" y="1793875"/>
            <a:ext cx="5094605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nJgAACQsAAL5FAADWFwAAAAAAAA=="/>
              </a:ext>
            </a:extLst>
          </p:cNvSpPr>
          <p:nvPr>
            <p:ph sz="quarter" idx="2"/>
          </p:nvPr>
        </p:nvSpPr>
        <p:spPr>
          <a:xfrm>
            <a:off x="6242685" y="1793875"/>
            <a:ext cx="5094605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mhkAAL5FAAD2JQAAAAAAAA=="/>
              </a:ext>
            </a:extLst>
          </p:cNvSpPr>
          <p:nvPr>
            <p:ph sz="half" idx="3"/>
          </p:nvPr>
        </p:nvSpPr>
        <p:spPr>
          <a:xfrm>
            <a:off x="861060" y="4161790"/>
            <a:ext cx="10476230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/>
                <a:ea typeface="SimSun" charset="0"/>
                <a:cs typeface="Times New Roman" pitchFamily="1"/>
              </a:defRPr>
            </a:pPr>
            <a:endParaRPr/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EAFB55B-15D3-FA43-9D17-E316FB596BB6}" type="slidenum">
              <a:t>‹#›</a:t>
            </a:fld>
            <a:endParaRPr/>
          </a:p>
        </p:txBody>
      </p:sp>
      <p:sp>
        <p:nvSpPr>
          <p:cNvPr id="7" name="Нижний колонтитул 4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8" name="Дата 3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EAF823B-75D3-FA74-9D17-8321CC596BD6}" type="datetime1">
              <a:t>05.07.2020</a:t>
            </a:fld>
            <a:endParaRPr/>
          </a:p>
        </p:txBody>
      </p:sp>
    </p:spTree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NQIAAL5FAACYCgAAAAAAAA=="/>
              </a:ext>
            </a:extLst>
          </p:cNvSpPr>
          <p:nvPr>
            <p:ph type="title"/>
          </p:nvPr>
        </p:nvSpPr>
        <p:spPr>
          <a:xfrm>
            <a:off x="861060" y="358775"/>
            <a:ext cx="10476230" cy="13633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CQsAAL5FAAD2JQAAAAAAAA=="/>
              </a:ext>
            </a:extLst>
          </p:cNvSpPr>
          <p:nvPr>
            <p:ph idx="1"/>
          </p:nvPr>
        </p:nvSpPr>
        <p:spPr>
          <a:xfrm>
            <a:off x="861060" y="1793875"/>
            <a:ext cx="10476230" cy="43770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4" name="Номер слайда 5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EAF9F61-2FD3-FA69-9D17-D93CD1596B8C}" type="slidenum"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6" name="Дата 3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CkKtc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EAFC5C3-8DD3-FA33-9D17-7B668B596B2E}" type="datetime1">
              <a:t>05.07.2020</a:t>
            </a:fld>
            <a:endParaRPr/>
          </a:p>
        </p:txBody>
      </p:sp>
    </p:spTree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Заголовок и две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eCnk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NQIAAL5FAACYCgAAAAAAAA=="/>
              </a:ext>
            </a:extLst>
          </p:cNvSpPr>
          <p:nvPr>
            <p:ph type="title"/>
          </p:nvPr>
        </p:nvSpPr>
        <p:spPr>
          <a:xfrm>
            <a:off x="861060" y="358775"/>
            <a:ext cx="10476230" cy="13633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UciOs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CQsAAKMkAAD2JQAAAAAAAA=="/>
              </a:ext>
            </a:extLst>
          </p:cNvSpPr>
          <p:nvPr>
            <p:ph sz="half" idx="1"/>
          </p:nvPr>
        </p:nvSpPr>
        <p:spPr>
          <a:xfrm>
            <a:off x="861060" y="1793875"/>
            <a:ext cx="5094605" cy="43770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/>
                <a:ea typeface="SimSun" charset="0"/>
                <a:cs typeface="Times New Roman" pitchFamily="1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EIxJs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nJgAACQsAAL5FAAD2JQAAAAAAAA=="/>
              </a:ext>
            </a:extLst>
          </p:cNvSpPr>
          <p:nvPr>
            <p:ph sz="half" idx="2"/>
          </p:nvPr>
        </p:nvSpPr>
        <p:spPr>
          <a:xfrm>
            <a:off x="6242685" y="1793875"/>
            <a:ext cx="5094605" cy="43770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/>
                <a:ea typeface="SimSun" charset="0"/>
                <a:cs typeface="Times New Roman" pitchFamily="1"/>
              </a:defRPr>
            </a:pPr>
            <a:endParaRPr/>
          </a:p>
        </p:txBody>
      </p:sp>
      <p:sp>
        <p:nvSpPr>
          <p:cNvPr id="5" name="Номер слайда 5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8bpu8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EAF8990-DED3-FA7F-9D17-282AC7596B7D}" type="slidenum">
              <a:t>‹#›</a:t>
            </a:fld>
            <a:endParaRPr/>
          </a:p>
        </p:txBody>
      </p:sp>
      <p:sp>
        <p:nvSpPr>
          <p:cNvPr id="6" name="Нижний колонтитул 4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P51Xg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7" name="Дата 3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1FcYQ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EAF8593-DDD3-FA73-9D17-2B26CB596B7E}" type="datetime1">
              <a:t>05.07.2020</a:t>
            </a:fld>
            <a:endParaRPr/>
          </a:p>
        </p:txBody>
      </p:sp>
    </p:spTree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aiErE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NQIAAL5FAACYCgAAAAAAAA=="/>
              </a:ext>
            </a:extLst>
          </p:cNvSpPr>
          <p:nvPr>
            <p:ph type="title"/>
          </p:nvPr>
        </p:nvSpPr>
        <p:spPr>
          <a:xfrm>
            <a:off x="861060" y="358775"/>
            <a:ext cx="10476230" cy="13633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Номер слайда 5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haZgs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EAFDC97-D9D3-FA2A-9D17-2F7F92596B7A}" type="slidenum">
              <a:t>‹#›</a:t>
            </a:fld>
            <a:endParaRPr/>
          </a:p>
        </p:txBody>
      </p:sp>
      <p:sp>
        <p:nvSpPr>
          <p:cNvPr id="4" name="Нижний колонтитул 4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WjmD4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5" name="Дата 3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RGCAQ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EAFC0F0-BED3-FA36-9D17-48638E596B1D}" type="datetime1">
              <a:t>05.07.2020</a:t>
            </a:fld>
            <a:endParaRPr/>
          </a:p>
        </p:txBody>
      </p:sp>
    </p:spTree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5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YtNwc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EAF842E-60D3-FA72-9D17-9627CA596BC3}" type="slidenum">
              <a:t>‹#›</a:t>
            </a:fld>
            <a:endParaRPr/>
          </a:p>
        </p:txBody>
      </p:sp>
      <p:sp>
        <p:nvSpPr>
          <p:cNvPr id="3" name="Нижний колонтитул 4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wHiDk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4" name="Дата 3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EAFEC5D-13D3-FA1A-9D17-E54FA2596BB0}" type="datetime1">
              <a:t>05.07.2020</a:t>
            </a:fld>
            <a:endParaRPr/>
          </a:p>
        </p:txBody>
      </p:sp>
    </p:spTree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Только соде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1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4yluM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NQIAAL5FAAD2JQAAAAAAAA=="/>
              </a:ext>
            </a:extLst>
          </p:cNvSpPr>
          <p:nvPr>
            <p:ph/>
          </p:nvPr>
        </p:nvSpPr>
        <p:spPr>
          <a:xfrm>
            <a:off x="861060" y="358775"/>
            <a:ext cx="10476230" cy="58121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Номер слайда 5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v/AB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EAFC7F1-BFD3-FA31-9D17-496489596B1C}" type="slidenum">
              <a:t>‹#›</a:t>
            </a:fld>
            <a:endParaRPr/>
          </a:p>
        </p:txBody>
      </p:sp>
      <p:sp>
        <p:nvSpPr>
          <p:cNvPr id="4" name="Нижний колонтитул 4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5" name="Дата 3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EAFDAA3-EDD3-FA2C-9D17-1B7994596B4E}" type="datetime1">
              <a:t>05.07.2020</a:t>
            </a:fld>
            <a:endParaRPr/>
          </a:p>
        </p:txBody>
      </p:sp>
    </p:spTree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Заголовок и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NQIAAL5FAACYCgAAAAAAAA=="/>
              </a:ext>
            </a:extLst>
          </p:cNvSpPr>
          <p:nvPr>
            <p:ph type="title"/>
          </p:nvPr>
        </p:nvSpPr>
        <p:spPr>
          <a:xfrm>
            <a:off x="861060" y="358775"/>
            <a:ext cx="10476230" cy="13633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CQsAAL5FAADWFwAAAAAAAA=="/>
              </a:ext>
            </a:extLst>
          </p:cNvSpPr>
          <p:nvPr>
            <p:ph sz="half" idx="1"/>
          </p:nvPr>
        </p:nvSpPr>
        <p:spPr>
          <a:xfrm>
            <a:off x="861060" y="1793875"/>
            <a:ext cx="10476230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/>
                <a:ea typeface="SimSun" charset="0"/>
                <a:cs typeface="Times New Roman" pitchFamily="1"/>
              </a:defRPr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mhkAAL5FAAD2JQAAAAAAAA=="/>
              </a:ext>
            </a:extLst>
          </p:cNvSpPr>
          <p:nvPr>
            <p:ph sz="half" idx="2"/>
          </p:nvPr>
        </p:nvSpPr>
        <p:spPr>
          <a:xfrm>
            <a:off x="861060" y="4161790"/>
            <a:ext cx="10476230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/>
                <a:ea typeface="SimSun" charset="0"/>
                <a:cs typeface="Times New Roman" pitchFamily="1"/>
              </a:defRPr>
            </a:pPr>
            <a:endParaRPr/>
          </a:p>
        </p:txBody>
      </p:sp>
      <p:sp>
        <p:nvSpPr>
          <p:cNvPr id="5" name="Номер слайда 5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EAFF044-0AD3-FA06-9D17-FC53BE596BA9}" type="slidenum">
              <a:t>‹#›</a:t>
            </a:fld>
            <a:endParaRPr/>
          </a:p>
        </p:txBody>
      </p:sp>
      <p:sp>
        <p:nvSpPr>
          <p:cNvPr id="6" name="Нижний колонтитул 4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7" name="Дата 3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EAFAFB4-FAD3-FA59-9D17-0C0CE1596B59}" type="datetime1">
              <a:t>05.07.2020</a:t>
            </a:fld>
            <a:endParaRPr/>
          </a:p>
        </p:txBody>
      </p:sp>
    </p:spTree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ласти соде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NQIAAL5FAACYCgAAAAAAAA=="/>
              </a:ext>
            </a:extLst>
          </p:cNvSpPr>
          <p:nvPr>
            <p:ph type="title"/>
          </p:nvPr>
        </p:nvSpPr>
        <p:spPr>
          <a:xfrm>
            <a:off x="861060" y="358775"/>
            <a:ext cx="10476230" cy="13633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CQsAAKMkAADWFwAAAAAAAA=="/>
              </a:ext>
            </a:extLst>
          </p:cNvSpPr>
          <p:nvPr>
            <p:ph sz="quarter" idx="1"/>
          </p:nvPr>
        </p:nvSpPr>
        <p:spPr>
          <a:xfrm>
            <a:off x="861060" y="1793875"/>
            <a:ext cx="5094605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4" name="Объект2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nJgAACQsAAL5FAADWFwAAAAAAAA=="/>
              </a:ext>
            </a:extLst>
          </p:cNvSpPr>
          <p:nvPr>
            <p:ph sz="quarter" idx="2"/>
          </p:nvPr>
        </p:nvSpPr>
        <p:spPr>
          <a:xfrm>
            <a:off x="6242685" y="1793875"/>
            <a:ext cx="5094605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Объект4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mhkAAKMkAAD2JQAAAAAAAA=="/>
              </a:ext>
            </a:extLst>
          </p:cNvSpPr>
          <p:nvPr>
            <p:ph sz="quarter" idx="3"/>
          </p:nvPr>
        </p:nvSpPr>
        <p:spPr>
          <a:xfrm>
            <a:off x="861060" y="4161790"/>
            <a:ext cx="5094605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6" name="Объект3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nJgAAmhkAAL5FAAD2JQAAAAAAAA=="/>
              </a:ext>
            </a:extLst>
          </p:cNvSpPr>
          <p:nvPr>
            <p:ph sz="quarter" idx="4"/>
          </p:nvPr>
        </p:nvSpPr>
        <p:spPr>
          <a:xfrm>
            <a:off x="6242685" y="4161790"/>
            <a:ext cx="5094605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7" name="Номер слайда 5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EAFED38-76D3-FA1B-9D17-804EA3596BD5}" type="slidenum">
              <a:t>‹#›</a:t>
            </a:fld>
            <a:endParaRPr/>
          </a:p>
        </p:txBody>
      </p:sp>
      <p:sp>
        <p:nvSpPr>
          <p:cNvPr id="8" name="Нижний колонтитул 4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9" name="Дата 3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EAF95A7-E9D3-FA63-9D17-1F36DB596B4A}" type="datetime1">
              <a:t>05.07.2020</a:t>
            </a:fld>
            <a:endParaRPr/>
          </a:p>
        </p:txBody>
      </p:sp>
    </p:spTree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 и две колонки, правая колонка разделе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Слайда1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NQIAAL5FAACYCgAAAAAAAA=="/>
              </a:ext>
            </a:extLst>
          </p:cNvSpPr>
          <p:nvPr>
            <p:ph type="title"/>
          </p:nvPr>
        </p:nvSpPr>
        <p:spPr>
          <a:xfrm>
            <a:off x="861060" y="358775"/>
            <a:ext cx="10476230" cy="13633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>
              <a:defRPr/>
            </a:pPr>
            <a:endParaRPr/>
          </a:p>
        </p:txBody>
      </p:sp>
      <p:sp>
        <p:nvSpPr>
          <p:cNvPr id="3" name="Объект1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MBQAACQsAAKMkAAD2JQAAAAAAAA=="/>
              </a:ext>
            </a:extLst>
          </p:cNvSpPr>
          <p:nvPr>
            <p:ph sz="half" idx="1"/>
          </p:nvPr>
        </p:nvSpPr>
        <p:spPr>
          <a:xfrm>
            <a:off x="861060" y="1793875"/>
            <a:ext cx="5094605" cy="43770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000" b="0" i="0" u="none" strike="noStrike" kern="1" spc="0" baseline="0">
                <a:solidFill>
                  <a:srgbClr val="000000"/>
                </a:solidFill>
                <a:effectLst/>
                <a:latin typeface="Arial" pitchFamily="2"/>
                <a:ea typeface="SimSun" charset="0"/>
                <a:cs typeface="Times New Roman" pitchFamily="1"/>
              </a:defRPr>
            </a:pPr>
            <a:endParaRPr/>
          </a:p>
        </p:txBody>
      </p:sp>
      <p:sp>
        <p:nvSpPr>
          <p:cNvPr id="4" name="Объект3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nJgAACQsAAL5FAADWFwAAAAAAAA=="/>
              </a:ext>
            </a:extLst>
          </p:cNvSpPr>
          <p:nvPr>
            <p:ph sz="quarter" idx="2"/>
          </p:nvPr>
        </p:nvSpPr>
        <p:spPr>
          <a:xfrm>
            <a:off x="6242685" y="1793875"/>
            <a:ext cx="5094605" cy="208089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5" name="Объект2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BnJgAAmhkAAL5FAAD2JQAAAAAAAA=="/>
              </a:ext>
            </a:extLst>
          </p:cNvSpPr>
          <p:nvPr>
            <p:ph sz="quarter" idx="3"/>
          </p:nvPr>
        </p:nvSpPr>
        <p:spPr>
          <a:xfrm>
            <a:off x="6242685" y="4161790"/>
            <a:ext cx="5094605" cy="200914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/>
            </a:pPr>
            <a:endParaRPr/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1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r">
              <a:defRPr lang="ru-RU" sz="1200">
                <a:solidFill>
                  <a:srgbClr val="8C8C8C"/>
                </a:solidFill>
              </a:defRPr>
            </a:pPr>
            <a:fld id="{3EAF8110-5ED3-FA77-9D17-A822CF596BFD}" type="slidenum">
              <a:t>‹#›</a:t>
            </a:fld>
            <a:endParaRPr/>
          </a:p>
        </p:txBody>
      </p:sp>
      <p:sp>
        <p:nvSpPr>
          <p:cNvPr id="7" name="Нижний колонтитул 4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1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 sz="1200">
                <a:solidFill>
                  <a:srgbClr val="8C8C8C"/>
                </a:solidFill>
              </a:defRPr>
            </a:pPr>
            <a:endParaRPr/>
          </a:p>
        </p:txBody>
      </p:sp>
      <p:sp>
        <p:nvSpPr>
          <p:cNvPr id="8" name="Дата 3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l">
              <a:defRPr lang="ru-RU" sz="1200">
                <a:solidFill>
                  <a:srgbClr val="8C8C8C"/>
                </a:solidFill>
              </a:defRPr>
            </a:pPr>
            <a:fld id="{3EAFC056-18D3-FA36-9D17-EE638E596BBB}" type="datetime1">
              <a:t>05.07.2020</a:t>
            </a:fld>
            <a:endParaRPr/>
          </a:p>
        </p:txBody>
      </p:sp>
    </p:spTree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PwIAANhFAABnCgAAAAAAAA=="/>
              </a:ext>
            </a:extLst>
          </p:cNvSpPr>
          <p:nvPr>
            <p:ph type="title"/>
          </p:nvPr>
        </p:nvSpPr>
        <p:spPr>
          <a:xfrm>
            <a:off x="838200" y="365125"/>
            <a:ext cx="10515600" cy="132588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>
            <a:lvl1pPr marL="0" marR="0" indent="0" algn="l" defTabSz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400" b="0" i="0" u="none" strike="noStrike" kern="1" spc="0" baseline="0">
                <a:solidFill>
                  <a:schemeClr val="tx1"/>
                </a:solidFill>
                <a:effectLst/>
                <a:latin typeface="Calibri Light" pitchFamily="2"/>
                <a:ea typeface="Calibri Light" pitchFamily="2"/>
                <a:cs typeface="Calibri Light" pitchFamily="2"/>
              </a:defRPr>
            </a:lvl1pPr>
            <a:lvl2pPr marL="4572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9144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3716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182880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 lang="ru-RU"/>
            </a:pPr>
            <a:r>
              <a:t>Образец заголовка</a:t>
            </a:r>
          </a:p>
        </p:txBody>
      </p:sp>
      <p:sp>
        <p:nvSpPr>
          <p:cNvPr id="3" name="Текст 2"/>
          <p:cNvSpPr>
            <a:spLocks noGrp="1" noChangeArrowheads="1"/>
            <a:extLst>
              <a:ext uri="smNativeData">
                <pr:smNativeData xmlns="" xmlns:pr="pr" val="SMDATA_12_noKuXh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OwsAANhFAAAAJgAAAAAAAA=="/>
              </a:ext>
            </a:extLst>
          </p:cNvSpPr>
          <p:nvPr>
            <p:ph type="body" idx="1"/>
          </p:nvPr>
        </p:nvSpPr>
        <p:spPr>
          <a:xfrm>
            <a:off x="838200" y="1825625"/>
            <a:ext cx="10515600" cy="43516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>
            <a:prstTxWarp prst="textNoShape">
              <a:avLst/>
            </a:prstTxWarp>
          </a:bodyPr>
          <a:lstStyle>
            <a:lvl1pPr marL="228600" marR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2"/>
              <a:buChar char="•"/>
              <a:tabLst/>
              <a:defRPr lang="ru-RU" sz="2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1pPr>
            <a:lvl2pPr marL="685800" marR="0" indent="-228600" algn="l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2"/>
              <a:buChar char="•"/>
              <a:tabLst/>
              <a:defRPr lang="ru-RU" sz="24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2pPr>
            <a:lvl3pPr marL="1143000" marR="0" indent="-228600" algn="l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2"/>
              <a:buChar char="•"/>
              <a:tabLst/>
              <a:defRPr lang="ru-RU" sz="20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3pPr>
            <a:lvl4pPr marL="1600200" marR="0" indent="-228600" algn="l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2"/>
              <a:buChar char="•"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4pPr>
            <a:lvl5pPr marL="2057400" marR="0" indent="-228600" algn="l" defTabSz="91440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itchFamily="2"/>
              <a:buChar char="•"/>
              <a:tabLst/>
              <a:defRPr lang="ru-RU" sz="1800" b="0" i="0" u="none" strike="noStrike" kern="1" spc="0" baseline="0">
                <a:solidFill>
                  <a:schemeClr val="tx1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lvl5pPr>
          </a:lstStyle>
          <a:p>
            <a:pPr>
              <a:defRPr lang="ru-RU"/>
            </a:pPr>
            <a:r>
              <a:t>Образец текста</a:t>
            </a:r>
          </a:p>
          <a:p>
            <a:pPr lvl="1">
              <a:defRPr lang="ru-RU"/>
            </a:pPr>
            <a:r>
              <a:t>Второй уровень</a:t>
            </a:r>
          </a:p>
          <a:p>
            <a:pPr lvl="2">
              <a:defRPr lang="ru-RU"/>
            </a:pPr>
            <a:r>
              <a:t>Третий уровень</a:t>
            </a:r>
          </a:p>
          <a:p>
            <a:pPr lvl="3">
              <a:defRPr lang="ru-RU"/>
            </a:pPr>
            <a:r>
              <a:t>Четвертый уровень</a:t>
            </a:r>
          </a:p>
          <a:p>
            <a:pPr lvl="4">
              <a:defRPr lang="ru-RU"/>
            </a:pPr>
            <a:r>
              <a:t>Пятый уровень</a:t>
            </a:r>
          </a:p>
        </p:txBody>
      </p:sp>
      <p:sp>
        <p:nvSpPr>
          <p:cNvPr id="4" name="Дата 3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AoBQAAGicAAAgWAABZKQAAAAAAAA=="/>
              </a:ext>
            </a:extLst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" spc="0" baseline="0">
                <a:solidFill>
                  <a:srgbClr val="8C8C8C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fld id="{3EAFF746-08D3-FA01-9D17-FE54B9596BAB}" type="datetime1">
              <a:t>05.07.2020</a:t>
            </a:fld>
            <a:endParaRPr/>
          </a:p>
        </p:txBody>
      </p:sp>
      <p:sp>
        <p:nvSpPr>
          <p:cNvPr id="5" name="Нижний колонтитул 4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YGAAAGicAACgyAABZKQAAAAAAAA=="/>
              </a:ext>
            </a:extLst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" spc="0" baseline="0">
                <a:solidFill>
                  <a:srgbClr val="8C8C8C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6" name="Номер слайда 5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AAAAAAQAAAAAAAAAAAAAAAAAAAAAAAAAAAAAAAAAAAAAAAAAAAAAAAH9/fwAAAAADzMzMAMDA/wB/f38AAAAAAAAAAAAAAAAAAAAAAAAAAAAhAAAAGAAAABQAAAD4NAAAGicAANhFAABZKQAAAAAAAA=="/>
              </a:ext>
            </a:extLst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200" b="0" i="0" u="none" strike="noStrike" kern="1" spc="0" baseline="0">
                <a:solidFill>
                  <a:srgbClr val="8C8C8C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fld id="{3EAF9FAA-E4D3-FA69-9D17-123CD1596B47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hf sldNum="0" hdr="0" ftr="0" dt="0"/>
  <p:txStyles>
    <p:titleStyle>
      <a:lvl1pPr marL="0" marR="0" indent="0" algn="ctr" defTabSz="914400">
        <a:lnSpc>
          <a:spcPct val="90000"/>
        </a:lnSpc>
        <a:spcBef>
          <a:spcPts val="0"/>
        </a:spcBef>
        <a:spcAft>
          <a:spcPts val="0"/>
        </a:spcAft>
        <a:buNone/>
        <a:tabLst/>
        <a:defRPr lang="ru-RU" sz="6000" b="0" i="0" u="none" strike="noStrike" kern="1" spc="0" baseline="0">
          <a:solidFill>
            <a:schemeClr val="tx1"/>
          </a:solidFill>
          <a:effectLst/>
          <a:latin typeface="Calibri Light" pitchFamily="2"/>
          <a:ea typeface="Calibri Light" pitchFamily="2"/>
          <a:cs typeface="Calibri Light" pitchFamily="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5pPr>
    </p:titleStyle>
    <p:bodyStyle>
      <a:lvl1pPr marL="228600" marR="0" indent="-228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itchFamily="2"/>
        <a:buChar char="•"/>
        <a:tabLst/>
        <a:defRPr lang="ru-RU" sz="28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1pPr>
      <a:lvl2pPr marL="685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/>
        <a:buChar char="•"/>
        <a:tabLst/>
        <a:defRPr lang="ru-RU" sz="24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2pPr>
      <a:lvl3pPr marL="1143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/>
        <a:buChar char="•"/>
        <a:tabLst/>
        <a:defRPr lang="ru-RU" sz="20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3pPr>
      <a:lvl4pPr marL="1600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/>
        <a:buChar char="•"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4pPr>
      <a:lvl5pPr marL="20574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/>
        <a:buChar char="•"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5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ru-RU" sz="1800" b="0" i="0" u="none" strike="noStrike" kern="1" spc="0" baseline="0">
          <a:solidFill>
            <a:schemeClr val="tx1"/>
          </a:solidFill>
          <a:effectLst/>
          <a:latin typeface="Calibri" pitchFamily="2"/>
          <a:ea typeface="Calibri" pitchFamily="2"/>
          <a:cs typeface="Calibri" pitchFamily="2"/>
        </a:defRPr>
      </a:lvl5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38.png"/><Relationship Id="rId10" Type="http://schemas.openxmlformats.org/officeDocument/2006/relationships/image" Target="../media/image39.jpeg"/><Relationship Id="rId4" Type="http://schemas.openxmlformats.org/officeDocument/2006/relationships/image" Target="../media/image4.png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png"/><Relationship Id="rId7" Type="http://schemas.openxmlformats.org/officeDocument/2006/relationships/image" Target="../media/image41.png"/><Relationship Id="rId12" Type="http://schemas.openxmlformats.org/officeDocument/2006/relationships/image" Target="../media/image1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11" Type="http://schemas.openxmlformats.org/officeDocument/2006/relationships/image" Target="../media/image45.jpeg"/><Relationship Id="rId5" Type="http://schemas.openxmlformats.org/officeDocument/2006/relationships/image" Target="../media/image40.jpeg"/><Relationship Id="rId10" Type="http://schemas.openxmlformats.org/officeDocument/2006/relationships/image" Target="../media/image44.jpeg"/><Relationship Id="rId4" Type="http://schemas.openxmlformats.org/officeDocument/2006/relationships/image" Target="../media/image4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.png"/><Relationship Id="rId7" Type="http://schemas.openxmlformats.org/officeDocument/2006/relationships/image" Target="../media/image4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.pn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12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microsoft.com/office/2007/relationships/hdphoto" Target="../media/hdphoto8.wdp"/><Relationship Id="rId11" Type="http://schemas.openxmlformats.org/officeDocument/2006/relationships/image" Target="../media/image6.jpeg"/><Relationship Id="rId5" Type="http://schemas.openxmlformats.org/officeDocument/2006/relationships/image" Target="../media/image49.png"/><Relationship Id="rId10" Type="http://schemas.openxmlformats.org/officeDocument/2006/relationships/image" Target="../media/image52.jpeg"/><Relationship Id="rId4" Type="http://schemas.microsoft.com/office/2007/relationships/hdphoto" Target="../media/hdphoto7.wdp"/><Relationship Id="rId9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6.jpeg"/><Relationship Id="rId7" Type="http://schemas.openxmlformats.org/officeDocument/2006/relationships/image" Target="../media/image5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0.wdp"/><Relationship Id="rId11" Type="http://schemas.openxmlformats.org/officeDocument/2006/relationships/image" Target="../media/image3.png"/><Relationship Id="rId5" Type="http://schemas.openxmlformats.org/officeDocument/2006/relationships/image" Target="../media/image54.png"/><Relationship Id="rId10" Type="http://schemas.openxmlformats.org/officeDocument/2006/relationships/image" Target="../media/image56.jpeg"/><Relationship Id="rId4" Type="http://schemas.openxmlformats.org/officeDocument/2006/relationships/image" Target="../media/image53.jpeg"/><Relationship Id="rId9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6.jpeg"/><Relationship Id="rId7" Type="http://schemas.openxmlformats.org/officeDocument/2006/relationships/image" Target="../media/image5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6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jpeg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5" Type="http://schemas.openxmlformats.org/officeDocument/2006/relationships/image" Target="../media/image3.pn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eg"/><Relationship Id="rId5" Type="http://schemas.openxmlformats.org/officeDocument/2006/relationships/image" Target="../media/image3.pn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3.pn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3" Type="http://schemas.openxmlformats.org/officeDocument/2006/relationships/image" Target="../media/image6.jpeg"/><Relationship Id="rId7" Type="http://schemas.openxmlformats.org/officeDocument/2006/relationships/image" Target="../media/image71.jpeg"/><Relationship Id="rId12" Type="http://schemas.microsoft.com/office/2007/relationships/hdphoto" Target="../media/hdphoto1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microsoft.com/office/2007/relationships/hdphoto" Target="../media/hdphoto12.wdp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73.jpeg"/><Relationship Id="rId14" Type="http://schemas.microsoft.com/office/2007/relationships/hdphoto" Target="../media/hdphoto1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6.jpe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jpeg"/><Relationship Id="rId2" Type="http://schemas.openxmlformats.org/officeDocument/2006/relationships/image" Target="../media/image1.jpeg"/><Relationship Id="rId16" Type="http://schemas.openxmlformats.org/officeDocument/2006/relationships/image" Target="../media/image21.jpe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6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microsoft.com/office/2007/relationships/hdphoto" Target="../media/hdphoto4.wdp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6.jpeg"/><Relationship Id="rId7" Type="http://schemas.openxmlformats.org/officeDocument/2006/relationships/image" Target="../media/image26.jpeg"/><Relationship Id="rId12" Type="http://schemas.microsoft.com/office/2007/relationships/hdphoto" Target="../media/hdphoto6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microsoft.com/office/2007/relationships/hdphoto" Target="../media/hdphoto2.wdp"/><Relationship Id="rId10" Type="http://schemas.openxmlformats.org/officeDocument/2006/relationships/image" Target="../media/image28.jpeg"/><Relationship Id="rId4" Type="http://schemas.openxmlformats.org/officeDocument/2006/relationships/image" Target="../media/image7.png"/><Relationship Id="rId9" Type="http://schemas.microsoft.com/office/2007/relationships/hdphoto" Target="../media/hdphoto5.wdp"/><Relationship Id="rId1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mg11.postila.ru/data/3e/b6/84/eb/3eb684eb815aa8675264a65d5d404f9e92eefff315cc2784337322e9d2a678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7"/>
          <a:stretch/>
        </p:blipFill>
        <p:spPr bwMode="auto">
          <a:xfrm>
            <a:off x="0" y="0"/>
            <a:ext cx="11768667" cy="669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92081" y="1966383"/>
            <a:ext cx="10332720" cy="1363345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 Black" pitchFamily="2"/>
              </a:rPr>
              <a:t>Школа дракончика Саввы</a:t>
            </a:r>
            <a:br>
              <a:rPr lang="ru-RU" dirty="0">
                <a:solidFill>
                  <a:srgbClr val="FF0000"/>
                </a:solidFill>
                <a:latin typeface="Arial Black" pitchFamily="2"/>
              </a:rPr>
            </a:br>
            <a:r>
              <a:rPr lang="ru-RU" dirty="0">
                <a:solidFill>
                  <a:srgbClr val="FF0000"/>
                </a:solidFill>
                <a:latin typeface="Arial Black" pitchFamily="2"/>
              </a:rPr>
              <a:t>Звук С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21867" y="5249333"/>
            <a:ext cx="5870787" cy="1249045"/>
          </a:xfrm>
        </p:spPr>
        <p:txBody>
          <a:bodyPr/>
          <a:lstStyle/>
          <a:p>
            <a:r>
              <a:rPr lang="ru-RU" sz="1600" dirty="0" smtClean="0"/>
              <a:t>Выполнила: учитель-логопед МАДОУ №14 «Сказка»</a:t>
            </a:r>
          </a:p>
          <a:p>
            <a:r>
              <a:rPr lang="ru-RU" sz="1600" dirty="0" smtClean="0"/>
              <a:t>Полянская Светлана Анатольевна</a:t>
            </a:r>
          </a:p>
          <a:p>
            <a:r>
              <a:rPr lang="ru-RU" sz="1600" dirty="0" smtClean="0"/>
              <a:t>Г. Великий Новгород.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44932012"/>
      </p:ext>
    </p:extLst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Q0AAPUAAAASAAAAHQI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FgMAANcCAAA0RwAACykAAAAAAAA="/>
              </a:ext>
            </a:extLst>
          </p:cNvPicPr>
          <p:nvPr/>
        </p:nvPicPr>
        <p:blipFill>
          <a:blip r:embed="rId2"/>
          <a:srcRect l="34330" t="2450" r="180" b="5410"/>
          <a:stretch>
            <a:fillRect/>
          </a:stretch>
        </p:blipFill>
        <p:spPr>
          <a:xfrm>
            <a:off x="501650" y="461645"/>
            <a:ext cx="11073130" cy="62103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3" name="Picture 2" descr="https://www.pra3dnuk.ru/foto/3/dr24.png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B/f38A5+bmA8zMzADAwP8Af39/AAAAAAAAAAAAAAAAAP///wAAAAAAIQAAABgAAAAUAAAARh0AAAQLAADkMQAANh0AAAAAAA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758690" y="1790700"/>
            <a:ext cx="3351530" cy="295783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4" name="Рисунок 4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DgcAAJkEAABNBwAAIgw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cBkAAC8RAABEHwAAIxUAAAAAAAA="/>
              </a:ext>
            </a:extLst>
          </p:cNvPicPr>
          <p:nvPr/>
        </p:nvPicPr>
        <p:blipFill>
          <a:blip r:embed="rId4"/>
          <a:srcRect l="18060" t="11770" r="18690" b="31060"/>
          <a:stretch>
            <a:fillRect/>
          </a:stretch>
        </p:blipFill>
        <p:spPr>
          <a:xfrm rot="10800000" flipH="1">
            <a:off x="4135120" y="2725632"/>
            <a:ext cx="947420" cy="64262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5" name="Овал 5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CIEAAADwQAAK4YAAAdDAAAAAAAAA=="/>
              </a:ext>
            </a:extLst>
          </p:cNvSpPr>
          <p:nvPr/>
        </p:nvSpPr>
        <p:spPr>
          <a:xfrm>
            <a:off x="2687320" y="659765"/>
            <a:ext cx="1324610" cy="130937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6" name="Овал 6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JCgAAZQoAADESAABJEgAAAAAAAA=="/>
              </a:ext>
            </a:extLst>
          </p:cNvSpPr>
          <p:nvPr/>
        </p:nvSpPr>
        <p:spPr>
          <a:xfrm>
            <a:off x="1631315" y="1689735"/>
            <a:ext cx="1325880" cy="128270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7" name="Овал 7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0CQAAERQAADsRAABHHAAAAAAAAA=="/>
              </a:ext>
            </a:extLst>
          </p:cNvSpPr>
          <p:nvPr/>
        </p:nvSpPr>
        <p:spPr>
          <a:xfrm>
            <a:off x="1496060" y="3261995"/>
            <a:ext cx="1304925" cy="133477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pic>
        <p:nvPicPr>
          <p:cNvPr id="8" name="Рисунок 13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kBIAALsFAADBFgAAZQoAAAAAAAA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3017520" y="931545"/>
            <a:ext cx="681355" cy="75819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9" name="Рисунок 15" descr="http://cs7051.vk.me/c7003/v7003842/b481/md-8RD9rBCM.jpg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BAAAAAAAAAP///wg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jQQAALgEAAAjDQAAjAwAAAAAAABkAAAAZAAAAAAAAAAXAAAAFAAAAAAAAAAAAAAA/38AAP9/AAAAAAAACQAAAAQAAAAGM7MADAAAABAAAAAAAAAAAAAAAAAAAAAAAAAAHgAAAGgAAAAAAAAAAAAAAAAAAAAAAAAAAAAAABAnAAAQJwAAAAAAAAAAAAAAAAAAAAAAAAAAAAAAAAAAAAAAAAAAAAAUAAAAAAAAAMDA/wAAAAAAZAAAADIAAAAAAAAAZAAAAAAAAAB/f38ACgAAAB8AAABUAAAAW5vVBf///wEAAAAAAAAAAAAAAAAAAAAAAAAAAAAAAAAAAAAAAAAAAP///wF/f38A5+bmA8zMzADAwP8Af39/AAAAAAAAAAAAAAAAAP///wAAAAAAIQAAABgAAAAUAAAADwwAAK0LAACHEAAAAhEAAAAAAAA="/>
              </a:ext>
            </a:extLst>
          </p:cNvPicPr>
          <p:nvPr/>
        </p:nvPicPr>
        <p:blipFill>
          <a:blip r:embed="rId6"/>
          <a:srcRect l="11650" t="12080" r="33630" b="32120"/>
          <a:stretch>
            <a:fillRect/>
          </a:stretch>
        </p:blipFill>
        <p:spPr>
          <a:xfrm>
            <a:off x="1960245" y="1898015"/>
            <a:ext cx="726440" cy="866775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10" name="Рисунок 16" descr="http://demo-uvelir.ru/uploads/posts/2015-09/1442957864_zhivotnoe14.jpg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GM7MADAAAABAAAAAAAAAAAAAAAAAAAAAAAAAAHgAAAGgAAAAAAAAAAAAAAAAAAAAAAAAAAAAAABAnAAAQJwAAAAAAAAAAAAAAAAAAAAAAAAAAAAAAAAAAAAAAAAAAAAAUAAAAAAAAAMDA/wAAAAAAZAAAADIAAAAAAAAAZAAAAAAAAAB/f38ACgAAAB8AAABUAAAAW5vVBf///wEAAAAAAAAAAAAAAAAAAAAAAAAAAAAAAAAAAAAAAAAAAAAAAAJ/f38A5+bmA8zMzADAwP8Af39/AAAAAAAAAAAAAAAAAP///wAAAAAAIQAAABgAAAAUAAAACQoAAPEVAAAmEAAAfxoAAAAAAAA=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>
            <a:off x="1631315" y="3566795"/>
            <a:ext cx="993775" cy="7404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11" name="Овал 19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DcKwAADwQAAOIzAABFDAAAAAAAAA=="/>
              </a:ext>
            </a:extLst>
          </p:cNvSpPr>
          <p:nvPr/>
        </p:nvSpPr>
        <p:spPr>
          <a:xfrm>
            <a:off x="7129780" y="659765"/>
            <a:ext cx="1304290" cy="133477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12" name="Овал 21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DHMwAAZQoAAM47AACbEgAAAAAAAA=="/>
              </a:ext>
            </a:extLst>
          </p:cNvSpPr>
          <p:nvPr/>
        </p:nvSpPr>
        <p:spPr>
          <a:xfrm>
            <a:off x="8416925" y="1689735"/>
            <a:ext cx="1304925" cy="133477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pic>
        <p:nvPicPr>
          <p:cNvPr id="13" name="Рисунок 22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yBUAAG0BAAAAAAAAmBYAAAAAAABkAAAAZAAAAAAAAAAXAAAAFAAAAAAAAAAAAAAA/38AAP9/AAAAAAAACQAAAAQAAAAGM7MADAAAABAAAAAAAAAAAAAAAAAAAAAAAAAAHgAAAGgAAAAAAAAAAAAAAAAAAAAAAAAAAAAAABAnAAAQJwAAAAAAAAAAAAAAAAAAAAAAAAAAAAAAAAAAAAAAAAAAAAAUAAAAAAAAAMDA/wAAAAAAZAAAADIAAAAAAAAAZAAAAAAAAAB/f38ACgAAAB8AAABUAAAAW5vVBf///wEAAAAAAAAAAAAAAAAAAAAAAAAAAAAAAAAAAAAAAAAAAAAAAAJ/f38A5+bmA8zMzADAwP8Af39/AAAAAAAAAAAAAAAAAP///wAAAAAAIQAAABgAAAAUAAAAcC0AAC0FAABOMgAA8woAAAAAAAA="/>
              </a:ext>
            </a:extLst>
          </p:cNvPicPr>
          <p:nvPr/>
        </p:nvPicPr>
        <p:blipFill>
          <a:blip r:embed="rId8"/>
          <a:srcRect l="55760" t="3650" b="57840"/>
          <a:stretch>
            <a:fillRect/>
          </a:stretch>
        </p:blipFill>
        <p:spPr>
          <a:xfrm>
            <a:off x="7386320" y="841375"/>
            <a:ext cx="791210" cy="9385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14" name="Овал 23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C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BpEQAAuB0AAHAZAADuJQAAAAAAAA=="/>
              </a:ext>
            </a:extLst>
          </p:cNvSpPr>
          <p:nvPr/>
        </p:nvSpPr>
        <p:spPr>
          <a:xfrm>
            <a:off x="2830195" y="4831080"/>
            <a:ext cx="1304925" cy="133477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15" name="Овал 24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E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CoNAAAHRQAAK88AABTHAAAAAAAAA=="/>
              </a:ext>
            </a:extLst>
          </p:cNvSpPr>
          <p:nvPr/>
        </p:nvSpPr>
        <p:spPr>
          <a:xfrm>
            <a:off x="8559800" y="3269615"/>
            <a:ext cx="1304925" cy="133477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16" name="Овал 25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DyKAAAuB0AAPkwAADuJQAAAAAAAA=="/>
              </a:ext>
            </a:extLst>
          </p:cNvSpPr>
          <p:nvPr/>
        </p:nvSpPr>
        <p:spPr>
          <a:xfrm>
            <a:off x="6656070" y="4831080"/>
            <a:ext cx="1304925" cy="133477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pic>
        <p:nvPicPr>
          <p:cNvPr id="17" name="Рисунок 26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LRkAAFwTAABaAAAAPAMAAAAAAABkAAAAZAAAAAAAAAAXAAAAFAAAAAAAAAAAAAAA/38AAP9/AAAAAAAACQAAAAQAAAA5OkNEDAAAABAAAAAAAAAAAAAAAAAAAAAAAAAAHgAAAGgAAAAAAAAAAAAAAAAAAAAAAAAAAAAAABAnAAAQJwAAAAAAAAAAAAAAAAAAAAAAAAAAAAAAAAAAAAAAAAAAAAAUAAAAAAAAAMDA/wAAAAAAZAAAADIAAAAAAAAAZAAAAAAAAAB/f38ACgAAAB8AAABUAAAAW5vVBf///wEAAAAAAAAAAAAAAAAAAAAAAAAAAAAAAAAAAAAAAAAAAAAAAAJ/f38A5+bmA8zMzADAwP8Af39/AAAAAAAAAAAAAAAAAP///wAAAAAAIQAAABgAAAAUAAAAShIAAEcfAACQGAAAXiQAAAAAAAA="/>
              </a:ext>
            </a:extLst>
          </p:cNvPicPr>
          <p:nvPr/>
        </p:nvPicPr>
        <p:blipFill>
          <a:blip r:embed="rId8"/>
          <a:srcRect l="64450" t="49560" r="900" b="8280"/>
          <a:stretch>
            <a:fillRect/>
          </a:stretch>
        </p:blipFill>
        <p:spPr>
          <a:xfrm rot="16200000">
            <a:off x="3068955" y="4988560"/>
            <a:ext cx="827405" cy="10198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18" name="Рисунок 27" descr="http://vk.com/images/gifts/256/167.jpg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GM7MADAAAABAAAAAAAAAAAAAAAAAAAAAAAAAAHgAAAGgAAAAAAAAAAAAAAAAAAAAAAAAAAAAAABAnAAAQJwAAAAAAAAAAAAAAAAAAAAAAAAAAAAAAAAAAAAAAAAAAAAAUAAAAAAAAAMDA/wAAAAAAZAAAADIAAAAAAAAAZAAAAAAAAAB/f38ACgAAAB8AAABUAAAAW5vVBf///wEAAAAAAAAAAAAAAAAAAAAAAAAAAAAAAAAAAAAAAAAAAAAAAAJ/f38A5+bmA8zMzADAwP8Af39/AAAAAAAAAAAAAAAAAP///wAAAAAAIQAAABgAAAAUAAAAKDUAAB0MAABtOgAAPhEAAAAAAAA="/>
              </a:ext>
            </a:extLst>
          </p:cNvPicPr>
          <p:nvPr/>
        </p:nvPicPr>
        <p:blipFill>
          <a:blip r:embed="rId9"/>
          <a:stretch>
            <a:fillRect/>
          </a:stretch>
        </p:blipFill>
        <p:spPr>
          <a:xfrm>
            <a:off x="8641080" y="1969135"/>
            <a:ext cx="856615" cy="83375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19" name="Рисунок 28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JAVAAD8FQAAGwQAAAAAAABkAAAAZAAAAAAAAAAXAAAAFAAAAAAAAAAAAAAA/38AAP9/AAAAAAAACQAAAAQAAAAGM7MADAAAABAAAAAAAAAAAAAAAAAAAAAAAAAAHgAAAGgAAAAAAAAAAAAAAAAAAAAAAAAAAAAAABAnAAAQJwAAAAAAAAAAAAAAAAAAAAAAAAAAAAAAAAAAAAAAAAAAAAAUAAAAAAAAAMDA/wAAAAAAZAAAADIAAAAAAAAAZAAAAAAAAAB/f38ACgAAAB8AAABUAAAAW5vVBf///wEAAAAAAAAAAAAAAAAAAAAAAAAAAAAAAAAAAAAAAAAAAAAAAAJ/f38A5+bmA8zMzADAwP8Af39/AAAAAAAAAAAAAAAAAP///wAAAAAAIQAAABgAAAAUAAAAQjYAAPEVAAAWOwAAqRoAAAAAAAA="/>
              </a:ext>
            </a:extLst>
          </p:cNvPicPr>
          <p:nvPr/>
        </p:nvPicPr>
        <p:blipFill>
          <a:blip r:embed="rId10"/>
          <a:srcRect t="55200" r="56280" b="10510"/>
          <a:stretch>
            <a:fillRect/>
          </a:stretch>
        </p:blipFill>
        <p:spPr>
          <a:xfrm rot="10800000">
            <a:off x="8820150" y="3566795"/>
            <a:ext cx="784860" cy="767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20" name="Рисунок 29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EQBAAAVFAAA3xY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J/f38A5+bmA8zMzADAwP8Af39/AAAAAAAAAAAAAAAAAP///wAAAAAAIQAAABgAAAAUAAAAHSoAAJgfAACrLwAAKyQAAAAAAAA="/>
              </a:ext>
            </a:extLst>
          </p:cNvPicPr>
          <p:nvPr/>
        </p:nvPicPr>
        <p:blipFill>
          <a:blip r:embed="rId8"/>
          <a:srcRect t="3240" r="51410" b="58550"/>
          <a:stretch>
            <a:fillRect/>
          </a:stretch>
        </p:blipFill>
        <p:spPr>
          <a:xfrm>
            <a:off x="6845935" y="5135880"/>
            <a:ext cx="902970" cy="74358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 animBg="1"/>
      <p:bldP spid="17" grpId="0" animBg="1"/>
      <p:bldP spid="18" grpId="0" animBg="1"/>
      <p:bldP spid="19" grpId="0" animBg="1"/>
      <p:bldP spid="20" grpId="0" animBg="1"/>
    </p:bldLst>
    <p:extLst>
      <p:ext uri="smNativeData">
        <pr:smNativeData xmlns="" xmlns:pr="pr" val="noKuXggAAAAFAAAA/f///wIAAAABAAAAAAAAAAAAAAAAAAAAAAAAAAoAAAD9////AwAAAAYAAAAAAAAAAAAAAJYAAACWAAAADwAAAP3///8CAAAAAQAAAAAAAAAAAAAAAAAAAAAAAAAUAAAA/f///wMAAAAGAAAAAAAAAAAAAACWAAAAlgAAABkAAAD9////AwAAAAYAAAAAAAAAAAAAAJYAAACWAAAAHgAAAP3///8DAAAABgAAAAAAAAAAAAAAlgAAAJYAAAAjAAAA/f///wIAAAABAAAAAAAAAAAAAAAAAAAAAAAAACgAAAD9////AwAAAAYAAAAAAAAAAAAAAJYAAACWAAAA"/>
      </p:ext>
    </p:ext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EAAAAAAAAA//8A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P///8MAAAAEAAAAAAAAAAAAAAAAAAAAAAAAAAeAAAAaAAAAAAAAAAAAAAAAAAAAAAAAAAAAAAAECcAABAnAAAAAAAAAAAAAAAAAAAAAAAAAAAAAAAAAAAAAAAAAAAAABQAAAAAAAAAwMD/AAAAAABkAAAAMgAAAAAAAABkAAAAAAAAAH9/fwAKAAAAHwAAAFQAAAD//wAA////AQAAAAAAAAAAAAAAAAAAAAAAAAAAAAAAAAAAAAAAAAAAAAAAAn9/fwDn5uYDzMzMAMDA/wB/f38AAAAAAAAAAAAAAAAAAAAAAAAAAAAhAAAAGAAAABQAAADyAgAAPwIAANBHAAAdBgAAAAAAAA=="/>
              </a:ext>
            </a:extLst>
          </p:cNvSpPr>
          <p:nvPr>
            <p:ph type="title"/>
          </p:nvPr>
        </p:nvSpPr>
        <p:spPr>
          <a:xfrm>
            <a:off x="478790" y="365125"/>
            <a:ext cx="11195050" cy="628650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/>
            </a:pPr>
            <a:r>
              <a:rPr lang="ru-RU" sz="2000" dirty="0">
                <a:solidFill>
                  <a:srgbClr val="000000"/>
                </a:solidFill>
                <a:latin typeface="Arial Black" pitchFamily="2"/>
                <a:ea typeface="Calibri Light" pitchFamily="2"/>
                <a:cs typeface="Calibri Light" pitchFamily="2"/>
              </a:rPr>
              <a:t>Найди и назови слова, где звук С стоит в середине слова</a:t>
            </a:r>
          </a:p>
        </p:txBody>
      </p:sp>
      <p:pic>
        <p:nvPicPr>
          <p:cNvPr id="3" name="Рисунок 2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8gIAAB0GAADQRwAAPik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" y="993775"/>
            <a:ext cx="11195050" cy="57105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4" name="Picture 2" descr="https://www.pra3dnuk.ru/foto/3/dr24.png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B/f38A5+bmA8zMzADAwP8Af39/AAAAAAAAAAAAAAAAAP///wAAAAAAIQAAABgAAAAUAAAAJCMAAO8RAADCNwAAIiQAAAAAAA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712460" y="2915285"/>
            <a:ext cx="3351530" cy="295846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06619"/>
              </p:ext>
            </p:extLst>
          </p:nvPr>
        </p:nvGraphicFramePr>
        <p:xfrm>
          <a:off x="4264183" y="3684760"/>
          <a:ext cx="1782404" cy="782701"/>
        </p:xfrm>
        <a:graphic>
          <a:graphicData uri="http://schemas.openxmlformats.org/drawingml/2006/table">
            <a:tbl>
              <a:tblPr firstRow="1" firstCol="1" bandRow="1"/>
              <a:tblGrid>
                <a:gridCol w="578190"/>
                <a:gridCol w="626024"/>
                <a:gridCol w="578190"/>
              </a:tblGrid>
              <a:tr h="7169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extLst mod="1">
      <p:ext uri="smNativeData">
        <pr:smNativeData xmlns="" xmlns:pr="pr" val="noKuXgEAAAAFAAAA/f///wEAAAAqAAAAAAAAAAAAAAAAAAAAAAAAAA=="/>
      </p:ext>
    </p:ext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Q0AAPUAAAASAAAAHQI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FgMAANcCAAA0RwAACykAAAAAAAA="/>
              </a:ext>
            </a:extLst>
          </p:cNvPicPr>
          <p:nvPr/>
        </p:nvPicPr>
        <p:blipFill>
          <a:blip r:embed="rId2"/>
          <a:srcRect l="34330" t="2450" r="180" b="5410"/>
          <a:stretch>
            <a:fillRect/>
          </a:stretch>
        </p:blipFill>
        <p:spPr>
          <a:xfrm>
            <a:off x="501650" y="461645"/>
            <a:ext cx="11073130" cy="62103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3" name="Picture 2" descr="https://www.pra3dnuk.ru/foto/3/dr24.png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B/f38A5+bmA8zMzADAwP8Af39/AAAAAAAAAAAAAAAAAP///wAAAAAAIQAAABgAAAAUAAAARh0AAAQLAADkMQAANh0AAAAAAA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758690" y="1790700"/>
            <a:ext cx="3351530" cy="295783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4" name="Рисунок 3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DgcAAJkEAABNBwAAIgw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cBkAAC8RAABEHwAAIxUAAAAAAAA="/>
              </a:ext>
            </a:extLst>
          </p:cNvPicPr>
          <p:nvPr/>
        </p:nvPicPr>
        <p:blipFill>
          <a:blip r:embed="rId4"/>
          <a:srcRect l="18060" t="11770" r="18690" b="31060"/>
          <a:stretch>
            <a:fillRect/>
          </a:stretch>
        </p:blipFill>
        <p:spPr>
          <a:xfrm rot="10800000" flipH="1">
            <a:off x="4135120" y="2793365"/>
            <a:ext cx="947420" cy="64262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5" name="Овал 4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j///8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BgDwAA5QoAAIUXAADyEgAAAAAAAA=="/>
              </a:ext>
            </a:extLst>
          </p:cNvSpPr>
          <p:nvPr/>
        </p:nvSpPr>
        <p:spPr>
          <a:xfrm>
            <a:off x="2499360" y="1771015"/>
            <a:ext cx="1323975" cy="1308735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6" name="Овал 5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o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BuDQAAjRYAAJMVAACbHgAAAAAAAA=="/>
              </a:ext>
            </a:extLst>
          </p:cNvSpPr>
          <p:nvPr/>
        </p:nvSpPr>
        <p:spPr>
          <a:xfrm>
            <a:off x="2183130" y="3665855"/>
            <a:ext cx="1323975" cy="130937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7" name="Овал 6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i5yf8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gFQAA9x4AAEYdAAAEJwAAAAAAAA=="/>
              </a:ext>
            </a:extLst>
          </p:cNvSpPr>
          <p:nvPr/>
        </p:nvSpPr>
        <p:spPr>
          <a:xfrm>
            <a:off x="3434080" y="5033645"/>
            <a:ext cx="1324610" cy="1308735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8" name="Овал 7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Rs8/8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DWGQAA1wIAAPwhAADlCgAAAAAAAA=="/>
              </a:ext>
            </a:extLst>
          </p:cNvSpPr>
          <p:nvPr/>
        </p:nvSpPr>
        <p:spPr>
          <a:xfrm>
            <a:off x="4199890" y="461645"/>
            <a:ext cx="1324610" cy="130937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9" name="Овал 8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w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DOLAAA7R4AAPQ0AAD7JgAAAAAAAA=="/>
              </a:ext>
            </a:extLst>
          </p:cNvSpPr>
          <p:nvPr/>
        </p:nvSpPr>
        <p:spPr>
          <a:xfrm>
            <a:off x="7283450" y="5027295"/>
            <a:ext cx="1324610" cy="130937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10" name="Овал 9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yG4k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CGMgAAKxYAAKw6AAA4HgAAAAAAAA=="/>
              </a:ext>
            </a:extLst>
          </p:cNvSpPr>
          <p:nvPr/>
        </p:nvSpPr>
        <p:spPr>
          <a:xfrm>
            <a:off x="8213090" y="3603625"/>
            <a:ext cx="1324610" cy="1308735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11" name="Овал 10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IAMg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CLMgAAWAsAALE6AABlEwAAAAAAAA=="/>
              </a:ext>
            </a:extLst>
          </p:cNvSpPr>
          <p:nvPr/>
        </p:nvSpPr>
        <p:spPr>
          <a:xfrm>
            <a:off x="8216265" y="1844040"/>
            <a:ext cx="1324610" cy="1308735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12" name="Овал 11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M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DOLAAASgMAAPQ0AABYCwAAAAAAAA=="/>
              </a:ext>
            </a:extLst>
          </p:cNvSpPr>
          <p:nvPr/>
        </p:nvSpPr>
        <p:spPr>
          <a:xfrm>
            <a:off x="7283450" y="534670"/>
            <a:ext cx="1324610" cy="130937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pic>
        <p:nvPicPr>
          <p:cNvPr id="13" name="Рисунок 12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/xQAAAAAAAAAAAAAdxU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J/f38A5+bmA8zMzADAwP8Af39/AAAAAAAAAAAAAAAAAP///wAAAAAAIQAAABgAAAAUAAAAzBsAAIQEAABVIAAANAoAAAAAAAA="/>
              </a:ext>
            </a:extLst>
          </p:cNvPicPr>
          <p:nvPr/>
        </p:nvPicPr>
        <p:blipFill>
          <a:blip r:embed="rId5"/>
          <a:srcRect l="53750" b="54950"/>
          <a:stretch>
            <a:fillRect/>
          </a:stretch>
        </p:blipFill>
        <p:spPr>
          <a:xfrm>
            <a:off x="4518660" y="734060"/>
            <a:ext cx="737235" cy="92456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14" name="Рисунок 13" descr="http://images.easyfreeclipart.com/1623/-at-clkercom-vector-clip-art-online-royalty-free-amp-public-domain-1623255.jpg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HggAAEUBAADrBQAAQQI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J/f38A5+bmA8zMzADAwP8Af39/AAAAAAAAAAAAAAAAAP///wAAAAAAIQAAABgAAAAUAAAAyBAAAP8MAAAdFgAAvhEAAAAAAAA="/>
              </a:ext>
            </a:extLst>
          </p:cNvPicPr>
          <p:nvPr/>
        </p:nvPicPr>
        <p:blipFill>
          <a:blip r:embed="rId6"/>
          <a:srcRect l="20780" t="3250" r="15150" b="5770"/>
          <a:stretch>
            <a:fillRect/>
          </a:stretch>
        </p:blipFill>
        <p:spPr>
          <a:xfrm>
            <a:off x="2727960" y="2112645"/>
            <a:ext cx="866775" cy="7715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15" name="Рисунок 14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DbBQAAAAA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og4AAAsYAAAnFAAAGB0AAAAAAAA="/>
              </a:ext>
            </a:extLst>
          </p:cNvPicPr>
          <p:nvPr/>
        </p:nvPicPr>
        <p:blipFill>
          <a:blip r:embed="rId7"/>
          <a:srcRect r="14990"/>
          <a:stretch>
            <a:fillRect/>
          </a:stretch>
        </p:blipFill>
        <p:spPr>
          <a:xfrm>
            <a:off x="2378710" y="3908425"/>
            <a:ext cx="897255" cy="8210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16" name="Рисунок 16" descr="http://www.specialist-detsada.ru/uploads/posts/2013-02/1361333543_izuchaem-posudu.jpg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SQgAAEUCAAANAgAAlgM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J/f38A5+bmA8zMzADAwP8Af39/AAAAAAAAAAAAAAAAAP///wAAAAAAIQAAABgAAAAUAAAAQi4AANEgAACAMwAARCUAAAAAAAA="/>
              </a:ext>
            </a:extLst>
          </p:cNvPicPr>
          <p:nvPr/>
        </p:nvPicPr>
        <p:blipFill>
          <a:blip r:embed="rId8"/>
          <a:srcRect l="21210" t="5810" r="5250" b="9180"/>
          <a:stretch>
            <a:fillRect/>
          </a:stretch>
        </p:blipFill>
        <p:spPr>
          <a:xfrm>
            <a:off x="7519670" y="5334635"/>
            <a:ext cx="852170" cy="7232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17" name="Рисунок 17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B/f38A5+bmA8zMzADAwP8Af39/AAAAAAAAAAAAAAAAAP///wAAAAAAIQAAABgAAAAUAAAAsS4AAIQEAABVMwAAagoAAAAAAAA="/>
              </a:ext>
            </a:extLst>
          </p:cNvPicPr>
          <p:nvPr/>
        </p:nvPicPr>
        <p:blipFill>
          <a:blip r:embed="rId9"/>
          <a:stretch>
            <a:fillRect/>
          </a:stretch>
        </p:blipFill>
        <p:spPr>
          <a:xfrm>
            <a:off x="7590155" y="734060"/>
            <a:ext cx="754380" cy="9588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18" name="Рисунок 18" descr=" 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pQAAALcCAACgGwAAZhw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J/f38A5+bmA8zMzADAwP8Af39/AAAAAAAAAAAAAAAAAP///wAAAAAAIQAAABgAAAAUAAAANTQAAAwXAAD2OAAA3BwAAAAAAAA="/>
              </a:ext>
            </a:extLst>
          </p:cNvPicPr>
          <p:nvPr/>
        </p:nvPicPr>
        <p:blipFill>
          <a:blip r:embed="rId10"/>
          <a:srcRect l="1650" t="6950" r="70720" b="72700"/>
          <a:stretch>
            <a:fillRect/>
          </a:stretch>
        </p:blipFill>
        <p:spPr>
          <a:xfrm>
            <a:off x="8486775" y="3746500"/>
            <a:ext cx="772795" cy="9448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19" name="Picture 4" descr="https://avatars.mds.yandex.net/get-pdb/2128437/83b2ddbf-9a28-4f5d-9e27-6883a5f7e7f7/s1200?webp=false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kgoAAAAAAAAuCwAAAAA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B/f38A5+bmA8zMzADAwP8Af39/AAAAAAAAAAAAAAAAAP///wAAAAAAIQAAABgAAAAUAAAAoTQAABsMAACKOAAAuRIAAAAAAAA="/>
              </a:ext>
            </a:extLst>
          </p:cNvPicPr>
          <p:nvPr/>
        </p:nvPicPr>
        <p:blipFill>
          <a:blip r:embed="rId11"/>
          <a:srcRect l="27060" r="28620"/>
          <a:stretch>
            <a:fillRect/>
          </a:stretch>
        </p:blipFill>
        <p:spPr>
          <a:xfrm>
            <a:off x="8555355" y="1967865"/>
            <a:ext cx="635635" cy="107569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20" name="Рисунок 20" descr="http://mtdata.ru/u1/photoE482/20410066820-0/big.jpeg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J/f38A5+bmA8zMzADAwP8Af39/AAAAAAAAAAAAAAAAAP///wAAAAAAIQAAABgAAAAUAAAAhBYAANEgAADiGwAAjiUAAAAAAAA="/>
              </a:ext>
            </a:extLst>
          </p:cNvPicPr>
          <p:nvPr/>
        </p:nvPicPr>
        <p:blipFill>
          <a:blip r:embed="rId12"/>
          <a:stretch>
            <a:fillRect/>
          </a:stretch>
        </p:blipFill>
        <p:spPr>
          <a:xfrm>
            <a:off x="3660140" y="5334635"/>
            <a:ext cx="872490" cy="77025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  <p:extLst mod="1">
      <p:ext uri="smNativeData">
        <pr:smNativeData xmlns="" xmlns:pr="pr" val="noKuXggAAAAFAAAA/f///wMAAAAGAAAAAAAAAAAAAACWAAAAlgAAAAoAAAD9////AwAAAAYAAAAAAAAAAAAAAJYAAACWAAAADwAAAP3///8CAAAAAQAAAAAAAAAAAAAAAAAAAAAAAAAUAAAA/f///wIAAAABAAAAAAAAAAAAAAAAAAAAAAAAABkAAAD9////AwAAAAYAAAAAAAAAAAAAAJYAAACWAAAAHgAAAP3///8CAAAAAQAAAAAAAAAAAAAAAAAAAAAAAAAjAAAA/f///wMAAAAGAAAAAAAAAAAAAACWAAAAlgAAACgAAAD9////AwAAAAYAAAAAAAAAAAAAAJYAAACWAAAA"/>
      </p:ext>
    </p:ext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EAAAAAAAAA//8A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AAAAMAAAAEAAAAAAAAAAAAAAAAAAAAAAAAAAeAAAAaAAAAAAAAAAAAAAAAAAAAAAAAAAAAAAAECcAABAnAAAAAAAAAAAAAAAAAAAAAAAAAAAAAAAAAAAAAAAAAAAAABQAAAAAAAAAwMD/AAAAAABkAAAAMgAAAAAAAABkAAAAAAAAAH9/fwAKAAAAHwAAAFQAAAD//wAA////AQAAAAAAAAAAAAAAAAAAAAAAAAAAAAAAAAAAAAAAAAAAAAAAAn9/fwDn5uYDzMzMAMDA/wB/f38AAAAAAAAAAAAAAAAAAAAAAAAAAAAhAAAAGAAAABQAAADyAgAAaQIAANBHAAAdBgAAAAAAAA=="/>
              </a:ext>
            </a:extLst>
          </p:cNvSpPr>
          <p:nvPr>
            <p:ph type="title"/>
          </p:nvPr>
        </p:nvSpPr>
        <p:spPr>
          <a:xfrm>
            <a:off x="478790" y="391795"/>
            <a:ext cx="11195050" cy="601980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/>
            </a:pPr>
            <a:r>
              <a:rPr lang="ru-RU" sz="2000" dirty="0">
                <a:solidFill>
                  <a:srgbClr val="000000"/>
                </a:solidFill>
                <a:latin typeface="Arial Black" pitchFamily="2"/>
                <a:ea typeface="Calibri Light" pitchFamily="2"/>
                <a:cs typeface="Calibri Light" pitchFamily="2"/>
              </a:rPr>
              <a:t>Найди и назови слова, где звук С стоит в конце слова</a:t>
            </a:r>
            <a:endParaRPr lang="ru-RU" sz="2000" dirty="0"/>
          </a:p>
        </p:txBody>
      </p:sp>
      <p:pic>
        <p:nvPicPr>
          <p:cNvPr id="3" name="Рисунок 2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8gIAAB0GAADQRwAAPik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" y="993775"/>
            <a:ext cx="11195050" cy="57105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4" name="Picture 2" descr="https://www.pra3dnuk.ru/foto/3/dr24.png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B/f38A5+bmA8zMzADAwP8Af39/AAAAAAAAAAAAAAAAAP///wAAAAAAIQAAABgAAAAUAAAAJCMAAO8RAADCNwAAIiQAAAAAAA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793941" y="2924338"/>
            <a:ext cx="3351530" cy="295846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392606"/>
              </p:ext>
            </p:extLst>
          </p:nvPr>
        </p:nvGraphicFramePr>
        <p:xfrm>
          <a:off x="4083113" y="3666654"/>
          <a:ext cx="2101161" cy="782701"/>
        </p:xfrm>
        <a:graphic>
          <a:graphicData uri="http://schemas.openxmlformats.org/drawingml/2006/table">
            <a:tbl>
              <a:tblPr firstRow="1" firstCol="1" bandRow="1"/>
              <a:tblGrid>
                <a:gridCol w="681641"/>
                <a:gridCol w="737879"/>
                <a:gridCol w="681641"/>
              </a:tblGrid>
              <a:tr h="7622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extLst mod="1">
      <p:ext uri="smNativeData">
        <pr:smNativeData xmlns="" xmlns:pr="pr" val="noKuXgEAAAAFAAAA/f///wEAAAAqAAAAAAAAAAAAAAAAAAAAAAAAAA=="/>
      </p:ext>
    </p:ext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Q0AAPUAAAASAAAAHQI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pAIAACACAADCRgAAVCgAAAAAAAA="/>
              </a:ext>
            </a:extLst>
          </p:cNvPicPr>
          <p:nvPr/>
        </p:nvPicPr>
        <p:blipFill>
          <a:blip r:embed="rId2"/>
          <a:srcRect l="34330" t="2450" r="180" b="5410"/>
          <a:stretch>
            <a:fillRect/>
          </a:stretch>
        </p:blipFill>
        <p:spPr>
          <a:xfrm>
            <a:off x="429260" y="345440"/>
            <a:ext cx="11073130" cy="62103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3" name="Picture 2" descr="https://www.pra3dnuk.ru/foto/3/dr24.png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CWYG5yDAAAABAAAAAAAAAAAAAAAAAAAAAAAAAAHgAAAGgAAAAAAAAAAAAAAAAAAAAAAAAAAAAAABAnAAAQJwAAAAAAAAAAAAAAAAAAAAAAAAAAAAAAAAAAAAAAAAAAAAAUAAAAAAAAAMDA/wAAAAAAZAAAADIAAAAAAAAAZAAAAAAAAAB/f38ACgAAAB8AAABUAAAAW5vVBf///wEAAAAAAAAAAAAAAAAAAAAAAAAAAAAAAAAAAAAAAAAAAAAAAAB/f38A5+bmA8zMzADAwP8Af39/AAAAAAAAAAAAAAAAAP///wAAAAAAIQAAABgAAAAUAAAARh0AAAQLAADkMQAANh0AAAAAAA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758690" y="1790700"/>
            <a:ext cx="3351530" cy="295783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4" name="Рисунок 3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DgcAAJkEAABNBwAAIgwAAAAAAABkAAAAZAAAAAAAAAAXAAAAFAAAAAAAAAAAAAAA/38AAP9/AAAAAAAACQAAAAQAAAAXOWeX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cBkAAC8RAABEHwAAIxUAAAAAAAA="/>
              </a:ext>
            </a:extLst>
          </p:cNvPicPr>
          <p:nvPr/>
        </p:nvPicPr>
        <p:blipFill>
          <a:blip r:embed="rId4"/>
          <a:srcRect l="18060" t="11770" r="18690" b="31060"/>
          <a:stretch>
            <a:fillRect/>
          </a:stretch>
        </p:blipFill>
        <p:spPr>
          <a:xfrm rot="10800000" flipH="1">
            <a:off x="4135120" y="2793365"/>
            <a:ext cx="947420" cy="64262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5" name="Овал 4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U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eFwAAFgUAAEQfAAAjDQAAAAAAAA=="/>
              </a:ext>
            </a:extLst>
          </p:cNvSpPr>
          <p:nvPr/>
        </p:nvSpPr>
        <p:spPr>
          <a:xfrm>
            <a:off x="3757930" y="826770"/>
            <a:ext cx="1324610" cy="1308735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6" name="Овал 5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DlDwAA5A0AAAsYAADxFQAAAAAAAA=="/>
              </a:ext>
            </a:extLst>
          </p:cNvSpPr>
          <p:nvPr/>
        </p:nvSpPr>
        <p:spPr>
          <a:xfrm>
            <a:off x="2583815" y="2258060"/>
            <a:ext cx="1324610" cy="1308735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7" name="Овал 6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CAgI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DlDwAAUBgAAAsYAABdIAAAAAAAAA=="/>
              </a:ext>
            </a:extLst>
          </p:cNvSpPr>
          <p:nvPr/>
        </p:nvSpPr>
        <p:spPr>
          <a:xfrm>
            <a:off x="2583815" y="3952240"/>
            <a:ext cx="1324610" cy="1308735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8" name="Овал 7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Q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BwGQAAGh8AAJYhAAAoJwAAAAAAAA=="/>
              </a:ext>
            </a:extLst>
          </p:cNvSpPr>
          <p:nvPr/>
        </p:nvSpPr>
        <p:spPr>
          <a:xfrm>
            <a:off x="4135120" y="5055870"/>
            <a:ext cx="1324610" cy="130937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9" name="Овал 8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7FrdU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B0KAAAGh8AAJkwAAAoJwAAAAAAAA=="/>
              </a:ext>
            </a:extLst>
          </p:cNvSpPr>
          <p:nvPr/>
        </p:nvSpPr>
        <p:spPr>
          <a:xfrm>
            <a:off x="6576060" y="5055870"/>
            <a:ext cx="1323975" cy="130937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10" name="Овал 9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Cea+0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BXMgAAlhcAAHw6AACkHwAAAAAAAA=="/>
              </a:ext>
            </a:extLst>
          </p:cNvSpPr>
          <p:nvPr/>
        </p:nvSpPr>
        <p:spPr>
          <a:xfrm>
            <a:off x="8183245" y="3834130"/>
            <a:ext cx="1323975" cy="130937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11" name="Овал 10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YHAQ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BXMgAAIwwAAHw6AAAxFAAAAAAAAA=="/>
              </a:ext>
            </a:extLst>
          </p:cNvSpPr>
          <p:nvPr/>
        </p:nvSpPr>
        <p:spPr>
          <a:xfrm>
            <a:off x="8183245" y="1972945"/>
            <a:ext cx="1323975" cy="130937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12" name="Овал 11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bK4lw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CGLAAAtwQAAKw0AADFDAAAAAAAAA=="/>
              </a:ext>
            </a:extLst>
          </p:cNvSpPr>
          <p:nvPr/>
        </p:nvSpPr>
        <p:spPr>
          <a:xfrm>
            <a:off x="7237730" y="766445"/>
            <a:ext cx="1324610" cy="130937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pic>
        <p:nvPicPr>
          <p:cNvPr id="13" name="Рисунок 12" descr=" 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pg0AACEEAADTDgAA6R0AAAAAAABkAAAAZAAAAAAAAAAXAAAAFAAAAAAAAAAAAAAA/38AAP9/AAAAAAAACQAAAAQAAABw05jQDAAAABAAAAAAAAAAAAAAAAAAAAAAAAAAHgAAAGgAAAAAAAAAAAAAAAAAAAAAAAAAAAAAABAnAAAQJwAAAAAAAAAAAAAAAAAAAAAAAAAAAAAAAAAAAAAAAAAAAAAUAAAAAAAAAMDA/wAAAAAAZAAAADIAAAAAAAAAZAAAAAAAAAB/f38ACgAAAB8AAABUAAAAW5vVBf///wEAAAAAAAAAAAAAAAAAAAAAAAAAAAAAAAAAAAAAAAAAAAAAAAJ/f38A5+bmA8zMzADAwP8Af39/AAAAAAAAAAAAAAAAAP///wAAAAAAIQAAABgAAAAUAAAAORgAAN8GAAAgHgAAlQsAAAAAAAA="/>
              </a:ext>
            </a:extLst>
          </p:cNvPicPr>
          <p:nvPr/>
        </p:nvPicPr>
        <p:blipFill>
          <a:blip r:embed="rId5"/>
          <a:srcRect l="34940" t="10570" r="37950" b="76570"/>
          <a:stretch>
            <a:fillRect/>
          </a:stretch>
        </p:blipFill>
        <p:spPr>
          <a:xfrm>
            <a:off x="3937635" y="1116965"/>
            <a:ext cx="959485" cy="7658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14" name="Рисунок 13" descr=" 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YwAAAK4eAAD3GQAAqgEAAAAAAABkAAAAZAAAAAAAAAAXAAAAFAAAAAAAAAAAAAAA/38AAP9/AAAAAAAACQAAAAQAAAA1kcTbDAAAABAAAAAAAAAAAAAAAAAAAAAAAAAAHgAAAGgAAAAAAAAAAAAAAAAAAAAAAAAAAAAAABAnAAAQJwAAAAAAAAAAAAAAAAAAAAAAAAAAAAAAAAAAAAAAAAAAAAAUAAAAAAAAAMDA/wAAAAAAZAAAADIAAAAAAAAAZAAAAAAAAAB/f38ACgAAAB8AAABUAAAAW5vVBf///wEAAAAAAAAAAAAAAAAAAAAAAAAAAAAAAAAAAAAAAAAAAAAAAAJ/f38A5+bmA8zMzADAwP8Af39/AAAAAAAAAAAAAAAAAP///wAAAAAAIQAAABgAAAAUAAAAchEAAIsZAADTFgAAIh8AAAAAAAA="/>
              </a:ext>
            </a:extLst>
          </p:cNvPicPr>
          <p:nvPr/>
        </p:nvPicPr>
        <p:blipFill>
          <a:blip r:embed="rId5"/>
          <a:srcRect l="990" t="78540" r="66470" b="4260"/>
          <a:stretch>
            <a:fillRect/>
          </a:stretch>
        </p:blipFill>
        <p:spPr>
          <a:xfrm>
            <a:off x="2835910" y="4152265"/>
            <a:ext cx="874395" cy="90868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15" name="Picture 4" descr="https://avatars.mds.yandex.net/get-pdb/2128437/83b2ddbf-9a28-4f5d-9e27-6883a5f7e7f7/s1200?webp=false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kgoAAAAAAAAuCwAAAAAAAAAAAABkAAAAZAAAAAAAAAAXAAAAFAAAAAAAAAAAAAAA/38AAP9/AAAAAAAACQAAAAQAAAD6mJWBDAAAABAAAAAAAAAAAAAAAAAAAAAAAAAAHgAAAGgAAAAAAAAAAAAAAAAAAAAAAAAAAAAAABAnAAAQJwAAAAAAAAAAAAAAAAAAAAAAAAAAAAAAAAAAAAAAAAAAAAAUAAAAAAAAAMDA/wAAAAAAZAAAADIAAAAAAAAAZAAAAAAAAAB/f38ACgAAAB8AAABUAAAAW5vVBf///wEAAAAAAAAAAAAAAAAAAAAAAAAAAAAAAAAAAAAAAAAAAAAAAAB/f38A5+bmA8zMzADAwP8Af39/AAAAAAAAAAAAAAAAAP///wAAAAAAIQAAABgAAAAUAAAAAxIAAJsOAADtFQAAOhUAAAAAAAA="/>
              </a:ext>
            </a:extLst>
          </p:cNvPicPr>
          <p:nvPr/>
        </p:nvPicPr>
        <p:blipFill>
          <a:blip r:embed="rId6"/>
          <a:srcRect l="27060" r="28620"/>
          <a:stretch>
            <a:fillRect/>
          </a:stretch>
        </p:blipFill>
        <p:spPr>
          <a:xfrm>
            <a:off x="2927985" y="2374265"/>
            <a:ext cx="636270" cy="107632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16" name="Картинка1" descr="http://clipart-library.com/images_k/nose-transparent-background/nose-transparent-background-4.jpg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2AoAAAAAAACuCQAAAAAAAAAAAABkAAAAZAAAAAAAAAAXAAAAFAAAAAAAAAAAAAAA/38AAP9/AAAAAAAACQAAAAQAAACPAgmQDAAAABAAAAAAAAAAAAAAAAAAAAAAAAAAHgAAAGgAAAAAAAAAAAAAAAAAAAAAAAAAAAAAABAnAAAQJwAAAAAAAAAAAAAAAAAAAAAAAAAAAAAAAAAAAAAAAAAAAAAUAAAAAAAAAMDA/wAAAAAAZAAAADIAAAAAAAAAZAAAAAAAAAB/f38ACgAAAB8AAABUAAAAW5vVBf///wEAAAAAAAAAAAAAAAAAAAAAAAAAAAAAAAAAAAAAAAAAAAAAAAB/f38A5+bmA8zMzADAwP8Af39/AAAAAAAAAAAAAAAAAP///wAAAAAAIQAAABgAAAAUAAAAZS4AAE4GAADOMgAArAsAAAAAAAA="/>
              </a:ext>
            </a:extLst>
          </p:cNvPicPr>
          <p:nvPr/>
        </p:nvPicPr>
        <p:blipFill>
          <a:blip r:embed="rId7"/>
          <a:srcRect l="27760" r="24780"/>
          <a:stretch>
            <a:fillRect/>
          </a:stretch>
        </p:blipFill>
        <p:spPr>
          <a:xfrm>
            <a:off x="7541895" y="1024890"/>
            <a:ext cx="716915" cy="87249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17" name="Рисунок 17" descr=" 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qwIAAAENAABlHAAAohQAAAAAAABkAAAAZAAAAAAAAAAXAAAAFAAAAAAAAAAAAAAA/38AAP9/AAAAAAAACQAAAAQAAAArNG0sDAAAABAAAAAAAAAAAAAAAAAAAAAAAAAAHgAAAGgAAAAAAAAAAAAAAAAAAAAAAAAAAAAAABAnAAAQJwAAAAAAAAAAAAAAAAAAAAAAAAAAAAAAAAAAAAAAAAAAAAAUAAAAAAAAAMDA/wAAAAAAZAAAADIAAAAAAAAAZAAAAAAAAAB/f38ACgAAAB8AAABUAAAAW5vVBf///wEAAAAAAAAAAAAAAAAAAAAAAAAAAAAAAAAAAAAAAAAAAAAAAAJ/f38A5+bmA8zMzADAwP8Af39/AAAAAAAAAAAAAAAAAP///wAAAAAAIQAAABgAAAAUAAAAZRsAAPwgAAA9IAAAjiUAAAAAAAA="/>
              </a:ext>
            </a:extLst>
          </p:cNvPicPr>
          <p:nvPr/>
        </p:nvPicPr>
        <p:blipFill>
          <a:blip r:embed="rId5"/>
          <a:srcRect l="6830" t="33290" r="72690" b="52820"/>
          <a:stretch>
            <a:fillRect/>
          </a:stretch>
        </p:blipFill>
        <p:spPr>
          <a:xfrm>
            <a:off x="4453255" y="5361940"/>
            <a:ext cx="787400" cy="7429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18" name="Picture 6" descr="https://img2.freepng.ru/20180318/otq/kisspng-coconut-milk-coconut-water-thai-cuisine-white-coconut-juice-5aaebdd23dfc80.7396960915214012982539.jpg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C11fXlDAAAABAAAAAAAAAAAAAAAAAAAAAAAAAAHgAAAGgAAAAAAAAAAAAAAAAAAAAAAAAAAAAAABAnAAAQJwAAAAAAAAAAAAAAAAAAAAAAAAAAAAAAAAAAAAAAAAAAAAAUAAAAAAAAAMDA/wAAAAAAZAAAADIAAAAAAAAAZAAAAAAAAAB/f38ACgAAAB8AAABUAAAAW5vVBf///wEAAAAAAAAAAAAAAAAAAAAAAAAAAAAAAAAAAAAAAAAAAAAAAAB/f38A5+bmA8zMzADAwP8Af39/AAAAAAAAAAAAAAAAAP///wAAAAAAIQAAABgAAAAUAAAAqSkAAN4gAABkLwAAcyUAAAAAAAA="/>
              </a:ext>
            </a:extLst>
          </p:cNvPicPr>
          <p:nvPr/>
        </p:nvPicPr>
        <p:blipFill>
          <a:blip r:embed="rId8"/>
          <a:stretch>
            <a:fillRect/>
          </a:stretch>
        </p:blipFill>
        <p:spPr>
          <a:xfrm>
            <a:off x="6772275" y="5342890"/>
            <a:ext cx="931545" cy="7448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19" name="Рисунок 19" descr=" 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fg0AABILAACDDgAAtRUAAAAAAABkAAAAZAAAAAAAAAAXAAAAFAAAAAAAAAAAAAAA/38AAP9/AAAAAAAACQAAAAQAAABi/iOgDAAAABAAAAAAAAAAAAAAAAAAAAAAAAAAHgAAAGgAAAAAAAAAAAAAAAAAAAAAAAAAAAAAABAnAAAQJwAAAAAAAAAAAAAAAAAAAAAAAAAAAAAAAAAAAAAAAAAAAAAUAAAAAAAAAMDA/wAAAAAAZAAAADIAAAAAAAAAZAAAAAAAAAB/f38ACgAAAB8AAABUAAAAW5vVBf///wEAAAAAAAAAAAAAAAAAAAAAAAAAAAAAAAAAAAAAAAAAAAAAAAJ/f38A5+bmA8zMzADAwP8Af39/AAAAAAAAAAAAAAAAAP///wAAAAAAIQAAABgAAAAUAAAAdDMAAGYZAABfOQAANR4AAAAAAAA="/>
              </a:ext>
            </a:extLst>
          </p:cNvPicPr>
          <p:nvPr/>
        </p:nvPicPr>
        <p:blipFill>
          <a:blip r:embed="rId5"/>
          <a:srcRect l="34540" t="28340" r="37150" b="55570"/>
          <a:stretch>
            <a:fillRect/>
          </a:stretch>
        </p:blipFill>
        <p:spPr>
          <a:xfrm>
            <a:off x="8364220" y="4128770"/>
            <a:ext cx="962025" cy="78168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20" name="Рисунок 21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BAIAABACAACYFQAATBYAAAAAAABkAAAAZAAAAAAAAAAXAAAAFAAAAAAAAAAAAAAA/38AAP9/AAAAAAAACQAAAAQAAADff6FxDAAAABAAAAAAAAAAAAAAAAAAAAAAAAAAHgAAAGgAAAAAAAAAAAAAAAAAAAAAAAAAAAAAABAnAAAQJwAAAAAAAAAAAAAAAAAAAAAAAAAAAAAAAAAAAAAAAAAAAAAUAAAAAAAAAMDA/wAAAAAAZAAAADIAAAAAAAAAZAAAAAAAAAB/f38ACgAAAB8AAABUAAAAW5vVBf///wEAAAAAAAAAAAAAAAAAAAAAAAAAAAAAAAAAAAAAAAAAAAAAAAJ/f38A5+bmA8zMzADAwP8Af39/AAAAAAAAAAAAAAAAAP///wAAAAAAIQAAABgAAAAUAAAA6zMAADwNAAAEOQAA9xIAAAAAAAA="/>
              </a:ext>
            </a:extLst>
          </p:cNvPicPr>
          <p:nvPr/>
        </p:nvPicPr>
        <p:blipFill>
          <a:blip r:embed="rId9"/>
          <a:srcRect l="5160" t="5280" r="55280" b="57080"/>
          <a:stretch>
            <a:fillRect/>
          </a:stretch>
        </p:blipFill>
        <p:spPr>
          <a:xfrm rot="10800000">
            <a:off x="8439785" y="2151380"/>
            <a:ext cx="828675" cy="93154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  <p:extLst>
      <p:ext uri="smNativeData">
        <pr:smNativeData xmlns="" xmlns:pr="pr" val="noKuXggAAAAFAAAA/f///wIAAAABAAAAAAAAAAAAAAAAAAAAAAAAAAoAAAD9////AwAAAAYAAAAAAAAAAAAAAJYAAACWAAAADwAAAP3///8CAAAAAQAAAAAAAAAAAAAAAAAAAAAAAAAUAAAA/f///wIAAAABAAAAAAAAAAAAAAAAAAAAAAAAABkAAAD9////AwAAAAYAAAAAAAAAAAAAAJYAAACWAAAAHgAAAP3///8CAAAAAQAAAAAAAAAAAAAAAAAAAAAAAAAjAAAA/f///wMAAAAGAAAAAAAAAAAAAACWAAAAlgAAACgAAAD9////AwAAAAYAAAAAAAAAAAAAAJYAAACWAAAA"/>
      </p:ext>
    </p:ext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Q0AAPUAAAASAAAAHQI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FgMAANcCAAA0RwAACykAAAAAAAA="/>
              </a:ext>
            </a:extLst>
          </p:cNvPicPr>
          <p:nvPr/>
        </p:nvPicPr>
        <p:blipFill>
          <a:blip r:embed="rId2"/>
          <a:srcRect l="34330" t="2450" r="180" b="5410"/>
          <a:stretch>
            <a:fillRect/>
          </a:stretch>
        </p:blipFill>
        <p:spPr>
          <a:xfrm>
            <a:off x="0" y="0"/>
            <a:ext cx="11524976" cy="66719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2" name="Picture 5" descr="Картинка 5 из 4738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622" y="338091"/>
            <a:ext cx="316865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трелка вправо 2"/>
          <p:cNvSpPr/>
          <p:nvPr/>
        </p:nvSpPr>
        <p:spPr>
          <a:xfrm>
            <a:off x="4970069" y="1660179"/>
            <a:ext cx="1357313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4" descr="руль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4" b="98351" l="3299" r="97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306" y="524251"/>
            <a:ext cx="2392362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Картинка 39 из 10940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500" b="81522" l="6456" r="950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0" t="13126" r="7436" b="17499"/>
          <a:stretch>
            <a:fillRect/>
          </a:stretch>
        </p:blipFill>
        <p:spPr bwMode="auto">
          <a:xfrm>
            <a:off x="1341045" y="3209595"/>
            <a:ext cx="2551945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4740763" y="4197696"/>
            <a:ext cx="1357312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026" name="Picture 2" descr="https://pbs.twimg.com/media/D3d_zsyWsAIctNq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602" y="3448284"/>
            <a:ext cx="1131684" cy="161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623018" y="3793401"/>
            <a:ext cx="13851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Вода,</a:t>
            </a:r>
          </a:p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Палуба,</a:t>
            </a:r>
          </a:p>
          <a:p>
            <a:pPr algn="ctr"/>
            <a:r>
              <a:rPr lang="ru-RU" sz="16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Весло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9" descr="Картинка 6 из 12254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968" y="3367138"/>
            <a:ext cx="22860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 descr="https://s3.meusitejuridico.com.br/2017/06/13711e69-shutterstock-127416992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11384" r="14698" b="18867"/>
          <a:stretch/>
        </p:blipFill>
        <p:spPr bwMode="auto">
          <a:xfrm>
            <a:off x="10977806" y="166591"/>
            <a:ext cx="381635" cy="380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Выноска-облако 15"/>
          <p:cNvSpPr/>
          <p:nvPr/>
        </p:nvSpPr>
        <p:spPr>
          <a:xfrm>
            <a:off x="6905950" y="77373"/>
            <a:ext cx="4470400" cy="293793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cs typeface="Aharoni" panose="02010803020104030203" pitchFamily="2" charset="-79"/>
              </a:rPr>
              <a:t>Помоги Савве подобрать подходящее слово со звуком С по образцу</a:t>
            </a:r>
            <a:endParaRPr lang="ru-RU" sz="2400" b="1" dirty="0">
              <a:solidFill>
                <a:schemeClr val="tx1"/>
              </a:solidFill>
              <a:cs typeface="Aharoni" panose="02010803020104030203" pitchFamily="2" charset="-79"/>
            </a:endParaRPr>
          </a:p>
        </p:txBody>
      </p:sp>
      <p:pic>
        <p:nvPicPr>
          <p:cNvPr id="18" name="Picture 2" descr="https://www.pra3dnuk.ru/foto/3/dr24.png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B/f38A5+bmA8zMzADAwP8Af39/AAAAAAAAAAAAAAAAAP///wAAAAAAIQAAABgAAAAUAAAAUSUAAGgTAADwOQAAmiUAAAAAAAA="/>
              </a:ext>
            </a:extLst>
          </p:cNvPicPr>
          <p:nvPr/>
        </p:nvPicPr>
        <p:blipFill>
          <a:blip r:embed="rId12"/>
          <a:stretch>
            <a:fillRect/>
          </a:stretch>
        </p:blipFill>
        <p:spPr>
          <a:xfrm>
            <a:off x="8948973" y="3612333"/>
            <a:ext cx="2053703" cy="181211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630184654"/>
      </p:ext>
    </p:extLst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Q0AAPUAAAASAAAAHQI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FgMAANcCAAA0RwAACykAAAAAAAA="/>
              </a:ext>
            </a:extLst>
          </p:cNvPicPr>
          <p:nvPr/>
        </p:nvPicPr>
        <p:blipFill>
          <a:blip r:embed="rId2"/>
          <a:srcRect l="34330" t="2450" r="180" b="5410"/>
          <a:stretch>
            <a:fillRect/>
          </a:stretch>
        </p:blipFill>
        <p:spPr>
          <a:xfrm>
            <a:off x="0" y="63375"/>
            <a:ext cx="11524976" cy="66719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3" name="Рисунок 2" descr="https://s3.meusitejuridico.com.br/2017/06/13711e69-shutterstock-12741699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11384" r="14698" b="18867"/>
          <a:stretch/>
        </p:blipFill>
        <p:spPr bwMode="auto">
          <a:xfrm>
            <a:off x="10977806" y="166591"/>
            <a:ext cx="381635" cy="380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 descr="Картинка 237 из 863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254" y="697965"/>
            <a:ext cx="362108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4831297" y="2033918"/>
            <a:ext cx="1357312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4639666" y="4295775"/>
            <a:ext cx="1357312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9" name="Picture 2" descr="Картинка 174 из 11284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67" b="90000" l="556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13" y="3237180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496271" y="3865829"/>
            <a:ext cx="122221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Тыква,</a:t>
            </a:r>
          </a:p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Помидор,</a:t>
            </a:r>
          </a:p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Свекла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2" descr="https://pbs.twimg.com/media/D3d_zsyWsAIctNq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676" y="3674621"/>
            <a:ext cx="1131684" cy="161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Картинка 16 из 89050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499" b="80323" l="10572" r="892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47" t="14999" r="10771" b="19374"/>
          <a:stretch>
            <a:fillRect/>
          </a:stretch>
        </p:blipFill>
        <p:spPr bwMode="auto">
          <a:xfrm>
            <a:off x="7054063" y="790481"/>
            <a:ext cx="1908175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https://i.pinimg.com/originals/ee/37/0a/ee370a11b682076d545574b459e309f1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5" r="20309"/>
          <a:stretch/>
        </p:blipFill>
        <p:spPr bwMode="auto">
          <a:xfrm>
            <a:off x="6092982" y="3376941"/>
            <a:ext cx="3269855" cy="2536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2" descr="https://www.pra3dnuk.ru/foto/3/dr24.png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B/f38A5+bmA8zMzADAwP8Af39/AAAAAAAAAAAAAAAAAP///wAAAAAAIQAAABgAAAAUAAAAUSUAAGgTAADwOQAAmiUAAAAAAAA="/>
              </a:ext>
            </a:extLst>
          </p:cNvPicPr>
          <p:nvPr/>
        </p:nvPicPr>
        <p:blipFill>
          <a:blip r:embed="rId11"/>
          <a:stretch>
            <a:fillRect/>
          </a:stretch>
        </p:blipFill>
        <p:spPr>
          <a:xfrm>
            <a:off x="9220577" y="4010685"/>
            <a:ext cx="2053703" cy="181211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22248513"/>
      </p:ext>
    </p:extLst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Q0AAPUAAAASAAAAHQI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FgMAANcCAAA0RwAACykAAAAAAAA="/>
              </a:ext>
            </a:extLst>
          </p:cNvPicPr>
          <p:nvPr/>
        </p:nvPicPr>
        <p:blipFill>
          <a:blip r:embed="rId2"/>
          <a:srcRect l="34330" t="2450" r="180" b="5410"/>
          <a:stretch>
            <a:fillRect/>
          </a:stretch>
        </p:blipFill>
        <p:spPr>
          <a:xfrm>
            <a:off x="0" y="0"/>
            <a:ext cx="11524976" cy="66719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3" name="Рисунок 2" descr="https://s3.meusitejuridico.com.br/2017/06/13711e69-shutterstock-12741699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11384" r="14698" b="18867"/>
          <a:stretch/>
        </p:blipFill>
        <p:spPr bwMode="auto">
          <a:xfrm>
            <a:off x="10977806" y="166591"/>
            <a:ext cx="381635" cy="380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s://pbs.twimg.com/media/D24W9rGWsAYbU6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20" y="413017"/>
            <a:ext cx="3863340" cy="27908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Стрелка вправо 5"/>
          <p:cNvSpPr/>
          <p:nvPr/>
        </p:nvSpPr>
        <p:spPr>
          <a:xfrm>
            <a:off x="5130062" y="1916222"/>
            <a:ext cx="1357312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>
            <a:off x="4893163" y="4350096"/>
            <a:ext cx="1357312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" name="Рисунок 7" descr="https://img2.freepng.ru/20180617/lbt/kisspng-moon-digital-image-clip-art-s-b-c-ltd-5b265ac0168fe3.408180641529240256092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611" y="535380"/>
            <a:ext cx="2177415" cy="241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https://pbs.twimg.com/media/D3d_zsyWsAIctNq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350" y="3629353"/>
            <a:ext cx="1131684" cy="161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788717" y="3908895"/>
            <a:ext cx="10326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Звезда,</a:t>
            </a:r>
          </a:p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Комета,</a:t>
            </a:r>
          </a:p>
          <a:p>
            <a:pPr algn="ctr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Солнце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https://i.ytimg.com/vi/Ahj-VXk9pj0/maxresdefault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86" y="3566877"/>
            <a:ext cx="3929380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avatars.mds.yandex.net/get-pdb/2062405/6f7e606a-5479-4d1e-88ce-daf0413f8542/s1200?webp=false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426" y="3594225"/>
            <a:ext cx="2888056" cy="2580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https://www.pra3dnuk.ru/foto/3/dr24.png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B/f38A5+bmA8zMzADAwP8Af39/AAAAAAAAAAAAAAAAAP///wAAAAAAIQAAABgAAAAUAAAAUSUAAGgTAADwOQAAmiUAAAAAAAA="/>
              </a:ext>
            </a:extLst>
          </p:cNvPicPr>
          <p:nvPr/>
        </p:nvPicPr>
        <p:blipFill>
          <a:blip r:embed="rId9"/>
          <a:stretch>
            <a:fillRect/>
          </a:stretch>
        </p:blipFill>
        <p:spPr>
          <a:xfrm>
            <a:off x="9193417" y="3938258"/>
            <a:ext cx="2053703" cy="181211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867392006"/>
      </p:ext>
    </p:extLst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Q0AAPUAAAASAAAAHQI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FgMAANcCAAA0RwAACykAAAAAAAA="/>
              </a:ext>
            </a:extLst>
          </p:cNvPicPr>
          <p:nvPr/>
        </p:nvPicPr>
        <p:blipFill>
          <a:blip r:embed="rId2"/>
          <a:srcRect l="34330" t="2450" r="180" b="5410"/>
          <a:stretch>
            <a:fillRect/>
          </a:stretch>
        </p:blipFill>
        <p:spPr>
          <a:xfrm>
            <a:off x="0" y="0"/>
            <a:ext cx="11524976" cy="66719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3" name="Рисунок 2" descr="https://s3.meusitejuridico.com.br/2017/06/13711e69-shutterstock-12741699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11384" r="14698" b="18867"/>
          <a:stretch/>
        </p:blipFill>
        <p:spPr bwMode="auto">
          <a:xfrm>
            <a:off x="10977806" y="166591"/>
            <a:ext cx="381635" cy="380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Выноска-облако 4"/>
          <p:cNvSpPr/>
          <p:nvPr/>
        </p:nvSpPr>
        <p:spPr>
          <a:xfrm>
            <a:off x="6761095" y="339923"/>
            <a:ext cx="4470400" cy="293793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cs typeface="Aharoni" panose="02010803020104030203" pitchFamily="2" charset="-79"/>
              </a:rPr>
              <a:t>Помоги</a:t>
            </a:r>
            <a:r>
              <a:rPr lang="ru-RU" sz="2400" dirty="0" smtClean="0">
                <a:solidFill>
                  <a:schemeClr val="tx1"/>
                </a:solidFill>
                <a:cs typeface="Aharoni" panose="02010803020104030203" pitchFamily="2" charset="-79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cs typeface="Aharoni" panose="02010803020104030203" pitchFamily="2" charset="-79"/>
              </a:rPr>
              <a:t>дракончику Савве.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cs typeface="Aharoni" panose="02010803020104030203" pitchFamily="2" charset="-79"/>
              </a:rPr>
              <a:t>Составить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cs typeface="Aharoni" panose="02010803020104030203" pitchFamily="2" charset="-79"/>
              </a:rPr>
              <a:t>предложение по картинкам.</a:t>
            </a:r>
            <a:endParaRPr lang="ru-RU" sz="2400" b="1" dirty="0">
              <a:solidFill>
                <a:schemeClr val="tx1"/>
              </a:solidFill>
              <a:cs typeface="Aharoni" panose="02010803020104030203" pitchFamily="2" charset="-79"/>
            </a:endParaRPr>
          </a:p>
        </p:txBody>
      </p:sp>
      <p:pic>
        <p:nvPicPr>
          <p:cNvPr id="14" name="Picture 2" descr="https://www.pra3dnuk.ru/foto/3/dr24.png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B/f38A5+bmA8zMzADAwP8Af39/AAAAAAAAAAAAAAAAAP///wAAAAAAIQAAABgAAAAUAAAAUSUAAGgTAADwOQAAmiUAAAAAAA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8711779" y="3838669"/>
            <a:ext cx="2607769" cy="230100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grpSp>
        <p:nvGrpSpPr>
          <p:cNvPr id="21" name="Группа 20"/>
          <p:cNvGrpSpPr/>
          <p:nvPr/>
        </p:nvGrpSpPr>
        <p:grpSpPr>
          <a:xfrm>
            <a:off x="2627936" y="403969"/>
            <a:ext cx="5384799" cy="4948999"/>
            <a:chOff x="2446867" y="702734"/>
            <a:chExt cx="5384799" cy="4948999"/>
          </a:xfrm>
        </p:grpSpPr>
        <p:pic>
          <p:nvPicPr>
            <p:cNvPr id="22" name="Рисунок 21" descr="https://i.pinimg.com/originals/f9/00/4c/f9004c6c95a89cfa14fbec9743f9231e.jpg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867" y="702734"/>
              <a:ext cx="5384799" cy="43672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Прямоугольник 23"/>
            <p:cNvSpPr/>
            <p:nvPr/>
          </p:nvSpPr>
          <p:spPr>
            <a:xfrm>
              <a:off x="2929468" y="5190068"/>
              <a:ext cx="4491446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Соня совком насыпает песок.</a:t>
              </a:r>
              <a:endPara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3178872" y="491068"/>
            <a:ext cx="4397878" cy="4758265"/>
            <a:chOff x="3305200" y="609601"/>
            <a:chExt cx="4397878" cy="4758265"/>
          </a:xfrm>
        </p:grpSpPr>
        <p:pic>
          <p:nvPicPr>
            <p:cNvPr id="26" name="Рисунок 25" descr="https://image.freepik.com/free-vector/_33070-5115.jpg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9733" y="609601"/>
              <a:ext cx="4333345" cy="41301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Прямоугольник 26"/>
            <p:cNvSpPr/>
            <p:nvPr/>
          </p:nvSpPr>
          <p:spPr>
            <a:xfrm>
              <a:off x="3305200" y="4906201"/>
              <a:ext cx="4176143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400" b="0" cap="none" spc="0" dirty="0" smtClean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Саня катается на самокате.</a:t>
              </a:r>
              <a:endPara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9049" y="713144"/>
            <a:ext cx="5938019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32809"/>
      </p:ext>
    </p:extLst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Q0AAPUAAAASAAAAHQI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FgMAANcCAAA0RwAACykAAAAAAAA="/>
              </a:ext>
            </a:extLst>
          </p:cNvPicPr>
          <p:nvPr/>
        </p:nvPicPr>
        <p:blipFill>
          <a:blip r:embed="rId2"/>
          <a:srcRect l="34330" t="2450" r="180" b="5410"/>
          <a:stretch>
            <a:fillRect/>
          </a:stretch>
        </p:blipFill>
        <p:spPr>
          <a:xfrm>
            <a:off x="0" y="0"/>
            <a:ext cx="11524976" cy="66719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1026" name="Picture 2" descr="https://i.pinimg.com/originals/f2/d0/59/f2d059abe5b821df61fb22fd98e21d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882" y="238233"/>
            <a:ext cx="8500534" cy="616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s3.meusitejuridico.com.br/2017/06/13711e69-shutterstock-12741699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11384" r="14698" b="18867"/>
          <a:stretch/>
        </p:blipFill>
        <p:spPr bwMode="auto">
          <a:xfrm>
            <a:off x="10816940" y="293592"/>
            <a:ext cx="381635" cy="380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Выноска-облако 6"/>
          <p:cNvSpPr/>
          <p:nvPr/>
        </p:nvSpPr>
        <p:spPr>
          <a:xfrm>
            <a:off x="6389902" y="240336"/>
            <a:ext cx="4470400" cy="293793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cs typeface="Aharoni" panose="02010803020104030203" pitchFamily="2" charset="-79"/>
              </a:rPr>
              <a:t>Отгадай загадки</a:t>
            </a:r>
            <a:endParaRPr lang="ru-RU" sz="2800" b="1" dirty="0">
              <a:solidFill>
                <a:schemeClr val="tx1"/>
              </a:solidFill>
              <a:cs typeface="Aharoni" panose="02010803020104030203" pitchFamily="2" charset="-79"/>
            </a:endParaRPr>
          </a:p>
        </p:txBody>
      </p:sp>
      <p:pic>
        <p:nvPicPr>
          <p:cNvPr id="8" name="Picture 2" descr="https://www.pra3dnuk.ru/foto/3/dr24.png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B/f38A5+bmA8zMzADAwP8Af39/AAAAAAAAAAAAAAAAAP///wAAAAAAIQAAABgAAAAUAAAAUSUAAGgTAADwOQAAmiUAAAAAAAA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9362750" y="4370057"/>
            <a:ext cx="2053703" cy="181211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616450" y="1828799"/>
            <a:ext cx="2390115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Всю ночь летает-</a:t>
            </a:r>
          </a:p>
          <a:p>
            <a:pPr algn="l"/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Мышей добывает.</a:t>
            </a:r>
          </a:p>
          <a:p>
            <a:pPr algn="l"/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А станет светло-</a:t>
            </a:r>
          </a:p>
          <a:p>
            <a:pPr algn="l"/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Спать летит в дупло.</a:t>
            </a:r>
          </a:p>
          <a:p>
            <a:pPr algn="l"/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11" name="Рисунок 10" descr="https://montessoriself.ru/wp-content/uploads/2014/09/sova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5" t="17323" r="5694" b="23041"/>
          <a:stretch/>
        </p:blipFill>
        <p:spPr bwMode="auto">
          <a:xfrm>
            <a:off x="5984340" y="1303698"/>
            <a:ext cx="2553078" cy="33045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9412728"/>
      </p:ext>
    </p:extLst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EAAAAAAAAA//8A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CQAQAMAAAAEAAAAAAAAAAAAAAAAAAAAAAAAAAeAAAAaAAAAAAAAAAAAAAAAAAAAAAAAAAAAAAAECcAABAnAAAAAAAAAAAAAAAAAAAAAAAAAAAAAAAAAAAAAAAAAAAAABQAAAAAAAAAwMD/AAAAAABkAAAAMgAAAAAAAABkAAAAAAAAAH9/fwAKAAAAHwAAAFQAAAD//wAA////AQAAAAAAAAAAAAAAAAAAAAAAAAAAAAAAAAAAAAAAAAAAAAAAAn9/fwDn5uYDzMzMAMDA/wB/f38AAAAAAAAAAAAAAAAAAAAAAAAAAAAhAAAAGAAAABQAAAB5BQAAbwEAAD1JAAB6CQAAAAAAAA=="/>
              </a:ext>
            </a:extLst>
          </p:cNvSpPr>
          <p:nvPr>
            <p:ph type="title"/>
          </p:nvPr>
        </p:nvSpPr>
        <p:spPr>
          <a:xfrm>
            <a:off x="0" y="1"/>
            <a:ext cx="12192000" cy="1540510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/>
            </a:pPr>
            <a:r>
              <a:rPr lang="ru-RU" sz="4000" dirty="0" smtClean="0">
                <a:solidFill>
                  <a:schemeClr val="accent5"/>
                </a:solidFill>
                <a:latin typeface="Arial Black" pitchFamily="2"/>
                <a:ea typeface="Calibri Light" pitchFamily="2"/>
                <a:cs typeface="Calibri Light" pitchFamily="2"/>
              </a:rPr>
              <a:t>Школа дракончика Саввы</a:t>
            </a:r>
            <a:br>
              <a:rPr lang="ru-RU" sz="4000" dirty="0" smtClean="0">
                <a:solidFill>
                  <a:schemeClr val="accent5"/>
                </a:solidFill>
                <a:latin typeface="Arial Black" pitchFamily="2"/>
                <a:ea typeface="Calibri Light" pitchFamily="2"/>
                <a:cs typeface="Calibri Light" pitchFamily="2"/>
              </a:rPr>
            </a:br>
            <a:r>
              <a:rPr lang="ru-RU" sz="4000" dirty="0" smtClean="0">
                <a:solidFill>
                  <a:schemeClr val="accent5"/>
                </a:solidFill>
                <a:latin typeface="Arial Black" pitchFamily="2"/>
                <a:ea typeface="Calibri Light" pitchFamily="2"/>
                <a:cs typeface="Calibri Light" pitchFamily="2"/>
              </a:rPr>
              <a:t>Звук </a:t>
            </a:r>
            <a:r>
              <a:rPr lang="ru-RU" sz="4000" dirty="0">
                <a:solidFill>
                  <a:schemeClr val="accent5"/>
                </a:solidFill>
                <a:latin typeface="Arial Black" pitchFamily="2"/>
                <a:ea typeface="Calibri Light" pitchFamily="2"/>
                <a:cs typeface="Calibri Light" pitchFamily="2"/>
              </a:rPr>
              <a:t>С</a:t>
            </a:r>
          </a:p>
        </p:txBody>
      </p:sp>
      <p:pic>
        <p:nvPicPr>
          <p:cNvPr id="3" name="Рисунок 4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GM7M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eQUAAHoJAADWSQAAnCg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0510"/>
            <a:ext cx="12191999" cy="506095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4" name="Picture 2" descr="https://www.pra3dnuk.ru/foto/3/dr24.png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B/f38A5+bmA8zMzADAwP8Af39/AAAAAAAAAAAAAAAAAP///wAAAAAAIQAAABgAAAAUAAAAUSUAAGgTAADwOQAAmiUAAAAAAA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6066155" y="3154680"/>
            <a:ext cx="3352165" cy="295783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5" name="Рисунок 5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DgcAAJkEAABNBwAAIgw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PyAAAK4XAAATJgAAohsAAAAAAAA="/>
              </a:ext>
            </a:extLst>
          </p:cNvPicPr>
          <p:nvPr/>
        </p:nvPicPr>
        <p:blipFill>
          <a:blip r:embed="rId4"/>
          <a:srcRect l="18060" t="11770" r="18690" b="31060"/>
          <a:stretch>
            <a:fillRect/>
          </a:stretch>
        </p:blipFill>
        <p:spPr>
          <a:xfrm rot="10800000" flipH="1">
            <a:off x="5512858" y="4035636"/>
            <a:ext cx="947420" cy="64262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Q0AAPUAAAASAAAAHQI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FgMAANcCAAA0RwAACykAAAAAAAA="/>
              </a:ext>
            </a:extLst>
          </p:cNvPicPr>
          <p:nvPr/>
        </p:nvPicPr>
        <p:blipFill>
          <a:blip r:embed="rId2"/>
          <a:srcRect l="34330" t="2450" r="180" b="5410"/>
          <a:stretch>
            <a:fillRect/>
          </a:stretch>
        </p:blipFill>
        <p:spPr>
          <a:xfrm>
            <a:off x="0" y="0"/>
            <a:ext cx="11524976" cy="66719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3" name="Рисунок 2" descr="https://s3.meusitejuridico.com.br/2017/06/13711e69-shutterstock-12741699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11384" r="14698" b="18867"/>
          <a:stretch/>
        </p:blipFill>
        <p:spPr bwMode="auto">
          <a:xfrm>
            <a:off x="10816940" y="293592"/>
            <a:ext cx="381635" cy="380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s://i.pinimg.com/originals/f2/d0/59/f2d059abe5b821df61fb22fd98e21d5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89" y="135802"/>
            <a:ext cx="8582684" cy="6111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s://www.pra3dnuk.ru/foto/3/dr24.png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B/f38A5+bmA8zMzADAwP8Af39/AAAAAAAAAAAAAAAAAP///wAAAAAAIQAAABgAAAAUAAAAUSUAAGgTAADwOQAAmiUAAAAAAAA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9362750" y="4370057"/>
            <a:ext cx="2053703" cy="181211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19746" y="3422208"/>
            <a:ext cx="348558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l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Очень много силы в нем,</a:t>
            </a:r>
          </a:p>
          <a:p>
            <a:pPr algn="l"/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Ростом он почти что с дом.</a:t>
            </a:r>
          </a:p>
          <a:p>
            <a:pPr algn="l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 него огромный нос,</a:t>
            </a:r>
          </a:p>
          <a:p>
            <a:pPr algn="l"/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Будто нос лет </a:t>
            </a:r>
            <a:r>
              <a:rPr lang="ru-RU" sz="200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тыщу</a:t>
            </a:r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рос.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Рисунок 7" descr="https://avatars.mds.yandex.net/get-pdb/1209663/3eaf2d33-cbb3-43f1-a7f1-7d84e6e61c7a/s1200?webp=false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9" r="7600"/>
          <a:stretch/>
        </p:blipFill>
        <p:spPr bwMode="auto">
          <a:xfrm>
            <a:off x="5567881" y="1401027"/>
            <a:ext cx="3503692" cy="30600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1443279"/>
      </p:ext>
    </p:extLst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Q0AAPUAAAASAAAAHQI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FgMAANcCAAA0RwAACykAAAAAAAA="/>
              </a:ext>
            </a:extLst>
          </p:cNvPicPr>
          <p:nvPr/>
        </p:nvPicPr>
        <p:blipFill>
          <a:blip r:embed="rId2"/>
          <a:srcRect l="34330" t="2450" r="180" b="5410"/>
          <a:stretch>
            <a:fillRect/>
          </a:stretch>
        </p:blipFill>
        <p:spPr>
          <a:xfrm>
            <a:off x="0" y="0"/>
            <a:ext cx="11524976" cy="66719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3" name="Рисунок 2" descr="https://s3.meusitejuridico.com.br/2017/06/13711e69-shutterstock-12741699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11384" r="14698" b="18867"/>
          <a:stretch/>
        </p:blipFill>
        <p:spPr bwMode="auto">
          <a:xfrm>
            <a:off x="10816940" y="293592"/>
            <a:ext cx="381635" cy="380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s://i.pinimg.com/originals/f2/d0/59/f2d059abe5b821df61fb22fd98e21d5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21" y="479834"/>
            <a:ext cx="8501204" cy="5966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s://www.pra3dnuk.ru/foto/3/dr24.png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B/f38A5+bmA8zMzADAwP8Af39/AAAAAAAAAAAAAAAAAP///wAAAAAAIQAAABgAAAAUAAAAUSUAAGgTAADwOQAAmiUAAAAAAAA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9362750" y="4370057"/>
            <a:ext cx="2053703" cy="181211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111816" y="2315485"/>
            <a:ext cx="30251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Заворчал живой замок,</a:t>
            </a:r>
          </a:p>
          <a:p>
            <a:pPr algn="ctr"/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Лег у двери поперек.</a:t>
            </a:r>
          </a:p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Две медали на груди,</a:t>
            </a:r>
          </a:p>
          <a:p>
            <a:pPr algn="ctr"/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Лучше в дом не заходи.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 descr="https://blotos.ru/wp-content/uploads/2/a/f/2afecbd57e56c970098fd55c9b175f2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453" y="1919335"/>
            <a:ext cx="3340729" cy="23991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046814"/>
      </p:ext>
    </p:extLst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Q0AAPUAAAASAAAAHQI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FgMAANcCAAA0RwAACykAAAAAAAA="/>
              </a:ext>
            </a:extLst>
          </p:cNvPicPr>
          <p:nvPr/>
        </p:nvPicPr>
        <p:blipFill>
          <a:blip r:embed="rId2"/>
          <a:srcRect l="34330" t="2450" r="180" b="5410"/>
          <a:stretch>
            <a:fillRect/>
          </a:stretch>
        </p:blipFill>
        <p:spPr>
          <a:xfrm>
            <a:off x="0" y="0"/>
            <a:ext cx="11524976" cy="66719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3" name="Рисунок 2" descr="https://s3.meusitejuridico.com.br/2017/06/13711e69-shutterstock-12741699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11384" r="14698" b="18867"/>
          <a:stretch/>
        </p:blipFill>
        <p:spPr bwMode="auto">
          <a:xfrm>
            <a:off x="10816940" y="293592"/>
            <a:ext cx="381635" cy="380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https://i.pinimg.com/originals/f2/d0/59/f2d059abe5b821df61fb22fd98e21d5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072" y="199176"/>
            <a:ext cx="8347295" cy="6274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https://www.pra3dnuk.ru/foto/3/dr24.png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B/f38A5+bmA8zMzADAwP8Af39/AAAAAAAAAAAAAAAAAP///wAAAAAAIQAAABgAAAAUAAAAUSUAAGgTAADwOQAAmiUAAAAAAAA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9362750" y="4370057"/>
            <a:ext cx="2053703" cy="1812114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254312" y="2288325"/>
            <a:ext cx="342661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Что за птица:</a:t>
            </a:r>
          </a:p>
          <a:p>
            <a:pPr algn="ctr"/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Песен не поет,</a:t>
            </a:r>
          </a:p>
          <a:p>
            <a:pPr algn="ctr"/>
            <a:r>
              <a:rPr lang="ru-RU" sz="2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Гнезд не вьет,</a:t>
            </a:r>
          </a:p>
          <a:p>
            <a:pPr algn="ctr"/>
            <a:r>
              <a:rPr lang="ru-RU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Людей и груз везет?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Рисунок 7" descr="https://taxi-umag.com/images/avion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380" y="1702335"/>
            <a:ext cx="3640455" cy="2457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799658"/>
      </p:ext>
    </p:extLst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Q0AAPUAAAASAAAAHQI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FgMAANcCAAA0RwAACykAAAAAAAA="/>
              </a:ext>
            </a:extLst>
          </p:cNvPicPr>
          <p:nvPr/>
        </p:nvPicPr>
        <p:blipFill>
          <a:blip r:embed="rId2"/>
          <a:srcRect l="34330" t="2450" r="180" b="5410"/>
          <a:stretch>
            <a:fillRect/>
          </a:stretch>
        </p:blipFill>
        <p:spPr>
          <a:xfrm>
            <a:off x="0" y="0"/>
            <a:ext cx="11524976" cy="66719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3" name="Рисунок 2" descr="https://s3.meusitejuridico.com.br/2017/06/13711e69-shutterstock-12741699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11384" r="14698" b="18867"/>
          <a:stretch/>
        </p:blipFill>
        <p:spPr bwMode="auto">
          <a:xfrm>
            <a:off x="10816940" y="293592"/>
            <a:ext cx="381635" cy="380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6389902" y="240336"/>
            <a:ext cx="4470400" cy="2937934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cs typeface="Aharoni" panose="02010803020104030203" pitchFamily="2" charset="-79"/>
              </a:rPr>
              <a:t>Повтори каждое предложение, заменяя картинки соответствующими словами. Перескажи рассказ и придумай ему название.</a:t>
            </a:r>
            <a:endParaRPr lang="ru-RU" b="1" dirty="0">
              <a:solidFill>
                <a:schemeClr val="tx1"/>
              </a:solidFill>
              <a:cs typeface="Aharoni" panose="02010803020104030203" pitchFamily="2" charset="-79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055137" y="1095469"/>
            <a:ext cx="6427960" cy="4589331"/>
            <a:chOff x="2055137" y="1095469"/>
            <a:chExt cx="6427960" cy="4589331"/>
          </a:xfrm>
        </p:grpSpPr>
        <p:grpSp>
          <p:nvGrpSpPr>
            <p:cNvPr id="18" name="Группа 17"/>
            <p:cNvGrpSpPr/>
            <p:nvPr/>
          </p:nvGrpSpPr>
          <p:grpSpPr>
            <a:xfrm>
              <a:off x="2055137" y="1095469"/>
              <a:ext cx="6427960" cy="4589331"/>
              <a:chOff x="2055137" y="1095469"/>
              <a:chExt cx="6427960" cy="4589331"/>
            </a:xfrm>
          </p:grpSpPr>
          <p:grpSp>
            <p:nvGrpSpPr>
              <p:cNvPr id="20" name="Группа 19"/>
              <p:cNvGrpSpPr/>
              <p:nvPr/>
            </p:nvGrpSpPr>
            <p:grpSpPr>
              <a:xfrm>
                <a:off x="2055137" y="1095469"/>
                <a:ext cx="6427960" cy="4589331"/>
                <a:chOff x="2055137" y="1095469"/>
                <a:chExt cx="6427960" cy="4589331"/>
              </a:xfrm>
            </p:grpSpPr>
            <p:grpSp>
              <p:nvGrpSpPr>
                <p:cNvPr id="22" name="Группа 21"/>
                <p:cNvGrpSpPr/>
                <p:nvPr/>
              </p:nvGrpSpPr>
              <p:grpSpPr>
                <a:xfrm>
                  <a:off x="2055137" y="1095469"/>
                  <a:ext cx="6427960" cy="4589331"/>
                  <a:chOff x="1991763" y="1059256"/>
                  <a:chExt cx="6427960" cy="4589331"/>
                </a:xfrm>
              </p:grpSpPr>
              <p:grpSp>
                <p:nvGrpSpPr>
                  <p:cNvPr id="24" name="Группа 23"/>
                  <p:cNvGrpSpPr/>
                  <p:nvPr/>
                </p:nvGrpSpPr>
                <p:grpSpPr>
                  <a:xfrm>
                    <a:off x="1991763" y="1059256"/>
                    <a:ext cx="6427960" cy="4589331"/>
                    <a:chOff x="2372008" y="1023042"/>
                    <a:chExt cx="6427960" cy="4589331"/>
                  </a:xfrm>
                </p:grpSpPr>
                <p:grpSp>
                  <p:nvGrpSpPr>
                    <p:cNvPr id="26" name="Группа 25"/>
                    <p:cNvGrpSpPr/>
                    <p:nvPr/>
                  </p:nvGrpSpPr>
                  <p:grpSpPr>
                    <a:xfrm>
                      <a:off x="2372008" y="1023042"/>
                      <a:ext cx="6427960" cy="4589331"/>
                      <a:chOff x="2372008" y="923453"/>
                      <a:chExt cx="6427960" cy="4589331"/>
                    </a:xfrm>
                  </p:grpSpPr>
                  <p:grpSp>
                    <p:nvGrpSpPr>
                      <p:cNvPr id="28" name="Группа 27"/>
                      <p:cNvGrpSpPr/>
                      <p:nvPr/>
                    </p:nvGrpSpPr>
                    <p:grpSpPr>
                      <a:xfrm>
                        <a:off x="2372008" y="923453"/>
                        <a:ext cx="6427960" cy="4589331"/>
                        <a:chOff x="2716040" y="1240325"/>
                        <a:chExt cx="6427960" cy="4589331"/>
                      </a:xfrm>
                    </p:grpSpPr>
                    <p:grpSp>
                      <p:nvGrpSpPr>
                        <p:cNvPr id="30" name="Группа 29"/>
                        <p:cNvGrpSpPr/>
                        <p:nvPr/>
                      </p:nvGrpSpPr>
                      <p:grpSpPr>
                        <a:xfrm>
                          <a:off x="2716040" y="1240325"/>
                          <a:ext cx="6427960" cy="4589331"/>
                          <a:chOff x="3048000" y="1028343"/>
                          <a:chExt cx="6096000" cy="4801314"/>
                        </a:xfrm>
                      </p:grpSpPr>
                      <p:sp>
                        <p:nvSpPr>
                          <p:cNvPr id="32" name="Прямоугольник 31"/>
                          <p:cNvSpPr/>
                          <p:nvPr/>
                        </p:nvSpPr>
                        <p:spPr>
                          <a:xfrm>
                            <a:off x="3048000" y="1028343"/>
                            <a:ext cx="6096000" cy="4801314"/>
                          </a:xfrm>
                          <a:prstGeom prst="rect">
                            <a:avLst/>
                          </a:prstGeom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pPr algn="ctr"/>
                            <a:r>
                              <a:rPr lang="ru-RU" b="0" cap="none" spc="0" dirty="0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</a:rPr>
                              <a:t>Однажды папа с сыном решили приготовить обед.</a:t>
                            </a:r>
                          </a:p>
                          <a:p>
                            <a:pPr algn="l"/>
                            <a:endParaRPr lang="ru-RU" dirty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</a:endParaRPr>
                          </a:p>
                          <a:p>
                            <a:pPr algn="l"/>
                            <a:r>
                              <a:rPr lang="ru-RU" dirty="0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</a:rPr>
                              <a:t>Они сделали салат из                  . В                    сварили </a:t>
                            </a:r>
                          </a:p>
                          <a:p>
                            <a:pPr algn="l"/>
                            <a:endParaRPr lang="ru-RU" dirty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</a:endParaRPr>
                          </a:p>
                          <a:p>
                            <a:pPr algn="l"/>
                            <a:endParaRPr lang="ru-RU" dirty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</a:endParaRPr>
                          </a:p>
                          <a:p>
                            <a:pPr algn="l"/>
                            <a:r>
                              <a:rPr lang="ru-RU" dirty="0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</a:rPr>
                              <a:t>суп из                     .В                       приготовили солянку </a:t>
                            </a:r>
                          </a:p>
                          <a:p>
                            <a:pPr algn="l"/>
                            <a:endParaRPr lang="ru-RU" dirty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</a:endParaRPr>
                          </a:p>
                          <a:p>
                            <a:pPr algn="l"/>
                            <a:r>
                              <a:rPr lang="ru-RU" dirty="0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</a:rPr>
                              <a:t> </a:t>
                            </a:r>
                          </a:p>
                          <a:p>
                            <a:pPr algn="l"/>
                            <a:r>
                              <a:rPr lang="ru-RU" dirty="0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</a:rPr>
                              <a:t>с                    . В стаканы налили сок из                . </a:t>
                            </a:r>
                          </a:p>
                          <a:p>
                            <a:pPr algn="l"/>
                            <a:endParaRPr lang="ru-RU" dirty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</a:endParaRPr>
                          </a:p>
                          <a:p>
                            <a:pPr algn="l"/>
                            <a:endParaRPr lang="ru-RU" dirty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</a:endParaRPr>
                          </a:p>
                          <a:p>
                            <a:pPr algn="l"/>
                            <a:r>
                              <a:rPr lang="ru-RU" dirty="0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</a:rPr>
                              <a:t>Испекли кекс из                 . Накрыли на                     и</a:t>
                            </a:r>
                          </a:p>
                          <a:p>
                            <a:pPr algn="l"/>
                            <a:endParaRPr lang="ru-RU" dirty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</a:endParaRPr>
                          </a:p>
                          <a:p>
                            <a:pPr algn="l"/>
                            <a:endParaRPr lang="ru-RU" dirty="0" smtClean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</a:endParaRPr>
                          </a:p>
                          <a:p>
                            <a:pPr algn="l"/>
                            <a:r>
                              <a:rPr lang="ru-RU" dirty="0" smtClean="0">
                                <a:ln w="0"/>
                                <a:solidFill>
                                  <a:schemeClr val="tx1"/>
                                </a:solidFill>
                                <a:effectLst>
                                  <a:outerShdw blurRad="38100" dist="19050" dir="2700000" algn="tl" rotWithShape="0">
                                    <a:schemeClr val="dk1">
                                      <a:alpha val="40000"/>
                                    </a:schemeClr>
                                  </a:outerShdw>
                                </a:effectLst>
                              </a:rPr>
                              <a:t>позвали маму. Какой получился вкусный обед!</a:t>
                            </a:r>
                          </a:p>
                          <a:p>
                            <a:pPr algn="l"/>
                            <a:endParaRPr lang="ru-RU" b="0" cap="none" spc="0" dirty="0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</a:endParaRPr>
                          </a:p>
                        </p:txBody>
                      </p:sp>
                      <p:pic>
                        <p:nvPicPr>
                          <p:cNvPr id="33" name="Рисунок 32" descr="https://chem-polezno.com/img/kapusta.jpg"/>
                          <p:cNvPicPr/>
                          <p:nvPr/>
                        </p:nvPicPr>
                        <p:blipFill>
                          <a:blip r:embed="rId4" cstate="print">
                            <a:extLst>
                              <a:ext uri="{BEBA8EAE-BF5A-486C-A8C5-ECC9F3942E4B}">
                                <a14:imgProps xmlns:a14="http://schemas.microsoft.com/office/drawing/2010/main">
                                  <a14:imgLayer r:embed="rId5">
                                    <a14:imgEffect>
                                      <a14:backgroundRemoval t="10000" b="90000" l="10000" r="90000"/>
                                    </a14:imgEffect>
                                  </a14:imgLayer>
                                </a14:imgProps>
                              </a:ex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576933" y="1385179"/>
                            <a:ext cx="887241" cy="86913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</p:spPr>
                      </p:pic>
                    </p:grpSp>
                    <p:pic>
                      <p:nvPicPr>
                        <p:cNvPr id="31" name="Рисунок 30" descr="http://cdn.e96.ru/assets/images/catalog/kitchen_appliance/crockery/kastryuli/1442108/1442108-agness-934-203_5959310.jpg"/>
                        <p:cNvPicPr/>
                        <p:nvPr/>
                      </p:nvPicPr>
                      <p:blipFill>
                        <a:blip r:embed="rId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90511" y="1656783"/>
                          <a:ext cx="932972" cy="7611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grpSp>
                  <p:pic>
                    <p:nvPicPr>
                      <p:cNvPr id="29" name="Рисунок 28" descr="https://st2.depositphotos.com/1000589/5623/i/950/depositphotos_56235905-stock-photo-red-and-white-kidney-beans.jpg"/>
                      <p:cNvPicPr/>
                      <p:nvPr/>
                    </p:nvPicPr>
                    <p:blipFill>
                      <a:blip r:embed="rId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2087" y="2163778"/>
                        <a:ext cx="940140" cy="7287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grpSp>
                <p:pic>
                  <p:nvPicPr>
                    <p:cNvPr id="27" name="Рисунок 26" descr="https://i.pinimg.com/originals/70/0b/49/700b498e27771c94697bc33602162787.png"/>
                    <p:cNvPicPr/>
                    <p:nvPr/>
                  </p:nvPicPr>
                  <p:blipFill>
                    <a:blip r:embed="rId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888870" y="2145672"/>
                      <a:ext cx="1075269" cy="74639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  <p:pic>
                <p:nvPicPr>
                  <p:cNvPr id="25" name="Рисунок 24" descr="https://politeka.net/images/2016/04/07/egHufoYRI0v7fwjzPG2TJevsNAdhCPix.jpg"/>
                  <p:cNvPicPr/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281473" y="3069124"/>
                    <a:ext cx="1098185" cy="77610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  <p:pic>
              <p:nvPicPr>
                <p:cNvPr id="23" name="Picture 4" descr="https://avatars.mds.yandex.net/get-pdb/2128437/83b2ddbf-9a28-4f5d-9e27-6883a5f7e7f7/s1200?webp=false"/>
                <p:cNvPicPr>
                  <a:picLocks noChangeAspect="1"/>
                  <a:extLst>
                    <a:ext uri="smNativeData">
      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kgoAAAAAAAAuCwAAAAA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B/f38A5+bmA8zMzADAwP8Af39/AAAAAAAAAAAAAAAAAP///wAAAAAAIQAAABgAAAAUAAAAoTQAABsMAACKOAAAuRIAAAAAAAA="/>
                    </a:ext>
                  </a:extLst>
                </p:cNvPicPr>
                <p:nvPr/>
              </p:nvPicPr>
              <p:blipFill>
                <a:blip r:embed="rId10"/>
                <a:srcRect l="27060" r="28620"/>
                <a:stretch>
                  <a:fillRect/>
                </a:stretch>
              </p:blipFill>
              <p:spPr>
                <a:xfrm>
                  <a:off x="6418738" y="2846049"/>
                  <a:ext cx="635635" cy="1075690"/>
                </a:xfrm>
                <a:prstGeom prst="rect">
                  <a:avLst/>
                </a:prstGeom>
                <a:noFill/>
                <a:ln w="9525" cap="flat" cmpd="sng" algn="ctr">
                  <a:noFill/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</p:pic>
          </p:grpSp>
          <p:pic>
            <p:nvPicPr>
              <p:cNvPr id="21" name="Рисунок 20" descr="https://banner2.cleanpng.com/20180418/zue/kisspng-apricot-fruit-clip-art-hand-emoji-5ad717e76b15d9.2389969015240457994386.jpg"/>
              <p:cNvPicPr/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6109" y="3781050"/>
                <a:ext cx="995680" cy="90741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9" name="Рисунок 18" descr="https://forkidsandmum.ru/pictures/1014471449.jpg"/>
            <p:cNvPicPr/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9045" y="3894175"/>
              <a:ext cx="1166495" cy="104330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021900402"/>
      </p:ext>
    </p:extLst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Q0AAPUAAAASAAAAHQIAAAAAAABkAAAAZAAAAAAAAAAXAAAAFAAAAAAAAAAAAAAA/38AAP9/AAAAAAAACQAAAAQAAAD4+g++DAAAABAAAAAAAAAAAAAAAAAAAAAAAAAAHgAAAGgAAAAAAAAAAAAAAAAAAAAAAAAAAAAAABAnAAAQJwAAAAAAAAAAAAAAAAAAAAAAAAAAAAAAAAAAAAAAAAAAAAAUAAAAAAAAAMDA/wAAAAAAZAAAADIAAAAAAAAAZAAAAAAAAAB/f38ACgAAAB8AAABUAAAA////AAAAAAEAAAAAAAAAAAAAAAAAAAAAAAAAAAAAAAAAAAAAAAAAAAAAAAB/f38AAAAAA8zMzADAwP8Af39/AAAAAAAAAAAAAAAAAP///wAAAAAAIQAAABgAAAAUAAAA5wMAANcCAAAGSAAACykAAAAAAAA="/>
              </a:ext>
            </a:extLst>
          </p:cNvPicPr>
          <p:nvPr/>
        </p:nvPicPr>
        <p:blipFill>
          <a:blip r:embed="rId2"/>
          <a:srcRect l="34330" t="2450" r="180" b="5410"/>
          <a:stretch>
            <a:fillRect/>
          </a:stretch>
        </p:blipFill>
        <p:spPr>
          <a:xfrm>
            <a:off x="634365" y="461645"/>
            <a:ext cx="11073765" cy="62103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3" name="Картинка1" descr="https://www.pra3dnuk.ru/foto/3/dr24.png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UtHPQDAAAABAAAAAAAAAAAAAAAAAAAAAAAAAAHgAAAGgAAAAAAAAAAAAAAAAAAAAAAAAAAAAAABAnAAAQJwAAAAAAAAAAAAAAAAAAAAAAAAAAAAAAAAAAAAAAAAAAAAAUAAAAAAAAAMDA/wAAAAAAZAAAADIAAAAAAAAAZAAAAAAAAAB/f38ACgAAAB8AAABUAAAAAAAABQAAAAEAAAAAAAAAAAAAAAAAAAAAAAAAAAAAAAAAAAAAAAAAAAAAAAB/f38AAAAAA8zMzADAwP8Af39/AAAAAAAAAAAAAAAAAP///wAAAAAAIQAAABgAAAAUAAAAyS8AANgMAABoRAAACh8AAAAAAA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767955" y="2087880"/>
            <a:ext cx="3352165" cy="295783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4" name="Picture 2" descr="https://www.pra3dnuk.ru/foto/3/dr24.png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B3bxMiDAAAABAAAAAAAAAAAAAAAAAAAAAAAAAAHgAAAGgAAAAAAAAAAAAAAAAAAAAAAAAAAAAAABAnAAAQJwAAAAAAAAAAAAAAAAAAAAAAAAAAAAAAAAAAAAAAAAAAAAAUAAAAAAAAAMDA/wAAAAAAZAAAADIAAAAAAAAAZAAAAAAAAAB/f38ACgAAAB8AAABUAAAAAAAABQAAAAEAAAAAAAAAAAAAAAAAAAAAAAAAAAAAAAAAAAAAAAAAAAAAAAB/f38AAAAAA8zMzADAwP8Af39/AAAAAAAAAAAAAAAAAP///wAAAAAAIQAAABgAAAAUAAAAhQcAAFcNAAAkHAAAiR8AAAAAAA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22375" y="2168525"/>
            <a:ext cx="3352165" cy="295783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5" name="Скругленный прямоугольник 4"/>
          <p:cNvSpPr>
            <a:extLst>
              <a:ext uri="smNativeData">
                <pr:smNativeData xmlns="" xmlns:pr="pr" val="SMDATA_12_noKuXhMAAAAlAAAAZQAAAA0AAAAAkAAAAEgAAACQAAAASAAAAAAAAAABAAAAAAAAAAEAAABQAAAAhbacS3FV1T8AAAAAAADwvwAAAAAAAOA/AAAAAAAA4D8AAAAAAADgPwAAAAAAAOA/AAAAAAAA4D8AAAAAAADgPwAAAAAAAOA/AAAAAAAA4D8CAAAAjAAAAAEAAAAAAAAA//8AA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eVK3EMAAAAEAAAAAAAAAAAAAAAAAAAAAAAAAAeAAAAaAAAAAAAAAAAAAAAAAAAAAAAAAAAAAAAECcAABAnAAAAAAAAAAAAAAAAAAAAAAAAAAAAAAAAAAAAAAAAAAAAABQAAAAAAAAAwMD/AAAAAABkAAAAMgAAAAAAAABkAAAAAAAAAH9/fwAKAAAAHwAAAFQAAAD//wAAAAAAAQAAAAAAAAAAAAAAAAAAAAAAAAAAAAAAAAAAAAAAAAAARHOeAH9/fwAAAAADzMzMAMDA/wB/f38AAAAAAAAAAAAAAAAAAAAAAAAAAAAhAAAAGAAAABQAAAAtGQAAKxMAAMAyAADeFgAAAAAAAA=="/>
              </a:ext>
            </a:extLst>
          </p:cNvSpPr>
          <p:nvPr/>
        </p:nvSpPr>
        <p:spPr>
          <a:xfrm>
            <a:off x="4092575" y="3115945"/>
            <a:ext cx="4157345" cy="60134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r>
              <a:rPr lang="ru-RU" sz="4000" dirty="0">
                <a:solidFill>
                  <a:srgbClr val="00B050"/>
                </a:solidFill>
                <a:latin typeface="Arial Black" pitchFamily="2"/>
                <a:ea typeface="Calibri" pitchFamily="2"/>
                <a:cs typeface="Times New Roman" pitchFamily="1"/>
              </a:rPr>
              <a:t>МОЛОДЕЦ!!!</a:t>
            </a:r>
            <a:endParaRPr lang="ru-RU" sz="4000" dirty="0">
              <a:solidFill>
                <a:srgbClr val="00B050"/>
              </a:solidFill>
            </a:endParaRPr>
          </a:p>
        </p:txBody>
      </p:sp>
      <p:pic>
        <p:nvPicPr>
          <p:cNvPr id="6" name="Рисунок 6" descr="https://i.pinimg.com/736x/71/55/71/715571a5e303050e223ae109db553a4d.jpg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CO8qGtDAAAABAAAAAAAAAAAAAAAAAAAAAAAAAAHgAAAGgAAAAAAAAAAAAAAAAAAAAAAAAAAAAAABAnAAAQJwAAAAAAAAAAAAAAAAAAAAAAAAAAAAAAAAAAAAAAAAAAAAAUAAAAAAAAAMDA/wAAAAAAZAAAADIAAAAAAAAAZAAAAAAAAAB/f38ACgAAAB8AAABUAAAAAAAABQAAAAEAAAAAAAAAAAAAAAAAAAAAAAAAAAAAAAAAAAAAAAAAAAAAAAJ/f38AAAAAA8zMzADAwP8Af39/AAAAAAAAAAAAAAAAAP///wAAAAAAIQAAABgAAAAUAAAAITwAAIgEAAA3RgAAcw4AAAAAAA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9774555" y="736600"/>
            <a:ext cx="1639570" cy="16122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7" name="Рисунок 7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B6YTsrDAAAABAAAAAAAAAAAAAAAAAAAAAAAAAAHgAAAGgAAAAAAAAAAAAAAAAAAAAAAAAAAAAAABAnAAAQJwAAAAAAAAAAAAAAAAAAAAAAAAAAAAAAAAAAAAAAAAAAAAAUAAAAAAAAAMDA/wAAAAAAZAAAADIAAAAAAAAAZAAAAAAAAAB/f38ACgAAAB8AAABUAAAA////AAAAAAEAAAAAAAAAAAAAAAAAAAAAAAAAAAAAAAAAAAAAAAAAAAAAAAB/f38AAAAAA8zMzADAwP8Af39/AAAAAAAAAAAAAAAAAP///wAAAAAAIQAAABgAAAAUAAAALAUAACYEAAD0DgAAwA0AAAAAAAA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840740" y="674370"/>
            <a:ext cx="1590040" cy="156083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  <p:extLst mod="1">
      <p:ext uri="smNativeData">
        <pr:smNativeData xmlns="" xmlns:pr="pr" val="noKuXgEAAAAFAAAA/f///wMAAAAaAAAAAAAAAAAAAAAAAAAAAAAAAA=="/>
      </p:ext>
    </p:ext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11.postila.ru/data/3e/b6/84/eb/3eb684eb815aa8675264a65d5d404f9e92eefff315cc2784337322e9d2a678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7"/>
          <a:stretch/>
        </p:blipFill>
        <p:spPr bwMode="auto">
          <a:xfrm>
            <a:off x="0" y="0"/>
            <a:ext cx="11768667" cy="669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www.pra3dnuk.ru/foto/3/dr24.png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B3bxMiDAAAABAAAAAAAAAAAAAAAAAAAAAAAAAAHgAAAGgAAAAAAAAAAAAAAAAAAAAAAAAAAAAAABAnAAAQJwAAAAAAAAAAAAAAAAAAAAAAAAAAAAAAAAAAAAAAAAAAAAAUAAAAAAAAAMDA/wAAAAAAZAAAADIAAAAAAAAAZAAAAAAAAAB/f38ACgAAAB8AAABUAAAAAAAABQAAAAEAAAAAAAAAAAAAAAAAAAAAAAAAAAAAAAAAAAAAAAAAAAAAAAB/f38AAAAAA8zMzADAwP8Af39/AAAAAAAAAAAAAAAAAP///wAAAAAAIQAAABgAAAAUAAAAhQcAAFcNAAAkHAAAiR8AAAAAAA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3146299"/>
            <a:ext cx="3352165" cy="295783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4" name="Рисунок 3" descr="https://st2.depositphotos.com/1000459/7080/i/950/depositphotos_70807775-stock-photo-spring-dandelion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02" b="100000" l="9971" r="899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456" y="2675874"/>
            <a:ext cx="2966720" cy="26650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16-конечная звезда 9"/>
          <p:cNvSpPr/>
          <p:nvPr/>
        </p:nvSpPr>
        <p:spPr>
          <a:xfrm>
            <a:off x="5287223" y="3286409"/>
            <a:ext cx="1149791" cy="1113577"/>
          </a:xfrm>
          <a:prstGeom prst="star1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СЫ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16-конечная звезда 10"/>
          <p:cNvSpPr/>
          <p:nvPr/>
        </p:nvSpPr>
        <p:spPr>
          <a:xfrm>
            <a:off x="3793402" y="214264"/>
            <a:ext cx="1074345" cy="1098488"/>
          </a:xfrm>
          <a:prstGeom prst="star1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3" name="16-конечная звезда 12"/>
          <p:cNvSpPr/>
          <p:nvPr/>
        </p:nvSpPr>
        <p:spPr>
          <a:xfrm>
            <a:off x="2580238" y="1415358"/>
            <a:ext cx="1080381" cy="1056238"/>
          </a:xfrm>
          <a:prstGeom prst="star1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</a:rPr>
              <a:t>са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5" name="16-конечная звезда 14"/>
          <p:cNvSpPr/>
          <p:nvPr/>
        </p:nvSpPr>
        <p:spPr>
          <a:xfrm>
            <a:off x="4544840" y="1910279"/>
            <a:ext cx="1095470" cy="1086415"/>
          </a:xfrm>
          <a:prstGeom prst="star1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СУ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6" name="16-конечная звезда 15"/>
          <p:cNvSpPr/>
          <p:nvPr/>
        </p:nvSpPr>
        <p:spPr>
          <a:xfrm>
            <a:off x="7060193" y="819337"/>
            <a:ext cx="1074345" cy="1098488"/>
          </a:xfrm>
          <a:prstGeom prst="star1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АС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7" name="16-конечная звезда 16"/>
          <p:cNvSpPr/>
          <p:nvPr/>
        </p:nvSpPr>
        <p:spPr>
          <a:xfrm>
            <a:off x="9169651" y="321397"/>
            <a:ext cx="1074345" cy="1098488"/>
          </a:xfrm>
          <a:prstGeom prst="star1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ОС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8" name="16-конечная звезда 17"/>
          <p:cNvSpPr/>
          <p:nvPr/>
        </p:nvSpPr>
        <p:spPr>
          <a:xfrm>
            <a:off x="7829737" y="3364868"/>
            <a:ext cx="1184496" cy="1096981"/>
          </a:xfrm>
          <a:prstGeom prst="star1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ЫС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19" name="16-конечная звезда 18"/>
          <p:cNvSpPr/>
          <p:nvPr/>
        </p:nvSpPr>
        <p:spPr>
          <a:xfrm>
            <a:off x="8581175" y="1935932"/>
            <a:ext cx="1095470" cy="1086415"/>
          </a:xfrm>
          <a:prstGeom prst="star16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УС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0" name="Рисунок 19" descr="https://s3.meusitejuridico.com.br/2017/06/13711e69-shutterstock-12741699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11384" r="14698" b="18867"/>
          <a:stretch/>
        </p:blipFill>
        <p:spPr bwMode="auto">
          <a:xfrm>
            <a:off x="11222249" y="148484"/>
            <a:ext cx="381635" cy="380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Выноска-облако 20"/>
          <p:cNvSpPr/>
          <p:nvPr/>
        </p:nvSpPr>
        <p:spPr>
          <a:xfrm>
            <a:off x="6887842" y="0"/>
            <a:ext cx="4470400" cy="293793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Дракончик Савва подул на одуванчик и зонтики со слогами разлетелись.</a:t>
            </a:r>
          </a:p>
          <a:p>
            <a:pPr algn="ctr"/>
            <a:r>
              <a:rPr lang="ru-RU" dirty="0" smtClean="0"/>
              <a:t>Повтори слоги.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3388020"/>
      </p:ext>
    </p:extLst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11.postila.ru/data/3e/b6/84/eb/3eb684eb815aa8675264a65d5d404f9e92eefff315cc2784337322e9d2a678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7"/>
          <a:stretch/>
        </p:blipFill>
        <p:spPr bwMode="auto">
          <a:xfrm>
            <a:off x="0" y="0"/>
            <a:ext cx="11768667" cy="669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s://s3.meusitejuridico.com.br/2017/06/13711e69-shutterstock-12741699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11384" r="14698" b="18867"/>
          <a:stretch/>
        </p:blipFill>
        <p:spPr bwMode="auto">
          <a:xfrm>
            <a:off x="11222249" y="148484"/>
            <a:ext cx="381635" cy="380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7133122" y="0"/>
            <a:ext cx="4470400" cy="293793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Помоги Савве…</a:t>
            </a:r>
          </a:p>
          <a:p>
            <a:pPr algn="ctr"/>
            <a:r>
              <a:rPr lang="ru-RU" dirty="0" smtClean="0"/>
              <a:t>Доскажи слог </a:t>
            </a:r>
            <a:r>
              <a:rPr lang="ru-RU" dirty="0" err="1" smtClean="0"/>
              <a:t>са</a:t>
            </a:r>
            <a:r>
              <a:rPr lang="ru-RU" dirty="0" smtClean="0"/>
              <a:t>, чтобы получилось слово.</a:t>
            </a:r>
            <a:endParaRPr lang="ru-RU" dirty="0"/>
          </a:p>
        </p:txBody>
      </p:sp>
      <p:pic>
        <p:nvPicPr>
          <p:cNvPr id="5" name="Picture 2" descr="https://www.pra3dnuk.ru/foto/3/dr24.png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B3bxMiDAAAABAAAAAAAAAAAAAAAAAAAAAAAAAAHgAAAGgAAAAAAAAAAAAAAAAAAAAAAAAAAAAAABAnAAAQJwAAAAAAAAAAAAAAAAAAAAAAAAAAAAAAAAAAAAAAAAAAAAAUAAAAAAAAAMDA/wAAAAAAZAAAADIAAAAAAAAAZAAAAAAAAAB/f38ACgAAAB8AAABUAAAAAAAABQAAAAEAAAAAAAAAAAAAAAAAAAAAAAAAAAAAAAAAAAAAAAAAAAAAAAB/f38AAAAAA8zMzADAwP8Af39/AAAAAAAAAAAAAAAAAP///wAAAAAAIQAAABgAAAAUAAAAhQcAAFcNAAAkHAAAiR8AAAAAAAA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2586594"/>
            <a:ext cx="2365337" cy="208708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462543" y="398352"/>
            <a:ext cx="14313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ЛИ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52392" y="2352395"/>
            <a:ext cx="14223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59937" y="4071043"/>
            <a:ext cx="14223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998379" y="802647"/>
            <a:ext cx="1357312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3996870" y="2883435"/>
            <a:ext cx="1357312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3968200" y="4484388"/>
            <a:ext cx="1357312" cy="1428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575427" y="414950"/>
            <a:ext cx="14313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519597" y="2278454"/>
            <a:ext cx="14313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454714" y="4069533"/>
            <a:ext cx="14313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</a:t>
            </a:r>
            <a:endParaRPr lang="ru-RU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" name="Рисунок 19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DbBQAAAAA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og4AAAsYAAAnFAAAGB0AAAAAAAA="/>
              </a:ext>
            </a:extLst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43" b="100000" l="8222" r="79778"/>
                    </a14:imgEffect>
                  </a14:imgLayer>
                </a14:imgProps>
              </a:ext>
            </a:extLst>
          </a:blip>
          <a:srcRect r="14990"/>
          <a:stretch>
            <a:fillRect/>
          </a:stretch>
        </p:blipFill>
        <p:spPr>
          <a:xfrm>
            <a:off x="7199460" y="190123"/>
            <a:ext cx="1810544" cy="1656783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21" name="Рисунок 20" descr="https://yamisha.ru/upload/2014/07/8-5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78" b="94622" l="239" r="995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022" y="3820562"/>
            <a:ext cx="1557198" cy="2027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://pngimg.com/uploads/wasp/wasp_PNG19.pn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9" r="7152"/>
          <a:stretch/>
        </p:blipFill>
        <p:spPr bwMode="auto">
          <a:xfrm>
            <a:off x="7007382" y="2145670"/>
            <a:ext cx="2019749" cy="16492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77088570"/>
      </p:ext>
    </p:extLst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3" grpId="0"/>
      <p:bldP spid="17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11.postila.ru/data/3e/b6/84/eb/3eb684eb815aa8675264a65d5d404f9e92eefff315cc2784337322e9d2a678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7"/>
          <a:stretch/>
        </p:blipFill>
        <p:spPr bwMode="auto">
          <a:xfrm>
            <a:off x="0" y="0"/>
            <a:ext cx="11768667" cy="669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t4.depositphotos.com/1967477/20352/v/950/depositphotos_203529600-stock-illustration-cartoon-cave-isolated-white-backgrou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" b="100000" l="978" r="989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801" y="4371446"/>
            <a:ext cx="2572939" cy="2147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6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JCgAAZQoAADESAABJEgAAAAAAAA=="/>
              </a:ext>
            </a:extLst>
          </p:cNvSpPr>
          <p:nvPr/>
        </p:nvSpPr>
        <p:spPr>
          <a:xfrm>
            <a:off x="1783715" y="3230669"/>
            <a:ext cx="1325880" cy="128270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6" name="Овал 6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JCgAAZQoAADESAABJEgAAAAAAAA=="/>
              </a:ext>
            </a:extLst>
          </p:cNvSpPr>
          <p:nvPr/>
        </p:nvSpPr>
        <p:spPr>
          <a:xfrm>
            <a:off x="8709449" y="2096135"/>
            <a:ext cx="1325880" cy="128270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7" name="Овал 6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JCgAAZQoAADESAABJEgAAAAAAAA=="/>
              </a:ext>
            </a:extLst>
          </p:cNvSpPr>
          <p:nvPr/>
        </p:nvSpPr>
        <p:spPr>
          <a:xfrm>
            <a:off x="3468582" y="3196802"/>
            <a:ext cx="1325880" cy="128270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8" name="Овал 6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JCgAAZQoAADESAABJEgAAAAAAAA=="/>
              </a:ext>
            </a:extLst>
          </p:cNvSpPr>
          <p:nvPr/>
        </p:nvSpPr>
        <p:spPr>
          <a:xfrm>
            <a:off x="5280447" y="2832736"/>
            <a:ext cx="1325880" cy="128270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9" name="Овал 6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JCgAAZQoAADESAABJEgAAAAAAAA=="/>
              </a:ext>
            </a:extLst>
          </p:cNvSpPr>
          <p:nvPr/>
        </p:nvSpPr>
        <p:spPr>
          <a:xfrm>
            <a:off x="7058448" y="2460202"/>
            <a:ext cx="1325880" cy="128270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10" name="Овал 6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JCgAAZQoAADESAABJEgAAAAAAAA=="/>
              </a:ext>
            </a:extLst>
          </p:cNvSpPr>
          <p:nvPr/>
        </p:nvSpPr>
        <p:spPr>
          <a:xfrm>
            <a:off x="9420648" y="639869"/>
            <a:ext cx="1325880" cy="128270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11" name="Овал 6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JCgAAZQoAADESAABJEgAAAAAAAA=="/>
              </a:ext>
            </a:extLst>
          </p:cNvSpPr>
          <p:nvPr/>
        </p:nvSpPr>
        <p:spPr>
          <a:xfrm>
            <a:off x="7524115" y="555201"/>
            <a:ext cx="1325880" cy="128270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12" name="Овал 6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JCgAAZQoAADESAABJEgAAAAAAAA=="/>
              </a:ext>
            </a:extLst>
          </p:cNvSpPr>
          <p:nvPr/>
        </p:nvSpPr>
        <p:spPr>
          <a:xfrm>
            <a:off x="5619115" y="622935"/>
            <a:ext cx="1325880" cy="128270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13" name="Овал 6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JCgAAZQoAADESAABJEgAAAAAAAA=="/>
              </a:ext>
            </a:extLst>
          </p:cNvSpPr>
          <p:nvPr/>
        </p:nvSpPr>
        <p:spPr>
          <a:xfrm>
            <a:off x="3672368" y="673987"/>
            <a:ext cx="1325880" cy="128270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14" name="Овал 6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JCgAAZQoAADESAABJEgAAAAAAAA=="/>
              </a:ext>
            </a:extLst>
          </p:cNvSpPr>
          <p:nvPr/>
        </p:nvSpPr>
        <p:spPr>
          <a:xfrm>
            <a:off x="1840969" y="683964"/>
            <a:ext cx="1325880" cy="128270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15" name="Овал 6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JCgAAZQoAADESAABJEgAAAAAAAA=="/>
              </a:ext>
            </a:extLst>
          </p:cNvSpPr>
          <p:nvPr/>
        </p:nvSpPr>
        <p:spPr>
          <a:xfrm>
            <a:off x="7668048" y="5194935"/>
            <a:ext cx="1325880" cy="128270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16" name="Овал 6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JCgAAZQoAADESAABJEgAAAAAAAA=="/>
              </a:ext>
            </a:extLst>
          </p:cNvSpPr>
          <p:nvPr/>
        </p:nvSpPr>
        <p:spPr>
          <a:xfrm>
            <a:off x="5864649" y="5237269"/>
            <a:ext cx="1325880" cy="128270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17" name="Овал 6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JCgAAZQoAADESAABJEgAAAAAAAA=="/>
              </a:ext>
            </a:extLst>
          </p:cNvSpPr>
          <p:nvPr/>
        </p:nvSpPr>
        <p:spPr>
          <a:xfrm>
            <a:off x="4086649" y="5127202"/>
            <a:ext cx="1325880" cy="128270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18" name="Овал 6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JCgAAZQoAADESAABJEgAAAAAAAA=="/>
              </a:ext>
            </a:extLst>
          </p:cNvSpPr>
          <p:nvPr/>
        </p:nvSpPr>
        <p:spPr>
          <a:xfrm>
            <a:off x="2317114" y="4966335"/>
            <a:ext cx="1325880" cy="128270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19" name="Овал 6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JCgAAZQoAADESAABJEgAAAAAAAA=="/>
              </a:ext>
            </a:extLst>
          </p:cNvSpPr>
          <p:nvPr/>
        </p:nvSpPr>
        <p:spPr>
          <a:xfrm>
            <a:off x="666115" y="4432935"/>
            <a:ext cx="1325880" cy="1282700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pic>
        <p:nvPicPr>
          <p:cNvPr id="21" name="Рисунок 20" descr="https://s3.meusitejuridico.com.br/2017/06/13711e69-shutterstock-12741699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11384" r="14698" b="18867"/>
          <a:stretch/>
        </p:blipFill>
        <p:spPr bwMode="auto">
          <a:xfrm>
            <a:off x="11222249" y="148484"/>
            <a:ext cx="381635" cy="380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 descr="http://images.easyfreeclipart.com/1623/-at-clkercom-vector-clip-art-online-royalty-free-amp-public-domain-1623255.jpg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HggAAEUBAADrBQAAQQI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J/f38A5+bmA8zMzADAwP8Af39/AAAAAAAAAAAAAAAAAP///wAAAAAAIQAAABgAAAAUAAAAyBAAAP8MAAAdFgAAvhEAAAAAAAA="/>
              </a:ext>
            </a:extLst>
          </p:cNvPicPr>
          <p:nvPr/>
        </p:nvPicPr>
        <p:blipFill>
          <a:blip r:embed="rId6"/>
          <a:srcRect l="20780" t="3250" r="15150" b="5770"/>
          <a:stretch>
            <a:fillRect/>
          </a:stretch>
        </p:blipFill>
        <p:spPr>
          <a:xfrm>
            <a:off x="4353561" y="5397713"/>
            <a:ext cx="866775" cy="7715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23" name="Рисунок 16" descr="http://demo-uvelir.ru/uploads/posts/2015-09/1442957864_zhivotnoe14.jpg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GM7MADAAAABAAAAAAAAAAAAAAAAAAAAAAAAAAHgAAAGgAAAAAAAAAAAAAAAAAAAAAAAAAAAAAABAnAAAQJwAAAAAAAAAAAAAAAAAAAAAAAAAAAAAAAAAAAAAAAAAAAAAUAAAAAAAAAMDA/wAAAAAAZAAAADIAAAAAAAAAZAAAAAAAAAB/f38ACgAAAB8AAABUAAAAW5vVBf///wEAAAAAAAAAAAAAAAAAAAAAAAAAAAAAAAAAAAAAAAAAAAAAAAJ/f38A5+bmA8zMzADAwP8Af39/AAAAAAAAAAAAAAAAAP///wAAAAAAIQAAABgAAAAUAAAACQoAAPEVAAAmEAAAfxoAAAAAAAA=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>
            <a:off x="5779981" y="874394"/>
            <a:ext cx="993775" cy="74041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24" name="Рисунок 22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yBUAAG0BAAAAAAAAmBYAAAAAAABkAAAAZAAAAAAAAAAXAAAAFAAAAAAAAAAAAAAA/38AAP9/AAAAAAAACQAAAAQAAAAGM7MADAAAABAAAAAAAAAAAAAAAAAAAAAAAAAAHgAAAGgAAAAAAAAAAAAAAAAAAAAAAAAAAAAAABAnAAAQJwAAAAAAAAAAAAAAAAAAAAAAAAAAAAAAAAAAAAAAAAAAAAAUAAAAAAAAAMDA/wAAAAAAZAAAADIAAAAAAAAAZAAAAAAAAAB/f38ACgAAAB8AAABUAAAAW5vVBf///wEAAAAAAAAAAAAAAAAAAAAAAAAAAAAAAAAAAAAAAAAAAAAAAAJ/f38A5+bmA8zMzADAwP8Af39/AAAAAAAAAAAAAAAAAP///wAAAAAAIQAAABgAAAAUAAAAcC0AAC0FAABOMgAA8woAAAAAAAA="/>
              </a:ext>
            </a:extLst>
          </p:cNvPicPr>
          <p:nvPr/>
        </p:nvPicPr>
        <p:blipFill>
          <a:blip r:embed="rId8"/>
          <a:srcRect l="55760" t="3650" b="57840"/>
          <a:stretch>
            <a:fillRect/>
          </a:stretch>
        </p:blipFill>
        <p:spPr>
          <a:xfrm>
            <a:off x="6124788" y="5413376"/>
            <a:ext cx="791210" cy="9385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25" name="Рисунок 15" descr="http://cs7051.vk.me/c7003/v7003842/b481/md-8RD9rBCM.jpg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BAAAAAAAAAP///wg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jQQAALgEAAAjDQAAjAwAAAAAAABkAAAAZAAAAAAAAAAXAAAAFAAAAAAAAAAAAAAA/38AAP9/AAAAAAAACQAAAAQAAAAGM7MADAAAABAAAAAAAAAAAAAAAAAAAAAAAAAAHgAAAGgAAAAAAAAAAAAAAAAAAAAAAAAAAAAAABAnAAAQJwAAAAAAAAAAAAAAAAAAAAAAAAAAAAAAAAAAAAAAAAAAAAAUAAAAAAAAAMDA/wAAAAAAZAAAADIAAAAAAAAAZAAAAAAAAAB/f38ACgAAAB8AAABUAAAAW5vVBf///wEAAAAAAAAAAAAAAAAAAAAAAAAAAAAAAAAAAAAAAAAAAP///wF/f38A5+bmA8zMzADAwP8Af39/AAAAAAAAAAAAAAAAAP///wAAAAAAIQAAABgAAAAUAAAADwwAAK0LAACHEAAAAhEAAAAAAAA="/>
              </a:ext>
            </a:extLst>
          </p:cNvPicPr>
          <p:nvPr/>
        </p:nvPicPr>
        <p:blipFill>
          <a:blip r:embed="rId9"/>
          <a:srcRect l="11650" t="12080" r="33630" b="32120"/>
          <a:stretch>
            <a:fillRect/>
          </a:stretch>
        </p:blipFill>
        <p:spPr>
          <a:xfrm>
            <a:off x="7836111" y="788882"/>
            <a:ext cx="726440" cy="866775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26" name="Рисунок 29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EQBAAAVFAAA3xY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J/f38A5+bmA8zMzADAwP8Af39/AAAAAAAAAAAAAAAAAP///wAAAAAAIQAAABgAAAAUAAAAHSoAAJgfAACrLwAAKyQAAAAAAAA="/>
              </a:ext>
            </a:extLst>
          </p:cNvPicPr>
          <p:nvPr/>
        </p:nvPicPr>
        <p:blipFill>
          <a:blip r:embed="rId8"/>
          <a:srcRect t="3240" r="51410" b="58550"/>
          <a:stretch>
            <a:fillRect/>
          </a:stretch>
        </p:blipFill>
        <p:spPr>
          <a:xfrm>
            <a:off x="9623002" y="936413"/>
            <a:ext cx="902970" cy="74358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27" name="Рисунок 27" descr="http://vk.com/images/gifts/256/167.jpg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GM7MADAAAABAAAAAAAAAAAAAAAAAAAAAAAAAAHgAAAGgAAAAAAAAAAAAAAAAAAAAAAAAAAAAAABAnAAAQJwAAAAAAAAAAAAAAAAAAAAAAAAAAAAAAAAAAAAAAAAAAAAAUAAAAAAAAAMDA/wAAAAAAZAAAADIAAAAAAAAAZAAAAAAAAAB/f38ACgAAAB8AAABUAAAAW5vVBf///wEAAAAAAAAAAAAAAAAAAAAAAAAAAAAAAAAAAAAAAAAAAAAAAAJ/f38A5+bmA8zMzADAwP8Af39/AAAAAAAAAAAAAAAAAP///wAAAAAAIQAAABgAAAAUAAAAKDUAAB0MAABtOgAAPhEAAAAAAAA="/>
              </a:ext>
            </a:extLst>
          </p:cNvPicPr>
          <p:nvPr/>
        </p:nvPicPr>
        <p:blipFill>
          <a:blip r:embed="rId10"/>
          <a:stretch>
            <a:fillRect/>
          </a:stretch>
        </p:blipFill>
        <p:spPr>
          <a:xfrm>
            <a:off x="8988213" y="2316269"/>
            <a:ext cx="856615" cy="83375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28" name="Рисунок 20" descr="http://mtdata.ru/u1/photoE482/20410066820-0/big.jpeg"/>
          <p:cNvPicPr>
            <a:extLst>
              <a:ext uri="smNativeData">
                <pr:smNativeData xmlns="" xmlns:pr="pr" val="SMDATA_13_noKuXhMAAAAlAAAAEQAAAA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W5vVBf///wEAAAAAAAAAAAAAAAAAAAAAAAAAAAAAAAAAAAAAAAAAAAAAAAJ/f38A5+bmA8zMzADAwP8Af39/AAAAAAAAAAAAAAAAAP///wAAAAAAIQAAABgAAAAUAAAAhBYAANEgAADiGwAAjiUAAAAAAAA="/>
              </a:ext>
            </a:extLst>
          </p:cNvPicPr>
          <p:nvPr/>
        </p:nvPicPr>
        <p:blipFill>
          <a:blip r:embed="rId11"/>
          <a:stretch>
            <a:fillRect/>
          </a:stretch>
        </p:blipFill>
        <p:spPr>
          <a:xfrm>
            <a:off x="7317740" y="2693035"/>
            <a:ext cx="872490" cy="77025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29" name="Рисунок 28" descr="https://rybkavprud.ru/images/silurus/klariyevyy-som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91" y="3578223"/>
            <a:ext cx="773641" cy="782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https://avatars.mds.yandex.net/get-pdb/921063/5e6125f8-4e1c-45d5-a40c-d1beb5ee2579/s1200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640" y="3101973"/>
            <a:ext cx="860425" cy="741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https://tvoydom.ru/photos/1000979958/1000979958.jpg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4" r="18696"/>
          <a:stretch/>
        </p:blipFill>
        <p:spPr bwMode="auto">
          <a:xfrm>
            <a:off x="2142067" y="3505200"/>
            <a:ext cx="635000" cy="829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https://optomamarf.ru/files/363/363644242d3b03374bc9b9350c3ab677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678" y="4655079"/>
            <a:ext cx="815975" cy="81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 descr="https://avatars.mds.yandex.net/get-pdb/985791/f9de3ed6-ca2c-4004-a9ac-8549baf3e129/s1200?webp=false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3391" y="5224991"/>
            <a:ext cx="793750" cy="79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Рисунок 33" descr="https://img2.freepng.ru/20190102/ok/kisspng-cheese-image-portable-network-graphics-food-5c2cfad96c7e83.7530928615464516734444.jpg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346" y="915623"/>
            <a:ext cx="815340" cy="76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 descr="https://img2.freepng.ru/20180408/zbe/kisspng-airplane-flight-amelia-earhart-s-shoes-aviation-cl-aircraft-5acad2402bc616.9996841615232415361793.jpg"/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94" y="938292"/>
            <a:ext cx="983615" cy="748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Рисунок 35" descr="https://abali.ru/wp-content/uploads/2013/07/straus.jpg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683" y="5455602"/>
            <a:ext cx="603250" cy="80973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Выноска-облако 3"/>
          <p:cNvSpPr/>
          <p:nvPr/>
        </p:nvSpPr>
        <p:spPr>
          <a:xfrm>
            <a:off x="5855747" y="376138"/>
            <a:ext cx="4470400" cy="293793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Помоги дракончику Савве добраться до пещеры, при этом четко произноси слова со </a:t>
            </a:r>
          </a:p>
          <a:p>
            <a:pPr algn="ctr"/>
            <a:r>
              <a:rPr lang="ru-RU" dirty="0" smtClean="0"/>
              <a:t>звуком С</a:t>
            </a:r>
            <a:endParaRPr lang="ru-RU" dirty="0"/>
          </a:p>
        </p:txBody>
      </p:sp>
      <p:pic>
        <p:nvPicPr>
          <p:cNvPr id="2" name="Picture 2" descr="https://www.pra3dnuk.ru/foto/3/dr24.png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B3bxMiDAAAABAAAAAAAAAAAAAAAAAAAAAAAAAAHgAAAGgAAAAAAAAAAAAAAAAAAAAAAAAAAAAAABAnAAAQJwAAAAAAAAAAAAAAAAAAAAAAAAAAAAAAAAAAAAAAAAAAAAAUAAAAAAAAAMDA/wAAAAAAZAAAADIAAAAAAAAAZAAAAAAAAAB/f38ACgAAAB8AAABUAAAAAAAABQAAAAEAAAAAAAAAAAAAAAAAAAAAAAAAAAAAAAAAAAAAAAAAAAAAAAB/f38AAAAAA8zMzADAwP8Af39/AAAAAAAAAAAAAAAAAP///wAAAAAAIQAAABgAAAAUAAAAhQcAAFcNAAAkHAAAiR8AAAAAAAA="/>
              </a:ext>
            </a:extLst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0" y="235390"/>
            <a:ext cx="1721271" cy="151878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</p:spTree>
    <p:extLst>
      <p:ext uri="{BB962C8B-B14F-4D97-AF65-F5344CB8AC3E}">
        <p14:creationId xmlns:p14="http://schemas.microsoft.com/office/powerpoint/2010/main" val="1516517075"/>
      </p:ext>
    </p:extLst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12839 2.59259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39 2.59259E-6 L 0.27995 2.59259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995 2.59259E-6 L 0.43881 2.59259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881 2.59259E-6 L 0.59479 2.59259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479 2.59259E-6 L 0.74779 2.59259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779 2.59259E-6 L 0.69805 0.2245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1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805 0.22453 L 0.56133 0.27615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133 0.27615 L 0.40612 0.35023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60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612 0.35023 L 0.26433 0.41736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79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432 0.41736 L 0.12474 0.4201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473 0.42014 L 0.0319 0.5812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4" y="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9 0.58125 L 0.17006 0.6564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41" y="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005 0.65648 L 0.30742 0.6800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8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42 0.6801 L 0.45664 0.6907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664 0.69074 L 0.60222 0.6986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221 0.69861 L 0.77227 0.6643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46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img11.postila.ru/data/3e/b6/84/eb/3eb684eb815aa8675264a65d5d404f9e92eefff315cc2784337322e9d2a678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7"/>
          <a:stretch/>
        </p:blipFill>
        <p:spPr bwMode="auto">
          <a:xfrm>
            <a:off x="0" y="76200"/>
            <a:ext cx="11768667" cy="6697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s://s3.meusitejuridico.com.br/2017/06/13711e69-shutterstock-12741699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11384" r="14698" b="18867"/>
          <a:stretch/>
        </p:blipFill>
        <p:spPr bwMode="auto">
          <a:xfrm>
            <a:off x="11222249" y="148484"/>
            <a:ext cx="381635" cy="380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7014589" y="0"/>
            <a:ext cx="4470400" cy="293793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Повтори </a:t>
            </a:r>
            <a:r>
              <a:rPr lang="ru-RU" sz="2400" dirty="0" err="1" smtClean="0"/>
              <a:t>чистоговорки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2488856" y="433557"/>
            <a:ext cx="5935829" cy="828989"/>
            <a:chOff x="1771585" y="802257"/>
            <a:chExt cx="5935829" cy="82898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771585" y="957380"/>
              <a:ext cx="502573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400" dirty="0" err="1"/>
                <a:t>Са-са-са</a:t>
              </a:r>
              <a:r>
                <a:rPr lang="ru-RU" sz="2400" dirty="0"/>
                <a:t> - под кустом сидит </a:t>
              </a:r>
              <a:r>
                <a:rPr lang="ru-RU" sz="2400" dirty="0" smtClean="0"/>
                <a:t>лиса.</a:t>
              </a:r>
              <a:endPara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4" name="Рисунок 13"/>
            <p:cNvPicPr>
              <a:picLocks noChangeAspect="1"/>
              <a:extLst>
                <a:ext uri="smNativeData">
  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DbBQAAAAA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og4AAAsYAAAnFAAAGB0AAAAAAAA="/>
                </a:ext>
              </a:extLst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43" b="100000" l="8222" r="79778"/>
                      </a14:imgEffect>
                    </a14:imgLayer>
                  </a14:imgProps>
                </a:ext>
              </a:extLst>
            </a:blip>
            <a:srcRect r="14990"/>
            <a:stretch>
              <a:fillRect/>
            </a:stretch>
          </p:blipFill>
          <p:spPr>
            <a:xfrm>
              <a:off x="6801489" y="802257"/>
              <a:ext cx="905925" cy="828989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</p:pic>
      </p:grpSp>
      <p:grpSp>
        <p:nvGrpSpPr>
          <p:cNvPr id="17" name="Группа 16"/>
          <p:cNvGrpSpPr/>
          <p:nvPr/>
        </p:nvGrpSpPr>
        <p:grpSpPr>
          <a:xfrm>
            <a:off x="2457360" y="1126067"/>
            <a:ext cx="4637706" cy="807825"/>
            <a:chOff x="1754626" y="1278467"/>
            <a:chExt cx="4637706" cy="807825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754626" y="1474966"/>
              <a:ext cx="383470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400" dirty="0"/>
                <a:t>Со-со-со - у Сони колесо.</a:t>
              </a:r>
              <a:endPara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6" name="Рисунок 15" descr="https://voronezh.express-shina.ru/images/model/Legkovaya_shina/Dunlop/SP31/SP31.jpg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0400" y="1278467"/>
              <a:ext cx="651932" cy="807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Группа 18"/>
          <p:cNvGrpSpPr/>
          <p:nvPr/>
        </p:nvGrpSpPr>
        <p:grpSpPr>
          <a:xfrm>
            <a:off x="2458237" y="1921934"/>
            <a:ext cx="5822163" cy="626533"/>
            <a:chOff x="1747037" y="1947334"/>
            <a:chExt cx="5822163" cy="626533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1747037" y="1949417"/>
              <a:ext cx="4902304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400" dirty="0"/>
                <a:t>Су-су-су - грибы выросли в лесу.</a:t>
              </a:r>
              <a:endPara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18" name="Рисунок 17" descr="http://crosti.ru/patterns/00/1e/9f/fc55ae1e93/picture.jpg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4733" y="1947334"/>
              <a:ext cx="1024467" cy="62653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Группа 20"/>
          <p:cNvGrpSpPr/>
          <p:nvPr/>
        </p:nvGrpSpPr>
        <p:grpSpPr>
          <a:xfrm>
            <a:off x="2667001" y="3276599"/>
            <a:ext cx="4182533" cy="795867"/>
            <a:chOff x="2553369" y="2370667"/>
            <a:chExt cx="4587417" cy="91524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2553369" y="2651832"/>
              <a:ext cx="4019050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400" dirty="0"/>
                <a:t>Ас-ас-ас - у нас дома квас.</a:t>
              </a:r>
              <a:endPara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20" name="Рисунок 19" descr="https://domoidostavim.ru/images/static/products/8b04aed6-416f-4f4b-808f-f28c9990b26e.jpg"/>
            <p:cNvPicPr/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1733" y="2370667"/>
              <a:ext cx="469053" cy="91524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Группа 24"/>
          <p:cNvGrpSpPr/>
          <p:nvPr/>
        </p:nvGrpSpPr>
        <p:grpSpPr>
          <a:xfrm>
            <a:off x="2482921" y="3894667"/>
            <a:ext cx="5659684" cy="674300"/>
            <a:chOff x="2550654" y="3056466"/>
            <a:chExt cx="5659684" cy="67430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2550654" y="3269101"/>
              <a:ext cx="4575291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400" dirty="0"/>
                <a:t>Ос-ос-ос - на поляне много ос.</a:t>
              </a:r>
              <a:endPara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24" name="Рисунок 23" descr="https://completegroundcontrol.com/wp-content/uploads/yellow-jacket-wasp-white-backround.jpg"/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0534" y="3056466"/>
              <a:ext cx="979804" cy="62600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Группа 26"/>
          <p:cNvGrpSpPr/>
          <p:nvPr/>
        </p:nvGrpSpPr>
        <p:grpSpPr>
          <a:xfrm>
            <a:off x="2433406" y="2573865"/>
            <a:ext cx="5550660" cy="922867"/>
            <a:chOff x="2551940" y="2601036"/>
            <a:chExt cx="5433925" cy="1106517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551940" y="2922127"/>
              <a:ext cx="4849405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400" dirty="0" err="1"/>
                <a:t>Сы-сы-сы</a:t>
              </a:r>
              <a:r>
                <a:rPr lang="ru-RU" sz="2400" dirty="0"/>
                <a:t> - на стене висят часы.</a:t>
              </a:r>
              <a:endPara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26" name="Рисунок 25" descr="https://img2.freepng.ru/20180618/pvl/kisspng-alarm-clocks-clip-art-wall-pin-5b287bf9832015.8798495715293798335371.jpg"/>
            <p:cNvPicPr/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16111" r="8511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28" r="19019"/>
            <a:stretch/>
          </p:blipFill>
          <p:spPr bwMode="auto">
            <a:xfrm>
              <a:off x="7339354" y="2601036"/>
              <a:ext cx="646511" cy="1106517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30" name="Группа 29"/>
          <p:cNvGrpSpPr/>
          <p:nvPr/>
        </p:nvGrpSpPr>
        <p:grpSpPr>
          <a:xfrm>
            <a:off x="2483287" y="4511568"/>
            <a:ext cx="5078822" cy="798195"/>
            <a:chOff x="2483287" y="4511568"/>
            <a:chExt cx="5078822" cy="798195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2483287" y="4683992"/>
              <a:ext cx="4177747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400" dirty="0"/>
                <a:t>Ус-ус-ус - у Сони много бус.</a:t>
              </a:r>
              <a:endPara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28" name="Рисунок 27" descr="https://img-fotki.yandex.ru/get/6503/200418627.fe/0_153f59_b2f4f8a4_orig.png"/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7224" y="4511568"/>
              <a:ext cx="984885" cy="79819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5" name="Группа 34"/>
          <p:cNvGrpSpPr/>
          <p:nvPr/>
        </p:nvGrpSpPr>
        <p:grpSpPr>
          <a:xfrm>
            <a:off x="2464601" y="5289762"/>
            <a:ext cx="6940066" cy="1019810"/>
            <a:chOff x="2464601" y="5289762"/>
            <a:chExt cx="6940066" cy="1019810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464601" y="5674113"/>
              <a:ext cx="5474576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400" dirty="0" err="1"/>
                <a:t>Ыс-ыс-ыс</a:t>
              </a:r>
              <a:r>
                <a:rPr lang="ru-RU" sz="2400" dirty="0"/>
                <a:t> - мы пошли гулять на мыс.</a:t>
              </a:r>
              <a:endParaRPr lang="ru-RU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29" name="Рисунок 28" descr="https://st4.depositphotos.com/1208575/28370/i/950/depositphotos_283705340-stock-photo-seascape-painting-sea-wave.jpg"/>
            <p:cNvPicPr/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1332" y="5289762"/>
              <a:ext cx="1283335" cy="101981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41468944"/>
      </p:ext>
    </p:extLst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Рисунок 46" descr="https://i.pinimg.com/originals/9c/82/71/9c827114f1b2347ceae559478f47626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0" t="51307" r="40161" b="26960"/>
          <a:stretch/>
        </p:blipFill>
        <p:spPr bwMode="auto">
          <a:xfrm>
            <a:off x="9560459" y="1249379"/>
            <a:ext cx="840934" cy="13930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4" descr="https://img11.postila.ru/data/3e/b6/84/eb/3eb684eb815aa8675264a65d5d404f9e92eefff315cc2784337322e9d2a6787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7"/>
          <a:stretch/>
        </p:blipFill>
        <p:spPr bwMode="auto">
          <a:xfrm>
            <a:off x="0" y="0"/>
            <a:ext cx="11775295" cy="670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s://s3.meusitejuridico.com.br/2017/06/13711e69-shutterstock-12741699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11384" r="14698" b="18867"/>
          <a:stretch/>
        </p:blipFill>
        <p:spPr bwMode="auto">
          <a:xfrm>
            <a:off x="11222249" y="148484"/>
            <a:ext cx="381635" cy="380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Овал 6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JCgAAZQoAADESAABJEgAAAAAAAA=="/>
              </a:ext>
            </a:extLst>
          </p:cNvSpPr>
          <p:nvPr/>
        </p:nvSpPr>
        <p:spPr>
          <a:xfrm>
            <a:off x="1723274" y="2666673"/>
            <a:ext cx="1762310" cy="1688044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6" name="Овал 6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JCgAAZQoAADESAABJEgAAAAAAAA=="/>
              </a:ext>
            </a:extLst>
          </p:cNvSpPr>
          <p:nvPr/>
        </p:nvSpPr>
        <p:spPr>
          <a:xfrm>
            <a:off x="4139040" y="1144182"/>
            <a:ext cx="1762310" cy="1688044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7" name="Овал 6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JCgAAZQoAADESAABJEgAAAAAAAA=="/>
              </a:ext>
            </a:extLst>
          </p:cNvSpPr>
          <p:nvPr/>
        </p:nvSpPr>
        <p:spPr>
          <a:xfrm>
            <a:off x="6672502" y="2636494"/>
            <a:ext cx="1762310" cy="1688044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8" name="Овал 6"/>
          <p:cNvSpPr>
            <a:extLst>
              <a:ext uri="smNativeData">
                <pr:smNativeData xmlns="" xmlns:pr="pr" val="SMDATA_12_noKuXh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ERzng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/8B////AQAAAAAAAAAAAAAAAAAAAAAAAAAAAAAAAAAAAAAAAAAARHOeAH9/fwDn5uYDzMzMAMDA/wB/f38AAAAAAAAAAAAAAAAAAAAAAAAAAAAhAAAAGAAAABQAAAAJCgAAZQoAADESAABJEgAAAAAAAA=="/>
              </a:ext>
            </a:extLst>
          </p:cNvSpPr>
          <p:nvPr/>
        </p:nvSpPr>
        <p:spPr>
          <a:xfrm>
            <a:off x="8852876" y="969149"/>
            <a:ext cx="1762310" cy="1688044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44739E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" spc="0" baseline="0">
                <a:solidFill>
                  <a:srgbClr val="FFFFFF"/>
                </a:solidFill>
                <a:effectLst/>
                <a:latin typeface="Calibri" pitchFamily="2"/>
                <a:ea typeface="Calibri" pitchFamily="2"/>
                <a:cs typeface="Calibri" pitchFamily="2"/>
              </a:defRPr>
            </a:pPr>
            <a:endParaRPr/>
          </a:p>
        </p:txBody>
      </p:sp>
      <p:sp>
        <p:nvSpPr>
          <p:cNvPr id="9" name="Овал 8"/>
          <p:cNvSpPr/>
          <p:nvPr/>
        </p:nvSpPr>
        <p:spPr>
          <a:xfrm>
            <a:off x="1113575" y="3856777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1021532" y="3103830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567065" y="3232087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384486" y="4090657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2667753" y="4406020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797112" y="4368297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038661" y="1729212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</a:rPr>
              <a:t>6</a:t>
            </a:r>
            <a:endParaRPr kumimoji="0" lang="ru-RU" sz="32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774601" y="940051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</a:rPr>
              <a:t>5</a:t>
            </a:r>
            <a:endParaRPr kumimoji="0" lang="ru-RU" sz="32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130296" y="540190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</a:rPr>
              <a:t>4</a:t>
            </a:r>
            <a:endParaRPr kumimoji="0" lang="ru-RU" sz="32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304922" y="574895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3200" dirty="0"/>
          </a:p>
        </p:txBody>
      </p:sp>
      <p:sp>
        <p:nvSpPr>
          <p:cNvPr id="20" name="Овал 19"/>
          <p:cNvSpPr/>
          <p:nvPr/>
        </p:nvSpPr>
        <p:spPr>
          <a:xfrm>
            <a:off x="3579135" y="1035113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369397" y="1757881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8510257" y="3150605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</a:rPr>
              <a:t>6</a:t>
            </a:r>
            <a:endParaRPr kumimoji="0" lang="ru-RU" sz="32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8318624" y="3982016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</a:rPr>
              <a:t>5</a:t>
            </a:r>
            <a:endParaRPr kumimoji="0" lang="ru-RU" sz="32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619999" y="4360753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</a:rPr>
              <a:t>4</a:t>
            </a:r>
            <a:endParaRPr kumimoji="0" lang="ru-RU" sz="32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6749357" y="4341137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3200" dirty="0"/>
          </a:p>
        </p:txBody>
      </p:sp>
      <p:sp>
        <p:nvSpPr>
          <p:cNvPr id="26" name="Овал 25"/>
          <p:cNvSpPr/>
          <p:nvPr/>
        </p:nvSpPr>
        <p:spPr>
          <a:xfrm>
            <a:off x="6186534" y="3814527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5985849" y="3134008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10701194" y="1810694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</a:rPr>
              <a:t>6</a:t>
            </a:r>
            <a:endParaRPr kumimoji="0" lang="ru-RU" sz="32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10627258" y="976265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</a:rPr>
              <a:t>5</a:t>
            </a:r>
            <a:endParaRPr kumimoji="0" lang="ru-RU" sz="32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9946740" y="431549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</a:rPr>
              <a:t>4</a:t>
            </a:r>
            <a:endParaRPr kumimoji="0" lang="ru-RU" sz="32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8949348" y="466253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3200" b="0" i="0" u="none" strike="noStrike" kern="0" cap="none" spc="0" normalizeH="0" baseline="0" noProof="0" smtClean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</a:rPr>
              <a:t>3</a:t>
            </a:r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8268831" y="1017006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8104359" y="1794095"/>
            <a:ext cx="588475" cy="5703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4" name="Рисунок 33" descr="https://img2.freepng.ru/20180408/zbe/kisspng-airplane-flight-amelia-earhart-s-shoes-aviation-cl-aircraft-5acad2402bc616.999684161523241536179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346" y="2978603"/>
            <a:ext cx="1274634" cy="100492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Прямоугольник 34"/>
          <p:cNvSpPr/>
          <p:nvPr/>
        </p:nvSpPr>
        <p:spPr>
          <a:xfrm>
            <a:off x="1218265" y="3818361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388611" y="1017182"/>
            <a:ext cx="375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879168" y="4361569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748301" y="4379675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454471" y="4080912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653647" y="3229886"/>
            <a:ext cx="4122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5" name="Рисунок 44" descr="https://sale-shop.online/images/detailed/40/9473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305" y="1376127"/>
            <a:ext cx="1167583" cy="1180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Рисунок 45" descr="https://utilizatia-auto.ru/uploads/s/o/c/f/ocfq6r5cxmlp/img/full_mw6WHyzc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633" y="2951430"/>
            <a:ext cx="1367654" cy="1066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47" descr="https://i.pinimg.com/originals/9c/82/71/9c827114f1b2347ceae559478f47626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0" t="51307" r="40161" b="26960"/>
          <a:stretch/>
        </p:blipFill>
        <p:spPr bwMode="auto">
          <a:xfrm>
            <a:off x="9361283" y="1231270"/>
            <a:ext cx="868094" cy="12028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9" name="Выноска-облако 48"/>
          <p:cNvSpPr/>
          <p:nvPr/>
        </p:nvSpPr>
        <p:spPr>
          <a:xfrm>
            <a:off x="7064638" y="231284"/>
            <a:ext cx="4470400" cy="293793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Посчитай с дракончиком….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97482919"/>
      </p:ext>
    </p:extLst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Q0AAPUAAAASAAAAHQI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FgMAANcCAAA0RwAACykAAAAAAAA="/>
              </a:ext>
            </a:extLst>
          </p:cNvPicPr>
          <p:nvPr/>
        </p:nvPicPr>
        <p:blipFill>
          <a:blip r:embed="rId2"/>
          <a:srcRect l="34330" t="2450" r="180" b="5410"/>
          <a:stretch>
            <a:fillRect/>
          </a:stretch>
        </p:blipFill>
        <p:spPr>
          <a:xfrm>
            <a:off x="0" y="0"/>
            <a:ext cx="11709400" cy="646874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3" name="Рисунок 2" descr="https://s3.meusitejuridico.com.br/2017/06/13711e69-shutterstock-12741699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2" t="11384" r="14698" b="18867"/>
          <a:stretch/>
        </p:blipFill>
        <p:spPr bwMode="auto">
          <a:xfrm>
            <a:off x="11188382" y="106151"/>
            <a:ext cx="381635" cy="380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7106971" y="172017"/>
            <a:ext cx="4470400" cy="293793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Помоги дракончику Савве найти все картинки со звуком с</a:t>
            </a:r>
            <a:endParaRPr lang="ru-RU" sz="2400" dirty="0"/>
          </a:p>
        </p:txBody>
      </p:sp>
      <p:pic>
        <p:nvPicPr>
          <p:cNvPr id="1026" name="Picture 2" descr="https://2.bp.blogspot.com/-kNLxrWBEWLE/WMOMzGohuBI/AAAAAAAABRo/dhpEGtZGyycud9LLa4cxeqTIJ3dbDT8UACEw/s1600/%25D0%25A0%25D0%25B8%25D1%2581%25D1%2583%25D0%25BD%25D0%25BE%25D0%25BA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33"/>
            <a:ext cx="6680200" cy="634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24133" y="160867"/>
            <a:ext cx="47543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Проверь себя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l"/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сосна,сова,самолет,велосипед,насос,занавески,кактус,самовар,стол,скамейка,сок, собака, посуда, миска, 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коляска, песочница,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песок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самосвал, автобус, колесо, совок.</a:t>
            </a:r>
            <a:r>
              <a:rPr lang="ru-RU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0653479"/>
      </p:ext>
    </p:extLst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ChangeArrowheads="1"/>
            <a:extLst>
              <a:ext uri="smNativeData">
                <pr:smNativeData xmlns="" xmlns:pr="pr" val="SMDATA_12_noKuXhMAAAAlAAAAZAAAAA0AAAAAkAAAAEgAAACQAAAASAAAAAAAAAABAAAAAAAAAAEAAABQAAAAAAAAAAAA4D8AAAAAAADgPwAAAAAAAOA/AAAAAAAA4D8AAAAAAADgPwAAAAAAAOA/AAAAAAAA4D8AAAAAAADgPwAAAAAAAOA/AAAAAAAA4D8CAAAAjAAAAAEAAAAAAAAA//8A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MAAAAEAAAAAAAAAAAAAAAAAAAAAAAAAAeAAAAaAAAAAAAAAAAAAAAAAAAAAAAAAAAAAAAECcAABAnAAAAAAAAAAAAAAAAAAAAAAAAAAAAAAAAAAAAAAAAAAAAABQAAAAAAAAAwMD/AAAAAABkAAAAMgAAAAAAAABkAAAAAAAAAH9/fwAKAAAAHwAAAFQAAAD//wAA////AQAAAAAAAAAAAAAAAAAAAAAAAAAAAAAAAAAAAAAAAAAAAAAAAn9/fwDn5uYDzMzMAMDA/wB/f38AAAAAAAAAAAAAAAAAAAAAAAAAAAAhAAAAGAAAABQAAAAMBAAAAQEAAAdFAACNBAAAAAAAAA=="/>
              </a:ext>
            </a:extLst>
          </p:cNvSpPr>
          <p:nvPr>
            <p:ph type="title"/>
          </p:nvPr>
        </p:nvSpPr>
        <p:spPr>
          <a:xfrm>
            <a:off x="657860" y="163195"/>
            <a:ext cx="10563225" cy="576580"/>
          </a:xfrm>
          <a:prstGeom prst="rect">
            <a:avLst/>
          </a:prstGeom>
          <a:solidFill>
            <a:srgbClr val="FFFF00"/>
          </a:solidFill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ctr">
            <a:prstTxWarp prst="textNoShape">
              <a:avLst/>
            </a:prstTxWarp>
          </a:bodyPr>
          <a:lstStyle/>
          <a:p>
            <a:pPr algn="ctr">
              <a:defRPr lang="ru-RU"/>
            </a:pPr>
            <a:r>
              <a:rPr lang="ru-RU" sz="2000" dirty="0">
                <a:latin typeface="Arial Black" pitchFamily="2"/>
                <a:ea typeface="Calibri Light" pitchFamily="2"/>
                <a:cs typeface="Calibri Light" pitchFamily="2"/>
              </a:rPr>
              <a:t>Найди и назови слова, где звук С стоит в начале слова</a:t>
            </a:r>
          </a:p>
        </p:txBody>
      </p:sp>
      <p:pic>
        <p:nvPicPr>
          <p:cNvPr id="3" name="Рисунок 3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AAAAAADAAAABAAAAAAAAAAAAAAAAAAAAAAAAAAHgAAAGgAAAAAAAAAAAAAAAAAAAAAAAAAAAAAABAnAAAQJwAAAAAAAAAAAAAAAAAAAAAAAAAAAAAAAAAAAAAAAAAAAAAUAAAAAAAAAMDA/wAAAAAAZAAAADIAAAAAAAAAZAAAAAAAAAB/f38ACgAAAB8AAABUAAAA////AP///wEAAAAAAAAAAAAAAAAAAAAAAAAAAAAAAAAAAAAAAAAAAAAAAAB/f38A5+bmA8zMzADAwP8Af39/AAAAAAAAAAAAAAAAAP///wAAAAAAIQAAABgAAAAUAAAA8gIAAB0GAAAHRQAAPikAAAAAAAA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478790" y="993775"/>
            <a:ext cx="10742295" cy="571055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pic>
        <p:nvPicPr>
          <p:cNvPr id="4" name="Picture 2" descr="https://www.pra3dnuk.ru/foto/3/dr24.png"/>
          <p:cNvPicPr>
            <a:picLocks noChangeAspect="1"/>
            <a:extLst>
              <a:ext uri="smNativeData">
                <pr:smNativeData xmlns="" xmlns:pr="pr" val="SMDATA_13_noKuXhMAAAAlAAAAEQAAAC0AAAAAkAAAAEgAAACQAAAASAAAAAAAAAAAAAAAAAAAAAEAAABQAAAAAAAAAAAA4D8AAAAAAADgPwAAAAAAAOA/AAAAAAAA4D8AAAAAAADgPwAAAAAAAOA/AAAAAAAA4D8AAAAAAADgPwAAAAAAAOA/AAAAAAAA4D8CAAAAjAAAAAAAAAAAAAAAW5vV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XAAAAFAAAAAAAAAAAAAAA/38AAP9/AAAAAAAACQAAAAQAAAB0cDovDAAAABAAAAAAAAAAAAAAAAAAAAAAAAAAHgAAAGgAAAAAAAAAAAAAAAAAAAAAAAAAAAAAABAnAAAQJwAAAAAAAAAAAAAAAAAAAAAAAAAAAAAAAAAAAAAAAAAAAAAUAAAAAAAAAMDA/wAAAAAAZAAAADIAAAAAAAAAZAAAAAAAAAB/f38ACgAAAB8AAABUAAAAW5vVBf///wEAAAAAAAAAAAAAAAAAAAAAAAAAAAAAAAAAAAAAAAAAAAAAAAB/f38A5+bmA8zMzADAwP8Af39/AAAAAAAAAAAAAAAAAP///wAAAAAAIQAAABgAAAAUAAAAJCMAAO8RAADCNwAAIiQAAAAAAAA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712460" y="2915285"/>
            <a:ext cx="3351530" cy="295846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834567"/>
              </p:ext>
            </p:extLst>
          </p:nvPr>
        </p:nvGraphicFramePr>
        <p:xfrm>
          <a:off x="4282289" y="3716872"/>
          <a:ext cx="1783533" cy="782701"/>
        </p:xfrm>
        <a:graphic>
          <a:graphicData uri="http://schemas.openxmlformats.org/drawingml/2006/table">
            <a:tbl>
              <a:tblPr firstRow="1" firstCol="1" bandRow="1"/>
              <a:tblGrid>
                <a:gridCol w="578499"/>
                <a:gridCol w="589715"/>
                <a:gridCol w="615319"/>
              </a:tblGrid>
              <a:tr h="7645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800" dirty="0">
                          <a:effectLst/>
                          <a:latin typeface="Arial Black" panose="020B0A040201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  <p:extLst mod="1">
      <p:ext uri="smNativeData">
        <pr:smNativeData xmlns="" xmlns:pr="pr" val="noKuXgAAAAAIBwAAAAAAAA0AAAACAAAAAAAAAAAAAAAAAAAAAQAAAAAAAAAAAAAAAAAAAAAAAAAAAAAA"/>
      </p:ext>
    </p:extLst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extLst mod="1">
      <p:ext uri="smNativeData">
        <pr:smNativeData xmlns="" xmlns:pr="pr" val="noKuXgEAAAAFAAAA/f///wEAAAAqAAAAAAAAAAAAAAAAAAAAAAAAAA=="/>
      </p:ext>
    </p:ext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tion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esentation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5B9BD5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4472C4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1983</TotalTime>
  <Words>422</Words>
  <Application>Microsoft Office PowerPoint</Application>
  <PresentationFormat>Широкоэкранный</PresentationFormat>
  <Paragraphs>124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SimSun</vt:lpstr>
      <vt:lpstr>Aharoni</vt:lpstr>
      <vt:lpstr>Arial</vt:lpstr>
      <vt:lpstr>Arial Black</vt:lpstr>
      <vt:lpstr>Calibri</vt:lpstr>
      <vt:lpstr>Calibri Light</vt:lpstr>
      <vt:lpstr>Times New Roman</vt:lpstr>
      <vt:lpstr>Presentation</vt:lpstr>
      <vt:lpstr>Школа дракончика Саввы Звук С</vt:lpstr>
      <vt:lpstr>Школа дракончика Саввы Звук 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Найди и назови слова, где звук С стоит в начале слова</vt:lpstr>
      <vt:lpstr>Презентация PowerPoint</vt:lpstr>
      <vt:lpstr>Найди и назови слова, где звук С стоит в середине слова</vt:lpstr>
      <vt:lpstr>Презентация PowerPoint</vt:lpstr>
      <vt:lpstr>Найди и назови слова, где звук С стоит в конце слова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HomeBox</dc:creator>
  <cp:keywords/>
  <dc:description/>
  <cp:lastModifiedBy>HomeBox</cp:lastModifiedBy>
  <cp:revision>110</cp:revision>
  <dcterms:created xsi:type="dcterms:W3CDTF">2020-05-03T07:03:28Z</dcterms:created>
  <dcterms:modified xsi:type="dcterms:W3CDTF">2020-07-05T17:14:12Z</dcterms:modified>
</cp:coreProperties>
</file>