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324" r:id="rId4"/>
    <p:sldId id="325" r:id="rId5"/>
    <p:sldId id="326" r:id="rId6"/>
    <p:sldId id="327" r:id="rId7"/>
    <p:sldId id="328" r:id="rId8"/>
    <p:sldId id="330" r:id="rId9"/>
    <p:sldId id="331" r:id="rId10"/>
    <p:sldId id="332" r:id="rId11"/>
    <p:sldId id="333" r:id="rId12"/>
    <p:sldId id="334" r:id="rId13"/>
    <p:sldId id="335" r:id="rId14"/>
    <p:sldId id="339" r:id="rId15"/>
    <p:sldId id="340" r:id="rId16"/>
    <p:sldId id="341" r:id="rId17"/>
    <p:sldId id="342" r:id="rId18"/>
    <p:sldId id="343" r:id="rId19"/>
    <p:sldId id="344" r:id="rId20"/>
    <p:sldId id="346" r:id="rId21"/>
    <p:sldId id="348" r:id="rId22"/>
    <p:sldId id="350" r:id="rId23"/>
    <p:sldId id="351" r:id="rId24"/>
    <p:sldId id="354" r:id="rId25"/>
    <p:sldId id="359" r:id="rId26"/>
    <p:sldId id="364" r:id="rId27"/>
    <p:sldId id="367" r:id="rId28"/>
    <p:sldId id="377" r:id="rId29"/>
    <p:sldId id="378" r:id="rId30"/>
    <p:sldId id="372" r:id="rId31"/>
    <p:sldId id="380" r:id="rId32"/>
    <p:sldId id="32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>
        <p:scale>
          <a:sx n="118" d="100"/>
          <a:sy n="118" d="100"/>
        </p:scale>
        <p:origin x="-1434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0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AAA44-DA6D-4741-8544-DBA80E9F1762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4F876-3271-4261-B4A9-4C1254FF21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641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952B9-1426-41C7-B5E7-310FF78058E8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F3186-7B93-405C-A639-F522E0BD1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82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72FB07-0B2B-4E1E-A980-FBCCDF6824D3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F358DF-D79C-43E8-9D0F-F18F7A6EB51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095600"/>
          </a:xfrm>
        </p:spPr>
        <p:txBody>
          <a:bodyPr>
            <a:norm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altLang="ru-RU" sz="18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краевое государственное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259" y="597639"/>
            <a:ext cx="8262937" cy="5855697"/>
          </a:xfrm>
          <a:prstGeom prst="rect">
            <a:avLst/>
          </a:prstGeom>
          <a:blipFill dpi="0" rotWithShape="1">
            <a:blip r:embed="rId2" cstate="print">
              <a:alphaModFix amt="0"/>
            </a:blip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государственное бюджетное</a:t>
            </a:r>
            <a:endParaRPr lang="ru-RU" altLang="ru-RU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образовательное учреждение</a:t>
            </a:r>
            <a:endParaRPr lang="ru-RU" altLang="ru-RU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«Владивостокский базовый медицинский колледж»</a:t>
            </a:r>
          </a:p>
          <a:p>
            <a:pPr algn="ctr" eaLnBrk="1" hangingPunct="1"/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КГБПОУ «ВБМК»)</a:t>
            </a:r>
            <a:endParaRPr lang="ru-RU" altLang="ru-RU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ПМ01.Реализация лекарственных средств и товаров аптечного ассортимента.</a:t>
            </a:r>
          </a:p>
          <a:p>
            <a:pPr algn="ctr"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 01.01.Лекарствоведение</a:t>
            </a:r>
          </a:p>
          <a:p>
            <a:pPr algn="ctr"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МДК01.01.1 Фармакология</a:t>
            </a: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ПРЕЗЕНТАЦИЯ</a:t>
            </a:r>
          </a:p>
          <a:p>
            <a:pPr algn="ctr" eaLnBrk="1" hangingPunct="1"/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«Правильное применение лекарственных препаратов, </a:t>
            </a:r>
          </a:p>
          <a:p>
            <a:pPr algn="ctr" eaLnBrk="1" hangingPunct="1"/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как фактор обеспечения их эффективности»</a:t>
            </a:r>
            <a:endParaRPr lang="ru-RU" altLang="ru-RU" sz="20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r" eaLnBrk="1" hangingPunct="1"/>
            <a:r>
              <a:rPr lang="ru-RU" alt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r" eaLnBrk="1" hangingPunct="1"/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 Елена Владимировна</a:t>
            </a:r>
            <a:endParaRPr lang="ru-RU" altLang="ru-RU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</a:t>
            </a:r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2 курса </a:t>
            </a:r>
          </a:p>
          <a:p>
            <a:pPr algn="ctr" eaLnBrk="1" hangingPunct="1"/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33.02.01 «Фармация</a:t>
            </a:r>
            <a:r>
              <a:rPr lang="ru-RU" alt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 eaLnBrk="1" hangingPunct="1"/>
            <a:r>
              <a:rPr lang="ru-RU" alt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pPr algn="r" eaLnBrk="1" hangingPunct="1"/>
            <a:r>
              <a:rPr lang="ru-RU" alt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Проверила:</a:t>
            </a:r>
          </a:p>
          <a:p>
            <a:pPr algn="r" eaLnBrk="1" hangingPunct="1"/>
            <a:r>
              <a:rPr lang="ru-RU" alt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  <a:endParaRPr lang="ru-RU" altLang="ru-RU" sz="12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r" eaLnBrk="1" hangingPunct="1"/>
            <a:r>
              <a:rPr lang="ru-RU" alt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Захватова Оксана Сергеевна</a:t>
            </a:r>
          </a:p>
          <a:p>
            <a:pPr algn="r" eaLnBrk="1" hangingPunct="1"/>
            <a:r>
              <a:rPr lang="ru-RU" alt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2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r" eaLnBrk="1" hangingPunct="1"/>
            <a:r>
              <a:rPr lang="ru-RU" alt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12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Владивосток</a:t>
            </a:r>
          </a:p>
          <a:p>
            <a:pPr algn="ctr" eaLnBrk="1" hangingPunct="1"/>
            <a:r>
              <a:rPr lang="ru-RU" alt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14D30B26-B6FD-4DF0-B1EE-785165EDB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848609"/>
              </p:ext>
            </p:extLst>
          </p:nvPr>
        </p:nvGraphicFramePr>
        <p:xfrm>
          <a:off x="457200" y="1261296"/>
          <a:ext cx="8229600" cy="5002313"/>
        </p:xfrm>
        <a:graphic>
          <a:graphicData uri="http://schemas.openxmlformats.org/drawingml/2006/table">
            <a:tbl>
              <a:tblPr firstRow="1" firstCol="1" bandRow="1"/>
              <a:tblGrid>
                <a:gridCol w="4026120">
                  <a:extLst>
                    <a:ext uri="{9D8B030D-6E8A-4147-A177-3AD203B41FA5}">
                      <a16:colId xmlns:a16="http://schemas.microsoft.com/office/drawing/2014/main" xmlns="" val="2619834150"/>
                    </a:ext>
                  </a:extLst>
                </a:gridCol>
                <a:gridCol w="4203480">
                  <a:extLst>
                    <a:ext uri="{9D8B030D-6E8A-4147-A177-3AD203B41FA5}">
                      <a16:colId xmlns:a16="http://schemas.microsoft.com/office/drawing/2014/main" xmlns="" val="565933721"/>
                    </a:ext>
                  </a:extLst>
                </a:gridCol>
              </a:tblGrid>
              <a:tr h="493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 взаимодействия с этанолом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5930863"/>
                  </a:ext>
                </a:extLst>
              </a:tr>
              <a:tr h="678133"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Антигистаминные препараты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Потенцирование угнетающего действия на ЦНС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7834864"/>
                  </a:ext>
                </a:extLst>
              </a:tr>
              <a:tr h="1205073"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Метронидазол, тинидазол, секнидазол, амоксициллин, цефоперазон, цефтриаксон, цефазолин, фуразолидон, нифуроксазид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Дисульфирамоподобная реакция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5946369"/>
                  </a:ext>
                </a:extLst>
              </a:tr>
              <a:tr h="583530"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Противосудорожные препараты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эффективности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836715"/>
                  </a:ext>
                </a:extLst>
              </a:tr>
              <a:tr h="678133"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НПВС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риска желудочно-кишечных кровотечений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3522427"/>
                  </a:ext>
                </a:extLst>
              </a:tr>
              <a:tr h="604686"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Гипогликемические препараты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Потенцирование гипогликемии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4299507"/>
                  </a:ext>
                </a:extLst>
              </a:tr>
              <a:tr h="759702"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Нитраты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Артериальная гипотония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8226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892525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EDECD2D-E7B9-42DD-9D50-7BBF90B95CA1}"/>
              </a:ext>
            </a:extLst>
          </p:cNvPr>
          <p:cNvSpPr/>
          <p:nvPr/>
        </p:nvSpPr>
        <p:spPr>
          <a:xfrm>
            <a:off x="467544" y="1484784"/>
            <a:ext cx="4104456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Эффекты приема никотина </a:t>
            </a:r>
            <a:endParaRPr lang="ru-RU" sz="1700" dirty="0"/>
          </a:p>
          <a:p>
            <a:r>
              <a:rPr lang="ru-RU" sz="1700" dirty="0"/>
              <a:t>Никотин стимулирует симпатические и парасимпатические ганглии.</a:t>
            </a:r>
          </a:p>
          <a:p>
            <a:r>
              <a:rPr lang="ru-RU" sz="1700" b="1" i="1" dirty="0"/>
              <a:t>Сердечно-сосудистая система:</a:t>
            </a:r>
            <a:r>
              <a:rPr lang="ru-RU" sz="1700" dirty="0"/>
              <a:t> преобладает симпатическая стимуляция – тахикардия, вазоспазм (коронарный, периферический), гипертензия.</a:t>
            </a:r>
          </a:p>
          <a:p>
            <a:r>
              <a:rPr lang="ru-RU" sz="1700" b="1" i="1" dirty="0"/>
              <a:t>ЖКТ, мочеполовая система</a:t>
            </a:r>
            <a:r>
              <a:rPr lang="ru-RU" sz="1700" dirty="0"/>
              <a:t> – преобладают эффекты парасимпатической стимуляции (снижение абсорбции, ускорение метаболизма, извращение метаболизма лекарственных веществ; образование токсичных продуктов при метаболизме, снижение диуреза и экскреции лекарственных препаратов)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84B702-CC88-46E0-88C4-4A0532A2F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464029"/>
            <a:ext cx="419845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30369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894A7C1B-EB38-4479-829B-3EA891C0E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106847"/>
              </p:ext>
            </p:extLst>
          </p:nvPr>
        </p:nvGraphicFramePr>
        <p:xfrm>
          <a:off x="457200" y="1340768"/>
          <a:ext cx="8229600" cy="5087893"/>
        </p:xfrm>
        <a:graphic>
          <a:graphicData uri="http://schemas.openxmlformats.org/drawingml/2006/table">
            <a:tbl>
              <a:tblPr firstRow="1" firstCol="1" bandRow="1"/>
              <a:tblGrid>
                <a:gridCol w="2281058">
                  <a:extLst>
                    <a:ext uri="{9D8B030D-6E8A-4147-A177-3AD203B41FA5}">
                      <a16:colId xmlns:a16="http://schemas.microsoft.com/office/drawing/2014/main" xmlns="" val="3019142107"/>
                    </a:ext>
                  </a:extLst>
                </a:gridCol>
                <a:gridCol w="5948542">
                  <a:extLst>
                    <a:ext uri="{9D8B030D-6E8A-4147-A177-3AD203B41FA5}">
                      <a16:colId xmlns:a16="http://schemas.microsoft.com/office/drawing/2014/main" xmlns="" val="3883213492"/>
                    </a:ext>
                  </a:extLst>
                </a:gridCol>
              </a:tblGrid>
              <a:tr h="6166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Лекарственный препарат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 взаимодействия с никотином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9799611"/>
                  </a:ext>
                </a:extLst>
              </a:tr>
              <a:tr h="74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Амитриптилин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эффективной концентрации препарата в плазме крови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3897312"/>
                  </a:ext>
                </a:extLst>
              </a:tr>
              <a:tr h="74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Гепарин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скорости метаболизма, снижение гипокоагуляционного эффекта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3074983"/>
                  </a:ext>
                </a:extLst>
              </a:tr>
              <a:tr h="74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β-блокаторы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эффективности влияния на сердечный ритм и тонус бронхов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3267801"/>
                  </a:ext>
                </a:extLst>
              </a:tr>
              <a:tr h="74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Нитраты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эффективной концентрации в плазме крови, снижение выраженности терапевтического эффекта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1759323"/>
                  </a:ext>
                </a:extLst>
              </a:tr>
              <a:tr h="74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Кофеин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эффективной концентрации в плазме крови, снижение выраженности терапевтического эффекта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4656821"/>
                  </a:ext>
                </a:extLst>
              </a:tr>
              <a:tr h="74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Диазепам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клиренса препарата, снижение выраженности терапевтического эффекта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268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197113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xmlns="" id="{D5EC3E9F-F4A7-49DC-8149-23D3491A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902" y="1268755"/>
            <a:ext cx="3352800" cy="655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Вариабельность эффектов при пероральном применении препаратов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xmlns="" id="{E484D24C-AE50-4B29-8A66-0A73726A3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67" y="2556219"/>
            <a:ext cx="2861831" cy="30330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пациента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Скорость прохождения химуса по ЖКТ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рН желудка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кровоснабжения тонкого кишечника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Количественный и качественный состав слизи и желчи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Активность ферментов ЖКТ и печени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Количественный и качественный состав микрофлоры кишечника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Заболевания ЖКТ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xmlns="" id="{846AE679-B780-4623-A4D3-06F22C674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103" y="2556218"/>
            <a:ext cx="2617054" cy="30330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Лекарственные взаимодействия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другими препаратами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компонентами пищи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желудочно-кишечным соками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Слюна 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Желудочный сок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 поджелудочной железы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Желчь 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Тонкокишечный сок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xmlns="" id="{40F1B4A9-E800-4A41-983C-9E4A4F401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62" y="2540263"/>
            <a:ext cx="2484438" cy="30489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Скорость высвобождения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действующего вещества из лекарственной формы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Раствор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Суспензия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Капсула 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Таблетка 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Таблетка покрытая  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оболочкой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xmlns="" id="{65545058-2CD4-4AE5-B2AC-1664D3B4E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7617" y="3503795"/>
            <a:ext cx="285627" cy="1852271"/>
          </a:xfrm>
          <a:prstGeom prst="downArrow">
            <a:avLst>
              <a:gd name="adj1" fmla="val 50000"/>
              <a:gd name="adj2" fmla="val 153022"/>
            </a:avLst>
          </a:prstGeom>
          <a:solidFill>
            <a:srgbClr val="5B9BD5"/>
          </a:solidFill>
          <a:ln w="6350">
            <a:solidFill>
              <a:srgbClr val="5B9BD5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17">
            <a:extLst>
              <a:ext uri="{FF2B5EF4-FFF2-40B4-BE49-F238E27FC236}">
                <a16:creationId xmlns:a16="http://schemas.microsoft.com/office/drawing/2014/main" xmlns="" id="{BDBDF8DB-2852-4B89-BDAE-DF76C48F40ED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768171" y="1588085"/>
            <a:ext cx="2144269" cy="97289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6">
            <a:extLst>
              <a:ext uri="{FF2B5EF4-FFF2-40B4-BE49-F238E27FC236}">
                <a16:creationId xmlns:a16="http://schemas.microsoft.com/office/drawing/2014/main" xmlns="" id="{CC7ED32F-568A-4973-8443-F95A101C8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0702" y="1576729"/>
            <a:ext cx="2169729" cy="96353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15">
            <a:extLst>
              <a:ext uri="{FF2B5EF4-FFF2-40B4-BE49-F238E27FC236}">
                <a16:creationId xmlns:a16="http://schemas.microsoft.com/office/drawing/2014/main" xmlns="" id="{BD384ED9-646A-4953-90FB-7C46E76EC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377" y="1935505"/>
            <a:ext cx="0" cy="6254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9D8FE54-8A21-484D-B42A-73732D4BD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848" y="66233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xmlns="" id="{656B444C-C808-48CE-B3AB-4BD60149A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848" y="111953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94908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3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введения лекарственных препаратов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E746E8F-A4C7-4465-8E8E-5DAAB766CA31}"/>
              </a:ext>
            </a:extLst>
          </p:cNvPr>
          <p:cNvSpPr/>
          <p:nvPr/>
        </p:nvSpPr>
        <p:spPr>
          <a:xfrm>
            <a:off x="323528" y="1484784"/>
            <a:ext cx="54366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600" b="1" dirty="0"/>
              <a:t>Путь введения определяет:</a:t>
            </a:r>
            <a:endParaRPr lang="ru-RU" sz="1600" dirty="0"/>
          </a:p>
          <a:p>
            <a:r>
              <a:rPr lang="ru-RU" sz="1600" dirty="0"/>
              <a:t>   - скорость развития эффекта</a:t>
            </a:r>
          </a:p>
          <a:p>
            <a:r>
              <a:rPr lang="ru-RU" sz="1600" dirty="0"/>
              <a:t>   - выраженность эффекта</a:t>
            </a:r>
          </a:p>
          <a:p>
            <a:r>
              <a:rPr lang="ru-RU" sz="1600" dirty="0"/>
              <a:t>   - длительность эффекта</a:t>
            </a:r>
          </a:p>
          <a:p>
            <a:r>
              <a:rPr lang="ru-RU" sz="1600" dirty="0"/>
              <a:t> </a:t>
            </a:r>
          </a:p>
          <a:p>
            <a:r>
              <a:rPr lang="ru-RU" sz="1600" b="1" dirty="0"/>
              <a:t>Виды путей введения лекарственных препаратов:</a:t>
            </a:r>
            <a:endParaRPr lang="ru-RU" sz="1600" dirty="0"/>
          </a:p>
          <a:p>
            <a:pPr algn="just"/>
            <a:r>
              <a:rPr lang="ru-RU" sz="1600" dirty="0"/>
              <a:t>   - </a:t>
            </a:r>
            <a:r>
              <a:rPr lang="ru-RU" sz="1600" i="1" dirty="0"/>
              <a:t>без нарушения целостности кожных покровов</a:t>
            </a:r>
            <a:r>
              <a:rPr lang="ru-RU" sz="1600" dirty="0"/>
              <a:t> – перорально, ректально, ингаляционно, интраназально, трансдермально;</a:t>
            </a:r>
          </a:p>
          <a:p>
            <a:pPr algn="just"/>
            <a:r>
              <a:rPr lang="ru-RU" sz="1600" dirty="0"/>
              <a:t>   - </a:t>
            </a:r>
            <a:r>
              <a:rPr lang="ru-RU" sz="1600" i="1" dirty="0"/>
              <a:t>с нарушением целостности кожных покровов</a:t>
            </a:r>
            <a:r>
              <a:rPr lang="ru-RU" sz="1600" dirty="0"/>
              <a:t> – подкожно, внутримышечно, внутривенно, внутриартериально, в полости плевры, суставов, интралюмбально.</a:t>
            </a:r>
          </a:p>
          <a:p>
            <a:r>
              <a:rPr lang="ru-RU" sz="1600" dirty="0"/>
              <a:t> 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71FE3E0-6E8D-4410-BAFE-388992F35C1B}"/>
              </a:ext>
            </a:extLst>
          </p:cNvPr>
          <p:cNvSpPr/>
          <p:nvPr/>
        </p:nvSpPr>
        <p:spPr>
          <a:xfrm>
            <a:off x="395536" y="5457998"/>
            <a:ext cx="83529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Основная цель – достижение эффективной концентрации в органе-мишени</a:t>
            </a:r>
            <a:endParaRPr lang="ru-RU" sz="17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9BD1629-7BE8-4FD7-8B76-ECD7DAB5B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640" y="1170947"/>
            <a:ext cx="3240360" cy="41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5798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3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введения лекарственных препаратов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71FE3E0-6E8D-4410-BAFE-388992F35C1B}"/>
              </a:ext>
            </a:extLst>
          </p:cNvPr>
          <p:cNvSpPr/>
          <p:nvPr/>
        </p:nvSpPr>
        <p:spPr>
          <a:xfrm>
            <a:off x="395536" y="5824127"/>
            <a:ext cx="83529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Основная цель – достижение эффективной концентрации в органе-мишени</a:t>
            </a:r>
            <a:endParaRPr lang="ru-RU" sz="17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073AFDD-672A-40DB-98BB-0CF5D8A25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20215"/>
              </p:ext>
            </p:extLst>
          </p:nvPr>
        </p:nvGraphicFramePr>
        <p:xfrm>
          <a:off x="251520" y="1196750"/>
          <a:ext cx="8712968" cy="4261243"/>
        </p:xfrm>
        <a:graphic>
          <a:graphicData uri="http://schemas.openxmlformats.org/drawingml/2006/table">
            <a:tbl>
              <a:tblPr firstRow="1" firstCol="1" bandRow="1"/>
              <a:tblGrid>
                <a:gridCol w="427531">
                  <a:extLst>
                    <a:ext uri="{9D8B030D-6E8A-4147-A177-3AD203B41FA5}">
                      <a16:colId xmlns:a16="http://schemas.microsoft.com/office/drawing/2014/main" xmlns="" val="457376965"/>
                    </a:ext>
                  </a:extLst>
                </a:gridCol>
                <a:gridCol w="388025">
                  <a:extLst>
                    <a:ext uri="{9D8B030D-6E8A-4147-A177-3AD203B41FA5}">
                      <a16:colId xmlns:a16="http://schemas.microsoft.com/office/drawing/2014/main" xmlns="" val="3425033285"/>
                    </a:ext>
                  </a:extLst>
                </a:gridCol>
                <a:gridCol w="603955">
                  <a:extLst>
                    <a:ext uri="{9D8B030D-6E8A-4147-A177-3AD203B41FA5}">
                      <a16:colId xmlns:a16="http://schemas.microsoft.com/office/drawing/2014/main" xmlns="" val="2230692018"/>
                    </a:ext>
                  </a:extLst>
                </a:gridCol>
                <a:gridCol w="273295">
                  <a:extLst>
                    <a:ext uri="{9D8B030D-6E8A-4147-A177-3AD203B41FA5}">
                      <a16:colId xmlns:a16="http://schemas.microsoft.com/office/drawing/2014/main" xmlns="" val="3739976419"/>
                    </a:ext>
                  </a:extLst>
                </a:gridCol>
                <a:gridCol w="273295">
                  <a:extLst>
                    <a:ext uri="{9D8B030D-6E8A-4147-A177-3AD203B41FA5}">
                      <a16:colId xmlns:a16="http://schemas.microsoft.com/office/drawing/2014/main" xmlns="" val="260658888"/>
                    </a:ext>
                  </a:extLst>
                </a:gridCol>
                <a:gridCol w="602873">
                  <a:extLst>
                    <a:ext uri="{9D8B030D-6E8A-4147-A177-3AD203B41FA5}">
                      <a16:colId xmlns:a16="http://schemas.microsoft.com/office/drawing/2014/main" xmlns="" val="1914903781"/>
                    </a:ext>
                  </a:extLst>
                </a:gridCol>
                <a:gridCol w="468661">
                  <a:extLst>
                    <a:ext uri="{9D8B030D-6E8A-4147-A177-3AD203B41FA5}">
                      <a16:colId xmlns:a16="http://schemas.microsoft.com/office/drawing/2014/main" xmlns="" val="199024151"/>
                    </a:ext>
                  </a:extLst>
                </a:gridCol>
                <a:gridCol w="490757">
                  <a:extLst>
                    <a:ext uri="{9D8B030D-6E8A-4147-A177-3AD203B41FA5}">
                      <a16:colId xmlns:a16="http://schemas.microsoft.com/office/drawing/2014/main" xmlns="" val="1964767469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xmlns="" val="1342512921"/>
                    </a:ext>
                  </a:extLst>
                </a:gridCol>
                <a:gridCol w="537957">
                  <a:extLst>
                    <a:ext uri="{9D8B030D-6E8A-4147-A177-3AD203B41FA5}">
                      <a16:colId xmlns:a16="http://schemas.microsoft.com/office/drawing/2014/main" xmlns="" val="2223949907"/>
                    </a:ext>
                  </a:extLst>
                </a:gridCol>
                <a:gridCol w="388025">
                  <a:extLst>
                    <a:ext uri="{9D8B030D-6E8A-4147-A177-3AD203B41FA5}">
                      <a16:colId xmlns:a16="http://schemas.microsoft.com/office/drawing/2014/main" xmlns="" val="3870249293"/>
                    </a:ext>
                  </a:extLst>
                </a:gridCol>
                <a:gridCol w="392896">
                  <a:extLst>
                    <a:ext uri="{9D8B030D-6E8A-4147-A177-3AD203B41FA5}">
                      <a16:colId xmlns:a16="http://schemas.microsoft.com/office/drawing/2014/main" xmlns="" val="4010172078"/>
                    </a:ext>
                  </a:extLst>
                </a:gridCol>
                <a:gridCol w="291154">
                  <a:extLst>
                    <a:ext uri="{9D8B030D-6E8A-4147-A177-3AD203B41FA5}">
                      <a16:colId xmlns:a16="http://schemas.microsoft.com/office/drawing/2014/main" xmlns="" val="4061108131"/>
                    </a:ext>
                  </a:extLst>
                </a:gridCol>
                <a:gridCol w="272754">
                  <a:extLst>
                    <a:ext uri="{9D8B030D-6E8A-4147-A177-3AD203B41FA5}">
                      <a16:colId xmlns:a16="http://schemas.microsoft.com/office/drawing/2014/main" xmlns="" val="2939994960"/>
                    </a:ext>
                  </a:extLst>
                </a:gridCol>
                <a:gridCol w="693790">
                  <a:extLst>
                    <a:ext uri="{9D8B030D-6E8A-4147-A177-3AD203B41FA5}">
                      <a16:colId xmlns:a16="http://schemas.microsoft.com/office/drawing/2014/main" xmlns="" val="249283060"/>
                    </a:ext>
                  </a:extLst>
                </a:gridCol>
                <a:gridCol w="388025">
                  <a:extLst>
                    <a:ext uri="{9D8B030D-6E8A-4147-A177-3AD203B41FA5}">
                      <a16:colId xmlns:a16="http://schemas.microsoft.com/office/drawing/2014/main" xmlns="" val="1352144342"/>
                    </a:ext>
                  </a:extLst>
                </a:gridCol>
                <a:gridCol w="419775">
                  <a:extLst>
                    <a:ext uri="{9D8B030D-6E8A-4147-A177-3AD203B41FA5}">
                      <a16:colId xmlns:a16="http://schemas.microsoft.com/office/drawing/2014/main" xmlns="" val="1125712549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xmlns="" val="2665744557"/>
                    </a:ext>
                  </a:extLst>
                </a:gridCol>
                <a:gridCol w="653318">
                  <a:extLst>
                    <a:ext uri="{9D8B030D-6E8A-4147-A177-3AD203B41FA5}">
                      <a16:colId xmlns:a16="http://schemas.microsoft.com/office/drawing/2014/main" xmlns="" val="2601116499"/>
                    </a:ext>
                  </a:extLst>
                </a:gridCol>
                <a:gridCol w="444849">
                  <a:extLst>
                    <a:ext uri="{9D8B030D-6E8A-4147-A177-3AD203B41FA5}">
                      <a16:colId xmlns:a16="http://schemas.microsoft.com/office/drawing/2014/main" xmlns="" val="4008686032"/>
                    </a:ext>
                  </a:extLst>
                </a:gridCol>
                <a:gridCol w="414001">
                  <a:extLst>
                    <a:ext uri="{9D8B030D-6E8A-4147-A177-3AD203B41FA5}">
                      <a16:colId xmlns:a16="http://schemas.microsoft.com/office/drawing/2014/main" xmlns="" val="1181854271"/>
                    </a:ext>
                  </a:extLst>
                </a:gridCol>
              </a:tblGrid>
              <a:tr h="261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пути введения лекарственных средств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1793502"/>
                  </a:ext>
                </a:extLst>
              </a:tr>
              <a:tr h="261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8810195"/>
                  </a:ext>
                </a:extLst>
              </a:tr>
              <a:tr h="261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8123969"/>
                  </a:ext>
                </a:extLst>
              </a:tr>
              <a:tr h="261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2000225"/>
                  </a:ext>
                </a:extLst>
              </a:tr>
              <a:tr h="251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Парентеральный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Энтеральный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Смешанный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9432488"/>
                  </a:ext>
                </a:extLst>
              </a:tr>
              <a:tr h="251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0293906"/>
                  </a:ext>
                </a:extLst>
              </a:tr>
              <a:tr h="251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6964681"/>
                  </a:ext>
                </a:extLst>
              </a:tr>
              <a:tr h="251622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Инъекционный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Чрескожный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Пероральный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Сублингвальный и суббукальный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Ингаляционный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4077538"/>
                  </a:ext>
                </a:extLst>
              </a:tr>
              <a:tr h="471284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0201614"/>
                  </a:ext>
                </a:extLst>
              </a:tr>
              <a:tr h="251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1733151"/>
                  </a:ext>
                </a:extLst>
              </a:tr>
              <a:tr h="251622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Интраназальный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Внутриполостной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Ректальный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Дуоденальный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1703205"/>
                  </a:ext>
                </a:extLst>
              </a:tr>
              <a:tr h="251622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4646418"/>
                  </a:ext>
                </a:extLst>
              </a:tr>
              <a:tr h="251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7434987"/>
                  </a:ext>
                </a:extLst>
              </a:tr>
              <a:tr h="251622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слуховой проход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3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конъюнктивальный мешок</a:t>
                      </a:r>
                      <a:endParaRPr lang="ru-RU" sz="13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Внутрижелудочный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6694387"/>
                  </a:ext>
                </a:extLst>
              </a:tr>
              <a:tr h="477377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6" marR="581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621270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E8E0BDA9-0E73-43C1-910E-DCD1842B4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89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567715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3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введения лекарственных препаратов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71FE3E0-6E8D-4410-BAFE-388992F35C1B}"/>
              </a:ext>
            </a:extLst>
          </p:cNvPr>
          <p:cNvSpPr/>
          <p:nvPr/>
        </p:nvSpPr>
        <p:spPr>
          <a:xfrm>
            <a:off x="323528" y="1174536"/>
            <a:ext cx="460851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ЭНТЕРАЛЬНЫЕ 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введения/(развитие эффекта):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сублингвальное введение (через 1-2 минуты);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пероральное введение (через 20-40 минут);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ректальное введение (через 2-15 минут).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ПАРЕНТЕРАЛЬНЫЕ 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введения/(развитие эффекта):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внутривенное (через 1-2 минуты);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внутриартериальное (через 1-2 минуты);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внутримышечное (через 5-20 минут);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подкожное (через 10-20 минут);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внутрикожное (через 10-20 минут);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трансдермальное введение (через 10-20 минут);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ингаляционное введение (через 1-2 минуты).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МЕСТНОЕ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введение (на кожу, на слизистые):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интраназальное введение;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введение в конъюнктивальный мешок;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накожное.</a:t>
            </a:r>
          </a:p>
          <a:p>
            <a:endParaRPr lang="ru-RU" sz="17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158E76-8166-44BF-A2C8-AE6B01986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" t="17457" r="3006" b="2216"/>
          <a:stretch/>
        </p:blipFill>
        <p:spPr>
          <a:xfrm>
            <a:off x="4987351" y="1268760"/>
            <a:ext cx="3841533" cy="28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06941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3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введения лекарственных препаратов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823E3F7E-757F-4735-8E4B-344022E0D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688662"/>
              </p:ext>
            </p:extLst>
          </p:nvPr>
        </p:nvGraphicFramePr>
        <p:xfrm>
          <a:off x="575556" y="1003089"/>
          <a:ext cx="7992888" cy="5433207"/>
        </p:xfrm>
        <a:graphic>
          <a:graphicData uri="http://schemas.openxmlformats.org/drawingml/2006/table">
            <a:tbl>
              <a:tblPr firstRow="1" firstCol="1" bandRow="1"/>
              <a:tblGrid>
                <a:gridCol w="1677393">
                  <a:extLst>
                    <a:ext uri="{9D8B030D-6E8A-4147-A177-3AD203B41FA5}">
                      <a16:colId xmlns:a16="http://schemas.microsoft.com/office/drawing/2014/main" xmlns="" val="3751015004"/>
                    </a:ext>
                  </a:extLst>
                </a:gridCol>
                <a:gridCol w="3101798">
                  <a:extLst>
                    <a:ext uri="{9D8B030D-6E8A-4147-A177-3AD203B41FA5}">
                      <a16:colId xmlns:a16="http://schemas.microsoft.com/office/drawing/2014/main" xmlns="" val="2345621049"/>
                    </a:ext>
                  </a:extLst>
                </a:gridCol>
                <a:gridCol w="3213697">
                  <a:extLst>
                    <a:ext uri="{9D8B030D-6E8A-4147-A177-3AD203B41FA5}">
                      <a16:colId xmlns:a16="http://schemas.microsoft.com/office/drawing/2014/main" xmlns="" val="2716827508"/>
                    </a:ext>
                  </a:extLst>
                </a:gridCol>
              </a:tblGrid>
              <a:tr h="4320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Путь введения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Преимущества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324543"/>
                  </a:ext>
                </a:extLst>
              </a:tr>
              <a:tr h="625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Пероральный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Удобство, простота применения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Непостоянная скорость и полнота всасывания, инактивация лекарственных веществ ферментами печени (пресистемная элиминация)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3612184"/>
                  </a:ext>
                </a:extLst>
              </a:tr>
              <a:tr h="706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Сублингвальный и буккальный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Быстрота (в среднем в 3 раза быстрее чем </a:t>
                      </a: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os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). Нет пресистемной элиминации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 раздражение слизистой оболочки ротовой полости, слюнотечение, всасывающая поверхность невелика, поэтому можно вводить только высокоактивные препараты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4576612"/>
                  </a:ext>
                </a:extLst>
              </a:tr>
              <a:tr h="706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Ректальный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Высокая скорость всасывания. Нет пресистемной элиминации. Отсутствие пищеварительных ферментов, способных расщеплять лекарственные препараты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 раздражение слизистой оболочки прямой кишки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4231704"/>
                  </a:ext>
                </a:extLst>
              </a:tr>
              <a:tr h="613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Интраназальный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Быстрое всасывание липофильных препаратов (гидрофильные практически не всасываются)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 раздражение слизистой оболочки полости носа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211203"/>
                  </a:ext>
                </a:extLst>
              </a:tr>
              <a:tr h="706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Трансдермальный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Длительное поддержание постоянной концентрации лекарственного вещества в крови. Отсутствует эффект пресистемной элиминации.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Раздражение кожных покровов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9770130"/>
                  </a:ext>
                </a:extLst>
              </a:tr>
              <a:tr h="706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Ингаляционный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Быстрота наступления эффекта. Точность дозирования препарата. Нет эффекта пресистемной элиминации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эффекта при наличии слизистых пробок в бронхах. Возможно раздражение дыхательных путей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6646813"/>
                  </a:ext>
                </a:extLst>
              </a:tr>
              <a:tr h="706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Местное воздействие (накожно, вагинально, конъюнктивально)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Высокая концентрация препарата в месте применения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Возможен резорбтивный эффект в результате всасывания лекарственного препарата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55" marR="3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8135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043115"/>
      </p:ext>
    </p:extLst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3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введения лекарственных препаратов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71FE3E0-6E8D-4410-BAFE-388992F35C1B}"/>
              </a:ext>
            </a:extLst>
          </p:cNvPr>
          <p:cNvSpPr/>
          <p:nvPr/>
        </p:nvSpPr>
        <p:spPr>
          <a:xfrm>
            <a:off x="323528" y="1174536"/>
            <a:ext cx="460851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7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93A7F5A-3BA8-481D-A988-429288969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190488"/>
              </p:ext>
            </p:extLst>
          </p:nvPr>
        </p:nvGraphicFramePr>
        <p:xfrm>
          <a:off x="457200" y="989609"/>
          <a:ext cx="8229600" cy="4365630"/>
        </p:xfrm>
        <a:graphic>
          <a:graphicData uri="http://schemas.openxmlformats.org/drawingml/2006/table">
            <a:tbl>
              <a:tblPr firstRow="1" firstCol="1" bandRow="1"/>
              <a:tblGrid>
                <a:gridCol w="2016224">
                  <a:extLst>
                    <a:ext uri="{9D8B030D-6E8A-4147-A177-3AD203B41FA5}">
                      <a16:colId xmlns:a16="http://schemas.microsoft.com/office/drawing/2014/main" xmlns="" val="336120818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3733173910"/>
                    </a:ext>
                  </a:extLst>
                </a:gridCol>
                <a:gridCol w="2612976">
                  <a:extLst>
                    <a:ext uri="{9D8B030D-6E8A-4147-A177-3AD203B41FA5}">
                      <a16:colId xmlns:a16="http://schemas.microsoft.com/office/drawing/2014/main" xmlns="" val="2941873872"/>
                    </a:ext>
                  </a:extLst>
                </a:gridCol>
              </a:tblGrid>
              <a:tr h="484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Путь введения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Преимущества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Недостатки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870425"/>
                  </a:ext>
                </a:extLst>
              </a:tr>
              <a:tr h="903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Внутривенный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Быстрота наступления эффекта. Плавное регулирование поступления лекарственного препарата (при капельном введении, через инфузомат)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Опасность развития тромбоза. Нельзя вводить масляные растворы и суспензии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1318153"/>
                  </a:ext>
                </a:extLst>
              </a:tr>
              <a:tr h="903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Внутриартериальный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Возможность создания высокой концентрации в органе-мишени, избегая системного действия препарата - рентгеноконтрасты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Опасность тромбоза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9663494"/>
                  </a:ext>
                </a:extLst>
              </a:tr>
              <a:tr h="11321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Внутримышечный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 скорость попадания лекарственного препарата в кровоток быстрее, чем при пероральном введении, медленнее, чем при внутривенном введении препарата. Можно вводить масляные препараты и суспензии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 образование инфильтрата на месте введения. Нельзя вводить гипертонические растворы и раздражающие вещества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8188964"/>
                  </a:ext>
                </a:extLst>
              </a:tr>
              <a:tr h="903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Подкожный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Медленная скорость всасывания, что способствует поддержанию постоянной концентрации лекарственного вещества в крови - инсулины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 развитие жировой дистрофии на месте повторной инъекции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1104080"/>
                  </a:ext>
                </a:extLst>
              </a:tr>
            </a:tbl>
          </a:graphicData>
        </a:graphic>
      </p:graphicFrame>
      <p:sp>
        <p:nvSpPr>
          <p:cNvPr id="6" name="Oval 1">
            <a:extLst>
              <a:ext uri="{FF2B5EF4-FFF2-40B4-BE49-F238E27FC236}">
                <a16:creationId xmlns:a16="http://schemas.microsoft.com/office/drawing/2014/main" xmlns="" id="{EBB2018F-B2E0-4791-9437-B1DD01A4F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76" y="5549678"/>
            <a:ext cx="906463" cy="812800"/>
          </a:xfrm>
          <a:prstGeom prst="ellipse">
            <a:avLst/>
          </a:prstGeom>
          <a:solidFill>
            <a:srgbClr val="4472C4"/>
          </a:solidFill>
          <a:ln w="9525">
            <a:solidFill>
              <a:srgbClr val="4472C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2B7DA49-25C6-4C7F-9DEF-906BA1521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149" y="5596888"/>
            <a:ext cx="7153275" cy="822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 лекарственные препараты (гепарин, аминофиллин, сердечные гликозиды и другие) разрушаются ферментами, находящимися в мышце, или приводят к развитию гематомы, поэтому их не рекомендуется вводить внутримышечно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5A3A60D4-FBBC-43FC-BEA1-6D4D653FC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24" y="127542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6761058-129A-4A83-861A-B35615750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24" y="-2976348"/>
            <a:ext cx="607859" cy="94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6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63009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3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введения лекарственных препаратов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71FE3E0-6E8D-4410-BAFE-388992F35C1B}"/>
              </a:ext>
            </a:extLst>
          </p:cNvPr>
          <p:cNvSpPr/>
          <p:nvPr/>
        </p:nvSpPr>
        <p:spPr>
          <a:xfrm>
            <a:off x="323528" y="1174536"/>
            <a:ext cx="44644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      Преимущества парентерального пути       </a:t>
            </a:r>
          </a:p>
          <a:p>
            <a:r>
              <a:rPr lang="ru-RU" sz="1600" b="1" dirty="0"/>
              <a:t>      введения лекарственного препарата:</a:t>
            </a:r>
            <a:endParaRPr lang="ru-RU" sz="1600" dirty="0"/>
          </a:p>
          <a:p>
            <a:r>
              <a:rPr lang="ru-RU" sz="1600" dirty="0"/>
              <a:t>    - непосредственное поступление препарата в кровь;</a:t>
            </a:r>
          </a:p>
          <a:p>
            <a:r>
              <a:rPr lang="ru-RU" sz="1600" dirty="0"/>
              <a:t>    - скорость наступления эффекта;</a:t>
            </a:r>
          </a:p>
          <a:p>
            <a:r>
              <a:rPr lang="ru-RU" sz="1600" dirty="0"/>
              <a:t>    - прогнозируемость биодоступности и действующей концентрации лекарственного вещества в плазме крови;</a:t>
            </a:r>
          </a:p>
          <a:p>
            <a:r>
              <a:rPr lang="ru-RU" sz="1600" dirty="0"/>
              <a:t>    - позволяет избежать быстрой биотрансформации препарата в печени;</a:t>
            </a:r>
          </a:p>
          <a:p>
            <a:r>
              <a:rPr lang="ru-RU" sz="1600" dirty="0"/>
              <a:t>    - точность дозирования;</a:t>
            </a:r>
          </a:p>
          <a:p>
            <a:r>
              <a:rPr lang="ru-RU" sz="1600" dirty="0"/>
              <a:t>    - доза в несколько раз меньше пероральной;</a:t>
            </a:r>
          </a:p>
          <a:p>
            <a:r>
              <a:rPr lang="ru-RU" sz="1600" dirty="0"/>
              <a:t>    - возможность введения препаратов, разрушающихся при иных путях ведения</a:t>
            </a:r>
            <a:endParaRPr lang="ru-RU" sz="17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5DF029B-EE39-4991-8827-D975AEB44890}"/>
              </a:ext>
            </a:extLst>
          </p:cNvPr>
          <p:cNvSpPr/>
          <p:nvPr/>
        </p:nvSpPr>
        <p:spPr>
          <a:xfrm>
            <a:off x="288765" y="4653136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   Если абсорбция лекарственного вещества из места введения происходит слишком быстро, её можно замедлить, используя препараты, медленно высвобождающие лекарственное вещество из связанного состояния в месте введения, либо одновременным применением сопутствующего средства, снижающего кровоток в месте инъекции (инсулины, местные анестетики)</a:t>
            </a:r>
            <a:endParaRPr lang="ru-RU" sz="17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EADAE6-A0BF-4323-A695-5D943C788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787" y="1521251"/>
            <a:ext cx="3826384" cy="28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62679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836712"/>
            <a:ext cx="7776864" cy="5040560"/>
          </a:xfrm>
        </p:spPr>
        <p:txBody>
          <a:bodyPr>
            <a:normAutofit/>
          </a:bodyPr>
          <a:lstStyle/>
          <a:p>
            <a:pPr algn="just"/>
            <a:r>
              <a:rPr lang="ru-RU" sz="2500" dirty="0"/>
              <a:t>          </a:t>
            </a:r>
            <a:endParaRPr lang="ru-RU" sz="2600" dirty="0"/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xmlns="" id="{27BA3740-AE21-465C-988D-BEE5E7E36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93" y="1292770"/>
            <a:ext cx="2987675" cy="369549"/>
          </a:xfrm>
          <a:prstGeom prst="rect">
            <a:avLst/>
          </a:prstGeom>
          <a:gradFill rotWithShape="1">
            <a:gsLst>
              <a:gs pos="0">
                <a:srgbClr val="DEEAF6"/>
              </a:gs>
              <a:gs pos="100000">
                <a:srgbClr val="DEEAF6">
                  <a:gamma/>
                  <a:shade val="87451"/>
                  <a:invGamma/>
                </a:srgbClr>
              </a:gs>
            </a:gsLst>
            <a:lin ang="5400000" scaled="1"/>
          </a:gradFill>
          <a:ln w="3175">
            <a:solidFill>
              <a:srgbClr val="DEEAF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Лекарственный препарат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B326565B-E0A2-413E-8C00-B7246DE2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4885" y="1970406"/>
            <a:ext cx="4259399" cy="420468"/>
          </a:xfrm>
          <a:prstGeom prst="rect">
            <a:avLst/>
          </a:prstGeom>
          <a:gradFill rotWithShape="1">
            <a:gsLst>
              <a:gs pos="0">
                <a:srgbClr val="DEEAF6"/>
              </a:gs>
              <a:gs pos="100000">
                <a:srgbClr val="DEEAF6">
                  <a:gamma/>
                  <a:shade val="87451"/>
                  <a:invGamma/>
                </a:srgbClr>
              </a:gs>
            </a:gsLst>
            <a:lin ang="5400000" scaled="1"/>
          </a:gradFill>
          <a:ln w="3175">
            <a:solidFill>
              <a:srgbClr val="DEEAF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Высвобождение из лекарственной формы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2D106BF5-45D9-4864-BDF4-636B32CBF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310" y="1292768"/>
            <a:ext cx="2987675" cy="369550"/>
          </a:xfrm>
          <a:prstGeom prst="rect">
            <a:avLst/>
          </a:prstGeom>
          <a:gradFill rotWithShape="1">
            <a:gsLst>
              <a:gs pos="0">
                <a:srgbClr val="DEEAF6"/>
              </a:gs>
              <a:gs pos="100000">
                <a:srgbClr val="DEEAF6">
                  <a:gamma/>
                  <a:shade val="87451"/>
                  <a:invGamma/>
                </a:srgbClr>
              </a:gs>
            </a:gsLst>
            <a:lin ang="5400000" scaled="1"/>
          </a:gradFill>
          <a:ln w="3175">
            <a:solidFill>
              <a:srgbClr val="DEEAF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Организм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7F252AF-B977-437A-A68B-BC251BBA8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779" y="2614135"/>
            <a:ext cx="4281016" cy="882999"/>
          </a:xfrm>
          <a:prstGeom prst="rect">
            <a:avLst/>
          </a:prstGeom>
          <a:gradFill rotWithShape="1">
            <a:gsLst>
              <a:gs pos="0">
                <a:srgbClr val="DEEAF6"/>
              </a:gs>
              <a:gs pos="100000">
                <a:srgbClr val="DEEAF6">
                  <a:gamma/>
                  <a:shade val="87451"/>
                  <a:invGamma/>
                </a:srgbClr>
              </a:gs>
            </a:gsLst>
            <a:lin ang="5400000" scaled="1"/>
          </a:gradFill>
          <a:ln w="3175">
            <a:solidFill>
              <a:srgbClr val="DEEAF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Проникновение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(абсорбция, транспортировка) лекарственного вещества в клетки органов и тканей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974FFD21-3970-444E-86E0-DA518A86E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204" y="3711625"/>
            <a:ext cx="4314336" cy="844896"/>
          </a:xfrm>
          <a:prstGeom prst="rect">
            <a:avLst/>
          </a:prstGeom>
          <a:gradFill rotWithShape="1">
            <a:gsLst>
              <a:gs pos="0">
                <a:srgbClr val="DEEAF6"/>
              </a:gs>
              <a:gs pos="100000">
                <a:srgbClr val="DEEAF6">
                  <a:gamma/>
                  <a:shade val="87451"/>
                  <a:invGamma/>
                </a:srgbClr>
              </a:gs>
            </a:gsLst>
            <a:lin ang="5400000" scaled="1"/>
          </a:gradFill>
          <a:ln w="3175">
            <a:solidFill>
              <a:srgbClr val="DEEAF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по организму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(проникновение в паталогический очаг, здоровые органы и ткани)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63371AD1-F591-4404-A106-DBC7E6FD9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204" y="4771012"/>
            <a:ext cx="4309591" cy="844896"/>
          </a:xfrm>
          <a:prstGeom prst="rect">
            <a:avLst/>
          </a:prstGeom>
          <a:gradFill rotWithShape="1">
            <a:gsLst>
              <a:gs pos="0">
                <a:srgbClr val="DEEAF6"/>
              </a:gs>
              <a:gs pos="100000">
                <a:srgbClr val="DEEAF6">
                  <a:gamma/>
                  <a:shade val="87451"/>
                  <a:invGamma/>
                </a:srgbClr>
              </a:gs>
            </a:gsLst>
            <a:lin ang="5400000" scaled="1"/>
          </a:gradFill>
          <a:ln w="3175">
            <a:solidFill>
              <a:srgbClr val="DEEAF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Метаболизм и другие процессы, инактивирующие лекарственный препарат и способствующие его выведению из организма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xmlns="" id="{E91FD220-C5BA-471D-A114-325F5F683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204" y="5830399"/>
            <a:ext cx="4309591" cy="645291"/>
          </a:xfrm>
          <a:prstGeom prst="rect">
            <a:avLst/>
          </a:prstGeom>
          <a:gradFill rotWithShape="1">
            <a:gsLst>
              <a:gs pos="0">
                <a:srgbClr val="DEEAF6"/>
              </a:gs>
              <a:gs pos="100000">
                <a:srgbClr val="DEEAF6">
                  <a:gamma/>
                  <a:shade val="87451"/>
                  <a:invGamma/>
                </a:srgbClr>
              </a:gs>
            </a:gsLst>
            <a:lin ang="5400000" scaled="1"/>
          </a:gradFill>
          <a:ln w="3175">
            <a:solidFill>
              <a:srgbClr val="DEEAF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Выведение лекарственного препарата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его продуктов из организма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BD72C145-36AA-451A-AD0A-0F29D9347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2274" y="1313203"/>
            <a:ext cx="1387475" cy="427038"/>
          </a:xfrm>
          <a:prstGeom prst="leftRightArrow">
            <a:avLst>
              <a:gd name="adj1" fmla="val 50000"/>
              <a:gd name="adj2" fmla="val 64981"/>
            </a:avLst>
          </a:prstGeom>
          <a:gradFill rotWithShape="1">
            <a:gsLst>
              <a:gs pos="0">
                <a:srgbClr val="8EAADB">
                  <a:gamma/>
                  <a:shade val="46275"/>
                  <a:invGamma/>
                </a:srgbClr>
              </a:gs>
              <a:gs pos="50000">
                <a:srgbClr val="8EAADB"/>
              </a:gs>
              <a:gs pos="100000">
                <a:srgbClr val="8EAADB">
                  <a:gamma/>
                  <a:shade val="46275"/>
                  <a:invGamma/>
                </a:srgbClr>
              </a:gs>
            </a:gsLst>
            <a:lin ang="0" scaled="1"/>
          </a:gradFill>
          <a:ln w="6350">
            <a:solidFill>
              <a:srgbClr val="8EAAD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xmlns="" id="{DE743A95-56C8-4FC9-BDCF-AD671FFFF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185" y="4061746"/>
            <a:ext cx="1006475" cy="1554162"/>
          </a:xfrm>
          <a:prstGeom prst="curvedRightArrow">
            <a:avLst>
              <a:gd name="adj1" fmla="val 30883"/>
              <a:gd name="adj2" fmla="val 61767"/>
              <a:gd name="adj3" fmla="val 33333"/>
            </a:avLst>
          </a:prstGeom>
          <a:gradFill rotWithShape="1">
            <a:gsLst>
              <a:gs pos="0">
                <a:srgbClr val="8EAADB"/>
              </a:gs>
              <a:gs pos="100000">
                <a:srgbClr val="8EAADB">
                  <a:gamma/>
                  <a:shade val="46275"/>
                  <a:invGamma/>
                </a:srgbClr>
              </a:gs>
            </a:gsLst>
            <a:lin ang="0" scaled="1"/>
          </a:gradFill>
          <a:ln w="6350">
            <a:solidFill>
              <a:srgbClr val="8EAAD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xmlns="" id="{8988D67D-1C37-404C-9799-5526F80F3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606" y="2091783"/>
            <a:ext cx="974725" cy="1355725"/>
          </a:xfrm>
          <a:prstGeom prst="curvedRightArrow">
            <a:avLst>
              <a:gd name="adj1" fmla="val 27818"/>
              <a:gd name="adj2" fmla="val 55635"/>
              <a:gd name="adj3" fmla="val 33333"/>
            </a:avLst>
          </a:prstGeom>
          <a:gradFill rotWithShape="1">
            <a:gsLst>
              <a:gs pos="0">
                <a:srgbClr val="8EAADB"/>
              </a:gs>
              <a:gs pos="100000">
                <a:srgbClr val="8EAADB">
                  <a:gamma/>
                  <a:shade val="46275"/>
                  <a:invGamma/>
                </a:srgbClr>
              </a:gs>
            </a:gsLst>
            <a:lin ang="0" scaled="1"/>
          </a:gradFill>
          <a:ln w="6350">
            <a:solidFill>
              <a:srgbClr val="8EAAD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xmlns="" id="{31854EE9-E9D9-4AF9-B1F2-1D6377497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628" y="2889596"/>
            <a:ext cx="914400" cy="1493838"/>
          </a:xfrm>
          <a:prstGeom prst="curvedLeftArrow">
            <a:avLst>
              <a:gd name="adj1" fmla="val 32674"/>
              <a:gd name="adj2" fmla="val 65347"/>
              <a:gd name="adj3" fmla="val 33333"/>
            </a:avLst>
          </a:prstGeom>
          <a:gradFill rotWithShape="1">
            <a:gsLst>
              <a:gs pos="0">
                <a:srgbClr val="8EAADB">
                  <a:gamma/>
                  <a:shade val="46275"/>
                  <a:invGamma/>
                </a:srgbClr>
              </a:gs>
              <a:gs pos="100000">
                <a:srgbClr val="8EAADB"/>
              </a:gs>
            </a:gsLst>
            <a:lin ang="0" scaled="1"/>
          </a:gradFill>
          <a:ln w="6350">
            <a:solidFill>
              <a:srgbClr val="8EAAD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xmlns="" id="{7BD46857-3A30-495C-AFDC-FED39C45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5217" y="4981852"/>
            <a:ext cx="914400" cy="1493838"/>
          </a:xfrm>
          <a:prstGeom prst="curvedLeftArrow">
            <a:avLst>
              <a:gd name="adj1" fmla="val 32674"/>
              <a:gd name="adj2" fmla="val 65347"/>
              <a:gd name="adj3" fmla="val 33333"/>
            </a:avLst>
          </a:prstGeom>
          <a:gradFill rotWithShape="1">
            <a:gsLst>
              <a:gs pos="0">
                <a:srgbClr val="8EAADB">
                  <a:gamma/>
                  <a:shade val="46275"/>
                  <a:invGamma/>
                </a:srgbClr>
              </a:gs>
              <a:gs pos="100000">
                <a:srgbClr val="8EAADB"/>
              </a:gs>
            </a:gsLst>
            <a:lin ang="0" scaled="1"/>
          </a:gradFill>
          <a:ln w="6350">
            <a:solidFill>
              <a:srgbClr val="8EAAD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xmlns="" id="{D4075864-2EC8-41C5-A48D-84FDA2E6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-2137"/>
            <a:ext cx="89289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28218"/>
            <a:ext cx="7776864" cy="466810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применения лекарственных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препаратов при пероральном пути введения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71FE3E0-6E8D-4410-BAFE-388992F35C1B}"/>
              </a:ext>
            </a:extLst>
          </p:cNvPr>
          <p:cNvSpPr/>
          <p:nvPr/>
        </p:nvSpPr>
        <p:spPr>
          <a:xfrm>
            <a:off x="323528" y="1174536"/>
            <a:ext cx="489654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/>
              <a:t>Пероральное введение</a:t>
            </a:r>
            <a:r>
              <a:rPr lang="ru-RU" sz="1500" dirty="0"/>
              <a:t> лекарственных веществ – самый распространенный путь поступления препаратов в организм, наиболее комфортный для пациента.</a:t>
            </a:r>
          </a:p>
          <a:p>
            <a:pPr>
              <a:spcBef>
                <a:spcPts val="600"/>
              </a:spcBef>
            </a:pPr>
            <a:r>
              <a:rPr lang="ru-RU" sz="1500" b="1" i="1" dirty="0"/>
              <a:t>Наступление действи</a:t>
            </a:r>
            <a:r>
              <a:rPr lang="ru-RU" sz="1500" dirty="0"/>
              <a:t>я 15-40 минут.</a:t>
            </a:r>
          </a:p>
          <a:p>
            <a:pPr>
              <a:spcBef>
                <a:spcPts val="600"/>
              </a:spcBef>
            </a:pPr>
            <a:r>
              <a:rPr lang="ru-RU" sz="1500" b="1" i="1" dirty="0"/>
              <a:t>Прием, как правило, за 30-40 минут до еды или через 1,5-2 часа после еды, запивать большим количеством воды.</a:t>
            </a:r>
            <a:endParaRPr lang="ru-RU" sz="1500" dirty="0"/>
          </a:p>
          <a:p>
            <a:r>
              <a:rPr lang="ru-RU" sz="1500" dirty="0"/>
              <a:t>При пероральном применении лекарственные вещества подвергаются ряду последовательных превращений, что обуславливает значительную вариабельность их фармокинетических параметров и терапевтических эффектов.</a:t>
            </a:r>
          </a:p>
          <a:p>
            <a:pPr>
              <a:spcBef>
                <a:spcPts val="600"/>
              </a:spcBef>
            </a:pPr>
            <a:r>
              <a:rPr lang="ru-RU" sz="1500" b="1" i="1" dirty="0"/>
              <a:t>Абсорбируемое</a:t>
            </a:r>
            <a:r>
              <a:rPr lang="ru-RU" sz="1500" dirty="0"/>
              <a:t> из верхнего отдела ЖКТ лекарственное вещество подвергается действию ферментов в кишечной стенке. Абсорбированное лекарство попадает в систему воротной вены и переносится в печень – основной орган, в котором происходит </a:t>
            </a:r>
            <a:r>
              <a:rPr lang="ru-RU" sz="1500" b="1" i="1" dirty="0"/>
              <a:t>метаболизм лекарственных веществ</a:t>
            </a:r>
            <a:r>
              <a:rPr lang="ru-RU" sz="15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2F18FC2-C742-421A-B154-53685E5AA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916832"/>
            <a:ext cx="3672408" cy="26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63162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28218"/>
            <a:ext cx="7776864" cy="466810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применения лекарственных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препаратов при пероральном пути введения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585B821-81B2-4084-B40E-1034DB3A0BF5}"/>
              </a:ext>
            </a:extLst>
          </p:cNvPr>
          <p:cNvSpPr/>
          <p:nvPr/>
        </p:nvSpPr>
        <p:spPr>
          <a:xfrm>
            <a:off x="323528" y="1159148"/>
            <a:ext cx="828092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Всасывание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(абсорбция – от лат. </a:t>
            </a:r>
            <a:r>
              <a:rPr lang="en-US" sz="17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absorbeo</a:t>
            </a:r>
            <a:r>
              <a:rPr lang="en-U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всасывать, поглощать) – процесс поступления лекарственного вещества из места введения в кровеносную и/или лимфатическую систему через биологические мембраны.</a:t>
            </a:r>
          </a:p>
          <a:p>
            <a:pPr lvl="0" algn="just"/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just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Абсорбция зависит от:</a:t>
            </a:r>
            <a:endParaRPr lang="ru-RU" sz="1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пути введения</a:t>
            </a:r>
          </a:p>
          <a:p>
            <a:pPr lvl="0" algn="just"/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лекарственной формы</a:t>
            </a:r>
          </a:p>
          <a:p>
            <a:pPr lvl="0" algn="just"/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растворимости вещества (в липидах или воде)</a:t>
            </a:r>
          </a:p>
          <a:p>
            <a:pPr lvl="0" algn="just"/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степень ионизации</a:t>
            </a:r>
          </a:p>
          <a:p>
            <a:pPr lvl="0" algn="just"/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рН среды</a:t>
            </a:r>
          </a:p>
          <a:p>
            <a:pPr lvl="0" algn="just"/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интенсивности кровотока</a:t>
            </a:r>
          </a:p>
          <a:p>
            <a:pPr lvl="0" algn="just"/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just"/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Вне зависимости от природы лекарственного вещества, если оно всасывается в желудочно-кишечном тракте, его пероральное введение обуславливает медленное развитие терапевтического эффекта, плавное повышение концентрации в крови и достижение максимальной концентрации и терапевтического эффекта в течение 0,5-2 ч. после этого концентрация лекарственного вещества в крови уменьшается.</a:t>
            </a:r>
          </a:p>
        </p:txBody>
      </p:sp>
    </p:spTree>
    <p:extLst>
      <p:ext uri="{BB962C8B-B14F-4D97-AF65-F5344CB8AC3E}">
        <p14:creationId xmlns:p14="http://schemas.microsoft.com/office/powerpoint/2010/main" val="1206546408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28218"/>
            <a:ext cx="7776864" cy="466810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применения лекарственных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препаратов при пероральном пути введения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585B821-81B2-4084-B40E-1034DB3A0BF5}"/>
              </a:ext>
            </a:extLst>
          </p:cNvPr>
          <p:cNvSpPr/>
          <p:nvPr/>
        </p:nvSpPr>
        <p:spPr>
          <a:xfrm>
            <a:off x="539552" y="1196752"/>
            <a:ext cx="8208912" cy="324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Если это не оговорено иначе, лекарственные препараты применяются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натощак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позволяет свести к минимуму взаимодействие лекарственных препаратов и компонентов пищи.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Натощаковым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приемом считается применение лекарственных препаратов не менее чем за 30 минут до еды (при регулярном питании) или через 4 ч после приема пищи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Стимуляторы желудочной секреции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назначают 10-15 минут до еды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Во время еды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принимают препараты, устойчивые к действию кислот, а также пищеварительные ферменты.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После еды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принимают лекарственные препараты, раздражающие слизистую оболочку желудка.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На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биодоступность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лекарственных препаратов может оказать влияние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жидкость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использованная для их запивания.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46BD90-A35D-4123-9A5C-7C26210C1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532962"/>
            <a:ext cx="3117726" cy="18483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C65093-5852-4C75-A1E0-9B532004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154" y="4532962"/>
            <a:ext cx="2782249" cy="1848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9FC8E4-FF15-4AB8-9C9E-FC220A5A1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528565"/>
            <a:ext cx="3198824" cy="18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40908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28218"/>
            <a:ext cx="7776864" cy="466810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применения лекарственных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препаратов при пероральном пути введения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585B821-81B2-4084-B40E-1034DB3A0BF5}"/>
              </a:ext>
            </a:extLst>
          </p:cNvPr>
          <p:cNvSpPr/>
          <p:nvPr/>
        </p:nvSpPr>
        <p:spPr>
          <a:xfrm>
            <a:off x="553134" y="1338468"/>
            <a:ext cx="41044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b="1" dirty="0"/>
              <a:t>Предварительное растворение или разжевывание</a:t>
            </a:r>
            <a:endParaRPr lang="ru-RU" dirty="0"/>
          </a:p>
          <a:p>
            <a:pPr>
              <a:spcBef>
                <a:spcPts val="1200"/>
              </a:spcBef>
            </a:pPr>
            <a:r>
              <a:rPr lang="ru-RU" b="1" dirty="0"/>
              <a:t>Преимущества:</a:t>
            </a:r>
            <a:endParaRPr lang="ru-RU" dirty="0"/>
          </a:p>
          <a:p>
            <a:pPr algn="just"/>
            <a:r>
              <a:rPr lang="ru-RU" dirty="0"/>
              <a:t>Ускоряет процесс растворения, что обычно способствует более быстрому всасыванию лекарственного вещества.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A09F9D0-2FBD-47D0-85E3-8309C3FCDA46}"/>
              </a:ext>
            </a:extLst>
          </p:cNvPr>
          <p:cNvSpPr/>
          <p:nvPr/>
        </p:nvSpPr>
        <p:spPr>
          <a:xfrm>
            <a:off x="553134" y="3573016"/>
            <a:ext cx="81953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Недостатки:</a:t>
            </a:r>
            <a:endParaRPr lang="ru-RU" dirty="0"/>
          </a:p>
          <a:p>
            <a:pPr algn="just"/>
            <a:r>
              <a:rPr lang="ru-RU" dirty="0"/>
              <a:t>Повышается вероятность взаимодействия лекарственного вещества с компонентами пищи, увеличивается площадь взаимодействия лекарственного вещества с желудочно-кишечными соками.</a:t>
            </a:r>
          </a:p>
          <a:p>
            <a:pPr algn="just"/>
            <a:r>
              <a:rPr lang="ru-RU" dirty="0"/>
              <a:t> </a:t>
            </a:r>
          </a:p>
          <a:p>
            <a:pPr algn="just"/>
            <a:r>
              <a:rPr lang="ru-RU" dirty="0"/>
              <a:t>Одни препараты перед употреблением рекомендуется разжевывать или растворять, а другие, в частности, капсулы и таблетки с кишечнорастворимой оболочкой, которые защищают активное вещество от воздействия соляной кислоты желудка, разжевывать нельзя.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2E5895F-6F5E-42CB-B267-260B8C31B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435162"/>
            <a:ext cx="3672407" cy="238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123"/>
      </p:ext>
    </p:extLst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28218"/>
            <a:ext cx="7776864" cy="466810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применения лекарственных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препаратов при пероральном пути введения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585B821-81B2-4084-B40E-1034DB3A0BF5}"/>
              </a:ext>
            </a:extLst>
          </p:cNvPr>
          <p:cNvSpPr/>
          <p:nvPr/>
        </p:nvSpPr>
        <p:spPr>
          <a:xfrm>
            <a:off x="467544" y="1412776"/>
            <a:ext cx="5087159" cy="419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интенсивное всасывание (проникновение) лекарственных препаратов происходит в органах с активным кровоснабжением: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почки, легкие, мозг, надпочечники, щитовая железа (скорость перфузии более 1 мл/мин);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печень, сердце, селезенка (скорость перфузии 0,1-1 мл/мин);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мышцы, слизистые, жировая ткань (скорость перфузии менее 1 мл/мин).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E1E253-C1E7-4A6C-B73A-DE6D27B0C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79" y="1417523"/>
            <a:ext cx="2864453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48269"/>
      </p:ext>
    </p:extLst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28218"/>
            <a:ext cx="7776864" cy="466810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применения лекарственных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препаратов при пероральном пути введения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7D706AC-315E-4DB1-8125-92B40C28FA94}"/>
              </a:ext>
            </a:extLst>
          </p:cNvPr>
          <p:cNvSpPr/>
          <p:nvPr/>
        </p:nvSpPr>
        <p:spPr>
          <a:xfrm>
            <a:off x="539552" y="1149850"/>
            <a:ext cx="8064896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1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Ограничения для применения пероральных лекарственных препаратов: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Зависимость от приема пищи, органического и функционального состояния ЖКТ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морфологические барьеры (избыток слизи, микроворсинки и т.п.);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физиологические барьеры (рН, ферменты, специфические транспортные системы, которые ограничивают всасывание;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местные нежелательные реакции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возможность разрушения при пероральном приеме (инсулин)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невозможность применения при ограничении глотания, в бессознательном состоянии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Лекарственные формы с модифицированным высвобождением: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учитывают условия всасывания в желудочно-кишечном тракте (место, скорость и механизм всасывания)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растворимость в желудочно-кишечной среде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особенности фармакокинетики (наличие пресистемного метаболизма, взаимосвязь скорости всасывания с концентрацией препарата в плазме крови)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особенности фармакодинамики (связь концентрация-эффект, вероятность развития толерантности при постоянном поступлении лекарственного средства в организм)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21524"/>
      </p:ext>
    </p:extLst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Ингаляционный путь введения 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3B34EC5-6B85-4C00-881F-D9FB42C76AFB}"/>
              </a:ext>
            </a:extLst>
          </p:cNvPr>
          <p:cNvSpPr/>
          <p:nvPr/>
        </p:nvSpPr>
        <p:spPr>
          <a:xfrm>
            <a:off x="467544" y="1484784"/>
            <a:ext cx="5328592" cy="452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При ингаляции лекарственные препараты оказывают не только местное, но и системное действие. Их всасывание в кровь начинается на уровне глотки.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Из глотки часть ингалированных веществ по дыхательным путям поступает легкие, а часть – по пищеводу в желудок и другие отделы ЖКТ.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Лекарственные вещества, поступившие в желудочно-кишечный тракт, подвергаются воздействию агрессивных факторов (ферментов, слизи, соляной кислоты)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Не разрушившаяся часть лекарственного вещества всасывается в тонком кишечнике и с током крови проходит через печень (Эффект первого прохождения)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562D94-3924-453C-B42B-6AD8D70B7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848" y="1484784"/>
            <a:ext cx="2985692" cy="45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74068"/>
      </p:ext>
    </p:extLst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Ингаляционный путь введения 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214D46C-6ED3-41E8-99EE-14EA528C9094}"/>
              </a:ext>
            </a:extLst>
          </p:cNvPr>
          <p:cNvSpPr/>
          <p:nvPr/>
        </p:nvSpPr>
        <p:spPr>
          <a:xfrm>
            <a:off x="467544" y="1218074"/>
            <a:ext cx="8208912" cy="2744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Преимущества: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быстрое начало действия и высокая концентрация введения при лечении заболеваний дыхательных путей;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контролируемость действий;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уменьшение токсических системных эффектов.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Недостатки: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необходимость специального устройства (ингалятора);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- сложность использования аэрозолей под давлением для некоторых пациентов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6A93E9-0401-4A41-9E67-7DB31BAAA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24" y="4221088"/>
            <a:ext cx="4694327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1640"/>
      </p:ext>
    </p:extLst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9217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Ректальный путь введения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079AE8-C068-47AC-86B4-07569D7F06AE}"/>
              </a:ext>
            </a:extLst>
          </p:cNvPr>
          <p:cNvSpPr/>
          <p:nvPr/>
        </p:nvSpPr>
        <p:spPr>
          <a:xfrm>
            <a:off x="539552" y="1412776"/>
            <a:ext cx="8064896" cy="238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50 % лекарственного препарата попадает в воротную вену и метаболизируется в печени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50 % всасывается через систему нижней полой вены, минуя печень – не повергается метаболизму.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Прямая кишка имеет богатое кровоснабжение и развитую капиллярную сеть. Через нижние ректальные вены кровь от прямой кишки попадает в нижнюю полую вену, минуя воротную вену.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F5A273-5C17-4D42-A24E-8308D9499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08495"/>
            <a:ext cx="4032448" cy="21375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0A61F93-6240-4D0F-A120-59B80014C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66" y="4008495"/>
            <a:ext cx="3860482" cy="217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85051"/>
      </p:ext>
    </p:extLst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9217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Ректальный путь введения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F2AD1FF-C62E-4FA8-8A5F-4F4B96B3DCFD}"/>
              </a:ext>
            </a:extLst>
          </p:cNvPr>
          <p:cNvSpPr/>
          <p:nvPr/>
        </p:nvSpPr>
        <p:spPr>
          <a:xfrm>
            <a:off x="575556" y="1196752"/>
            <a:ext cx="79928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использования: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 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отсутствует эффект первого прохождения через печень, приводящий к модификации и инактивации лекарственных препаратов;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отсутствие пресистемного метаболизма обеспечивает высокую концентрацию лекар-ственного вещества;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позволяет избежать механического раздражения слизистых оболочек желудка;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можно использовать при затруднении или невозможности перорального приема;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лекарственные вещества быстро поступают в системный кровоток;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быстрое развитие терапевтического эффекта.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Недостатки использования: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неудобство использования;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индивидуальная вариабельность фармакокинетических параметров (и терапевтичес-ких эффектов);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возможность раздражения слизистой оболочки прямой кишки;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высокая чувствительность слизистой оболочки прямой кишки – опасность проктита;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малая всасывающая поверхность и короткий контакт лекарственного вещества со слизистой оболочкой;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психологические затруднения.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8548"/>
      </p:ext>
    </p:extLst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xmlns="" id="{EAB43BB2-4CDF-47CC-ACF0-43B368A5D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987" y="943798"/>
            <a:ext cx="4248472" cy="262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/>
              <a:t>Детский возраст</a:t>
            </a:r>
            <a:endParaRPr lang="ru-RU" dirty="0"/>
          </a:p>
          <a:p>
            <a:pPr marL="285750" lvl="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 Высокое относительное содержание воды в организме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 Требуется более высокая начальная доза</a:t>
            </a:r>
          </a:p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 Чем меньше объём жидкости в организме, тем выше конечная концентрация водорастворимых препаратов в плазме крови.     В связи с</a:t>
            </a:r>
            <a:endParaRPr lang="ru-RU" sz="12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57604C7-9A5B-4415-AD4B-A2D422DF3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831" y="1325467"/>
            <a:ext cx="3757337" cy="205526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E2D61E46-8ACC-49FE-A14C-851D85A38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927" y="3477271"/>
            <a:ext cx="7760241" cy="274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dirty="0"/>
              <a:t>этим для поддержания эквивалентных терапевтических концентраций в плазме у детей и взрослых доза водорастворимых препаратов на килограмм массы тела с возрастом уменьшается. В меньшей степени это относится к жирораствормым лекарственным препаратам.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sz="1600" dirty="0"/>
              <a:t>  Дозу у детей рассчитывают на 1 килограмм массы тела, на год жизни, на площадь поверхности тела.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sz="1600" i="1" dirty="0"/>
              <a:t> Например: </a:t>
            </a:r>
            <a:endParaRPr lang="ru-RU" sz="1600" dirty="0"/>
          </a:p>
          <a:p>
            <a:pPr>
              <a:lnSpc>
                <a:spcPct val="120000"/>
              </a:lnSpc>
            </a:pPr>
            <a:r>
              <a:rPr lang="ru-RU" sz="1600" b="1" i="1" dirty="0"/>
              <a:t>Доза для ребенка = Доза для взрослого</a:t>
            </a:r>
            <a:r>
              <a:rPr lang="ru-RU" sz="1600" i="1" dirty="0"/>
              <a:t> </a:t>
            </a:r>
            <a:r>
              <a:rPr lang="ru-RU" sz="1600" b="1" dirty="0"/>
              <a:t>х </a:t>
            </a:r>
            <a:r>
              <a:rPr lang="ru-RU" sz="1600" b="1" i="1" dirty="0"/>
              <a:t>Масса ребенка/70 кг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00008979"/>
      </p:ext>
    </p:extLst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466810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Вагинальный путь введения 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34FDFCF-D087-439E-945C-806FF233A393}"/>
              </a:ext>
            </a:extLst>
          </p:cNvPr>
          <p:cNvSpPr/>
          <p:nvPr/>
        </p:nvSpPr>
        <p:spPr>
          <a:xfrm>
            <a:off x="683568" y="943482"/>
            <a:ext cx="7920880" cy="479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Местом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вагинального применения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лекарственных веществ, оказывающих как местное, так и резорбтивное действие, является слизистая оболочка влагалища.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большинстве случаев лекарственный препарат вводится в область заднего свода.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Показания: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лечение инфекционных и воспалительных заболеваний, подготовка к оперативному вмешательству, диагностические процедуры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Одно из преимуществ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возможность введения лекарственных препаратов, для которых пероральный прием нежелателен (побочные действия при пероральном приеме).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Для местного воздействия на слизистую оболочку влагалища применяют шарики, тампоны, свечи (суппозитории), порошки, растворы для спринцеваний.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вагинального пути введения является необходимость применения стерильных материалов, трудно дозируется лекарственная форма.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401092"/>
      </p:ext>
    </p:extLst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093D64-9C2D-46AD-B742-AECCF82A2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978525"/>
            <a:ext cx="1749370" cy="183908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DE112F42-676C-4EB1-B322-8050BC971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10" y="1121153"/>
            <a:ext cx="4828177" cy="1696451"/>
          </a:xfrm>
          <a:prstGeom prst="rect">
            <a:avLst/>
          </a:prstGeom>
          <a:solidFill>
            <a:srgbClr val="FFFFFF"/>
          </a:solidFill>
          <a:ln w="31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</a:t>
            </a:r>
            <a:r>
              <a:rPr kumimoji="0" lang="ru-RU" alt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«Каждый больной по различию сложения своего требует особого лечения. Болезнь одна и та же. Лечить надо не болезнь, а больного»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                      </a:t>
            </a:r>
            <a:r>
              <a:rPr kumimoji="0" lang="ru-RU" altLang="ru-RU" sz="17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М.Я.Мудров (1776-1831 г.г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.)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3F37F5F1-2AD1-4E78-8B95-6711E55DF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2920588"/>
            <a:ext cx="5637336" cy="3604756"/>
          </a:xfrm>
          <a:prstGeom prst="rect">
            <a:avLst/>
          </a:prstGeom>
          <a:solidFill>
            <a:srgbClr val="FFFFFF"/>
          </a:solidFill>
          <a:ln w="31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«Клиническая фармакология подразумевает собой взаимодействия между пациентом и лекарством. Пациент всегда уникален, у него есть много особенностей, которые необходимо принять во внимание в процессе назначения лечения.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Пациент может быть описан с помощью определенного профиля пациента.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Каждое лекарство тоже уникально и имеет лишь ему присущие свойства. Лекарства можно описывать с помощью профиля лекарства.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Хорошее назначение состоит в выборе лекарства и режима его приема «по мерке» конкретного пациента.»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                      Э. Бегг. Клиническая фармакология, 2004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4DD828-E53D-4F11-8A2B-4A10B4A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094" y="3140968"/>
            <a:ext cx="2238087" cy="28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55431"/>
      </p:ext>
    </p:extLst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99592" y="2204864"/>
            <a:ext cx="7499350" cy="99347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!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76277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xmlns="" id="{EAB43BB2-4CDF-47CC-ACF0-43B368A5D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936035"/>
            <a:ext cx="8208912" cy="551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/>
              <a:t>Детский возраст</a:t>
            </a:r>
            <a:endParaRPr lang="ru-RU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b="1" i="1" dirty="0"/>
              <a:t>Парантеральное введение</a:t>
            </a:r>
            <a:r>
              <a:rPr lang="ru-RU" sz="1700" dirty="0"/>
              <a:t> лекарственных препаратов – зависит от скорости кровотока (шок, сердечно-сосудистая недостаточность, отеки, недоношенные дети). Внезапное улучшение перфузии тканей приводит к резкому повышению концентрации лекарственного препарата в крови (опасно при проведении лекарственной терапии средствами с узким терапевтическим диапазоном: аминогликозиды)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b="1" i="1" dirty="0"/>
              <a:t>Местное использование</a:t>
            </a:r>
            <a:r>
              <a:rPr lang="ru-RU" sz="1700" dirty="0"/>
              <a:t> лекарственных препаратов – наблюдается повышенная абсорбция, по сравнению с взрослым организмом (глюкокортикостероиды)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b="1" i="1" dirty="0"/>
              <a:t>Прием внутрь</a:t>
            </a:r>
            <a:r>
              <a:rPr lang="ru-RU" sz="1700" dirty="0"/>
              <a:t> (сниженная секреция желудочного сока, низкая активность ферментов желудка, экзокринных желез) – медленное всасывание, снижение абсорбции жирорастворимых веществ (витамины)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b="1" i="1" dirty="0"/>
              <a:t>Метаболизм</a:t>
            </a:r>
            <a:r>
              <a:rPr lang="ru-RU" sz="1700" dirty="0"/>
              <a:t> лекарственных препаратов замедленный, возможность передозировки лекарственных препаратов из-за кумуляции лекарственного вещества (снижена активность оксидантных систем печени Р450, глюкуронидазная активность)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dirty="0"/>
              <a:t>Клубочковая фильтрация – 30-40 % уровня взрослых – т.е</a:t>
            </a:r>
            <a:r>
              <a:rPr lang="ru-RU" sz="1700" b="1" i="1" dirty="0"/>
              <a:t>. период полувыведения</a:t>
            </a:r>
            <a:r>
              <a:rPr lang="ru-RU" sz="1700" dirty="0"/>
              <a:t> у детей </a:t>
            </a:r>
            <a:r>
              <a:rPr lang="ru-RU" sz="1700" b="1" i="1" dirty="0"/>
              <a:t>выше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988598455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B700077-03A9-4DC6-8BFA-70F329192113}"/>
              </a:ext>
            </a:extLst>
          </p:cNvPr>
          <p:cNvSpPr/>
          <p:nvPr/>
        </p:nvSpPr>
        <p:spPr>
          <a:xfrm>
            <a:off x="467544" y="1333536"/>
            <a:ext cx="7992888" cy="4984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Пожилой возраст: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замедленное всасывание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снижение моторики ЖКТ и интенсивности кровообращения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концентрации водорастворимых лекарственных веществ в крови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снижение мышечной массы тела, уменьшение количества жидкости и белков плазмы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уменьшение концентрации жирорастворимых лекарственных веществ в крови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относительное увеличение содержания липидов в организме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метаболизма, увеличение концентрации лекарственного вещества в крови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снижение почечного кровотока и ферментативной активности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замедление экскреции лекарственного вещества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снижение функции почек, снижение кровотока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искажение эффектов лекарственных препаратов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уменьшение числа (плотности) активных рецепторов, изменение их чувствительности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01585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EDECD2D-E7B9-42DD-9D50-7BBF90B95CA1}"/>
              </a:ext>
            </a:extLst>
          </p:cNvPr>
          <p:cNvSpPr/>
          <p:nvPr/>
        </p:nvSpPr>
        <p:spPr>
          <a:xfrm>
            <a:off x="467544" y="1484784"/>
            <a:ext cx="4320480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всасывания лекарственных препаратов во время беременности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различия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абсорбции лекарственных веществ зависят от срока беременности, состояния желудочно-кишечного тракта, сердечно-сосудистой системы, физико-химических свойств лекарственного  препарата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сократительной и секреторной функции желудка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приводит к замедлению всасывания плохорастворимых лекарственных средств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D08517-4192-4495-8966-E4F925FE2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628801"/>
            <a:ext cx="3247573" cy="2166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C138F1-3A0A-446F-9A1F-AE78B1FA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812802"/>
            <a:ext cx="3233936" cy="21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87396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AutoShape 1">
            <a:extLst>
              <a:ext uri="{FF2B5EF4-FFF2-40B4-BE49-F238E27FC236}">
                <a16:creationId xmlns:a16="http://schemas.microsoft.com/office/drawing/2014/main" xmlns="" id="{FEEC660D-D2D0-49F7-A23C-190A4CA34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064" y="3569899"/>
            <a:ext cx="2955925" cy="593725"/>
          </a:xfrm>
          <a:prstGeom prst="roundRect">
            <a:avLst>
              <a:gd name="adj" fmla="val 39745"/>
            </a:avLst>
          </a:prstGeom>
          <a:solidFill>
            <a:srgbClr val="F4B083"/>
          </a:solidFill>
          <a:ln w="6350">
            <a:solidFill>
              <a:srgbClr val="C4591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рН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xmlns="" id="{D93BE1B0-06B4-462D-ABBE-8FB4561A8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588" y="2180585"/>
            <a:ext cx="3444875" cy="1355725"/>
          </a:xfrm>
          <a:prstGeom prst="downArrowCallout">
            <a:avLst>
              <a:gd name="adj1" fmla="val 34303"/>
              <a:gd name="adj2" fmla="val 48914"/>
              <a:gd name="adj3" fmla="val 23079"/>
              <a:gd name="adj4" fmla="val 54306"/>
            </a:avLst>
          </a:prstGeom>
          <a:solidFill>
            <a:srgbClr val="FBE4D5"/>
          </a:solidFill>
          <a:ln w="6350">
            <a:solidFill>
              <a:srgbClr val="F4B08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Фруктовые соки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Напитки с кофеином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C83988EA-071D-48E1-9535-0EE9C5F86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880" y="2180584"/>
            <a:ext cx="3444875" cy="1355725"/>
          </a:xfrm>
          <a:prstGeom prst="downArrowCallout">
            <a:avLst>
              <a:gd name="adj1" fmla="val 34303"/>
              <a:gd name="adj2" fmla="val 48914"/>
              <a:gd name="adj3" fmla="val 23079"/>
              <a:gd name="adj4" fmla="val 54306"/>
            </a:avLst>
          </a:prstGeom>
          <a:solidFill>
            <a:srgbClr val="FBE4D5"/>
          </a:solidFill>
          <a:ln w="6350">
            <a:solidFill>
              <a:srgbClr val="F4B08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Молоко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Молочные продукты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xmlns="" id="{A544029E-43AE-43EA-A970-1526498EE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269" y="3566509"/>
            <a:ext cx="2955925" cy="593725"/>
          </a:xfrm>
          <a:prstGeom prst="roundRect">
            <a:avLst>
              <a:gd name="adj" fmla="val 39745"/>
            </a:avLst>
          </a:prstGeom>
          <a:solidFill>
            <a:srgbClr val="F4B083"/>
          </a:solidFill>
          <a:ln w="6350">
            <a:solidFill>
              <a:srgbClr val="C4591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рН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xmlns="" id="{3C843C16-75B4-49A1-B935-39E650AE1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034" y="4160234"/>
            <a:ext cx="701675" cy="760413"/>
          </a:xfrm>
          <a:prstGeom prst="downArrow">
            <a:avLst>
              <a:gd name="adj1" fmla="val 50037"/>
              <a:gd name="adj2" fmla="val 62569"/>
            </a:avLst>
          </a:prstGeom>
          <a:solidFill>
            <a:srgbClr val="A8D08D"/>
          </a:solidFill>
          <a:ln w="3175">
            <a:solidFill>
              <a:srgbClr val="A8D08D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xmlns="" id="{2B1CE1C2-1E39-47D0-B50B-D705E77C4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2395" y="4160234"/>
            <a:ext cx="701675" cy="760413"/>
          </a:xfrm>
          <a:prstGeom prst="downArrow">
            <a:avLst>
              <a:gd name="adj1" fmla="val 50037"/>
              <a:gd name="adj2" fmla="val 62569"/>
            </a:avLst>
          </a:prstGeom>
          <a:solidFill>
            <a:srgbClr val="A8D08D"/>
          </a:solidFill>
          <a:ln w="3175">
            <a:solidFill>
              <a:srgbClr val="A8D08D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xmlns="" id="{31AF422F-B1CB-41EE-A035-84F1285B8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8" y="4941168"/>
            <a:ext cx="3712368" cy="1355721"/>
          </a:xfrm>
          <a:prstGeom prst="roundRect">
            <a:avLst>
              <a:gd name="adj" fmla="val 30097"/>
            </a:avLst>
          </a:prstGeom>
          <a:solidFill>
            <a:srgbClr val="FFD966"/>
          </a:solidFill>
          <a:ln w="6350">
            <a:solidFill>
              <a:srgbClr val="FFD96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ВСАСЫВАНИЯ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эритромицина, пенициллинов, напроксена, каптоприла, диоксициклина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xmlns="" id="{43439CA1-8F26-4875-8E36-C58DA9B99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014" y="4914950"/>
            <a:ext cx="4008439" cy="1355721"/>
          </a:xfrm>
          <a:prstGeom prst="roundRect">
            <a:avLst>
              <a:gd name="adj" fmla="val 30097"/>
            </a:avLst>
          </a:prstGeom>
          <a:solidFill>
            <a:srgbClr val="FFD966"/>
          </a:solidFill>
          <a:ln w="6350">
            <a:solidFill>
              <a:srgbClr val="FFD96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ВСАСЫВАНИЯ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клотримазола, кетоконазола фторхинолов, препаратов железа и некоторых ингибиторов вирусных протеиназ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89516832-ACCF-4F66-9D69-7D83AC48F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588" y="1164625"/>
            <a:ext cx="75201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ЛС с пищей на уровне всасывания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рН желудка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xmlns="" id="{E71793C8-07A1-4D0D-8AC0-36F69A596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xmlns="" id="{EE48AC07-7C7C-4034-BB9D-0FBBA7568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2859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92242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EDECD2D-E7B9-42DD-9D50-7BBF90B95CA1}"/>
              </a:ext>
            </a:extLst>
          </p:cNvPr>
          <p:cNvSpPr/>
          <p:nvPr/>
        </p:nvSpPr>
        <p:spPr>
          <a:xfrm>
            <a:off x="467544" y="1300087"/>
            <a:ext cx="432048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Биологические ритмы</a:t>
            </a:r>
          </a:p>
          <a:p>
            <a:r>
              <a:rPr lang="ru-RU" sz="1600" dirty="0"/>
              <a:t> (суточные, сезонные) – хронофармакология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Биоритмы: циркадные (околосуточные), околочасовые, околонедельные, околомесячные.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 </a:t>
            </a:r>
            <a:r>
              <a:rPr lang="ru-RU" sz="1600" b="1" i="1" dirty="0"/>
              <a:t>Акрофаза</a:t>
            </a:r>
            <a:r>
              <a:rPr lang="ru-RU" sz="1600" dirty="0"/>
              <a:t> – время максимальных значений.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 </a:t>
            </a:r>
            <a:r>
              <a:rPr lang="ru-RU" sz="1600" b="1" i="1" dirty="0"/>
              <a:t>Батифаза</a:t>
            </a:r>
            <a:r>
              <a:rPr lang="ru-RU" sz="1600" dirty="0"/>
              <a:t> – время минимальных значений функции.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 Лекарственные препараты со снотворным эффектом используются перед сном.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 Вегетотропные препараты с тонизирующим и стимулирующим эффектом принимают в периоды бодрствования.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 Комбинированную эстроген-гестагеновую терапию применяют по схеме с учетом менструального цикла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91C551D-3E42-445E-8E5B-B4B0BD554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300087"/>
            <a:ext cx="388843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22596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9862"/>
            <a:ext cx="7776864" cy="792083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Факторы, влияющие </a:t>
            </a:r>
            <a:b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эффективность лекарственной терапии</a:t>
            </a:r>
            <a:endParaRPr lang="ru-RU" sz="24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F7097401-B100-4370-ABBA-7CC759ECD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EDECD2D-E7B9-42DD-9D50-7BBF90B95CA1}"/>
              </a:ext>
            </a:extLst>
          </p:cNvPr>
          <p:cNvSpPr/>
          <p:nvPr/>
        </p:nvSpPr>
        <p:spPr>
          <a:xfrm>
            <a:off x="323528" y="1484784"/>
            <a:ext cx="4032448" cy="2950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       Эффекты приема алкоголя:</a:t>
            </a:r>
            <a:endParaRPr lang="ru-RU" dirty="0"/>
          </a:p>
          <a:p>
            <a:r>
              <a:rPr lang="ru-RU" dirty="0"/>
              <a:t> 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ru-RU" dirty="0"/>
              <a:t>изменение </a:t>
            </a:r>
            <a:r>
              <a:rPr lang="ru-RU" b="1" dirty="0"/>
              <a:t>основного обмена</a:t>
            </a:r>
            <a:r>
              <a:rPr lang="ru-RU" dirty="0"/>
              <a:t>  и метаболизма веществ в организме (обеспечивает энергией)</a:t>
            </a:r>
          </a:p>
          <a:p>
            <a:pPr>
              <a:lnSpc>
                <a:spcPct val="120000"/>
              </a:lnSpc>
            </a:pPr>
            <a:r>
              <a:rPr lang="ru-RU" dirty="0"/>
              <a:t> - </a:t>
            </a:r>
            <a:r>
              <a:rPr lang="ru-RU" b="1" dirty="0"/>
              <a:t>замедление работы </a:t>
            </a:r>
            <a:r>
              <a:rPr lang="ru-RU" dirty="0"/>
              <a:t>центральной    </a:t>
            </a:r>
          </a:p>
          <a:p>
            <a:pPr>
              <a:lnSpc>
                <a:spcPct val="120000"/>
              </a:lnSpc>
            </a:pPr>
            <a:r>
              <a:rPr lang="ru-RU" dirty="0"/>
              <a:t>    и периферической </a:t>
            </a:r>
            <a:r>
              <a:rPr lang="ru-RU" b="1" dirty="0"/>
              <a:t> нервной </a:t>
            </a:r>
          </a:p>
          <a:p>
            <a:pPr>
              <a:lnSpc>
                <a:spcPct val="120000"/>
              </a:lnSpc>
            </a:pPr>
            <a:r>
              <a:rPr lang="ru-RU" b="1" dirty="0"/>
              <a:t>    системы</a:t>
            </a:r>
            <a:r>
              <a:rPr lang="ru-RU" dirty="0"/>
              <a:t>, снижение чувствитель- </a:t>
            </a:r>
          </a:p>
          <a:p>
            <a:pPr>
              <a:lnSpc>
                <a:spcPct val="120000"/>
              </a:lnSpc>
            </a:pPr>
            <a:r>
              <a:rPr lang="ru-RU" dirty="0"/>
              <a:t>    ности рецепторов, эффективности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EA0A52-94B8-4038-BE51-DC2B3AA53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4784"/>
            <a:ext cx="4104456" cy="29509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41572AA-5E74-4DFE-AB81-73DD11C6A6DE}"/>
              </a:ext>
            </a:extLst>
          </p:cNvPr>
          <p:cNvSpPr/>
          <p:nvPr/>
        </p:nvSpPr>
        <p:spPr>
          <a:xfrm>
            <a:off x="441576" y="4444848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межнейронного взаимодействия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- стимуляция диуреза, </a:t>
            </a:r>
            <a:r>
              <a:rPr lang="ru-RU" b="1" dirty="0"/>
              <a:t>обезвоживание</a:t>
            </a:r>
            <a:r>
              <a:rPr lang="ru-RU" dirty="0"/>
              <a:t> организма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- </a:t>
            </a:r>
            <a:r>
              <a:rPr lang="ru-RU" b="1" dirty="0"/>
              <a:t>изменение метаболических процессов в печени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220115"/>
      </p:ext>
    </p:extLst>
  </p:cSld>
  <p:clrMapOvr>
    <a:masterClrMapping/>
  </p:clrMapOvr>
  <p:transition>
    <p:wipe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1856</TotalTime>
  <Words>2114</Words>
  <Application>Microsoft Office PowerPoint</Application>
  <PresentationFormat>Экран (4:3)</PresentationFormat>
  <Paragraphs>580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краевое государственное</vt:lpstr>
      <vt:lpstr>          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Факторы, влияющие  на эффективность лекарственной терапии</vt:lpstr>
      <vt:lpstr>Пути введения лекарственных препаратов</vt:lpstr>
      <vt:lpstr>Пути введения лекарственных препаратов</vt:lpstr>
      <vt:lpstr>Пути введения лекарственных препаратов</vt:lpstr>
      <vt:lpstr>Пути введения лекарственных препаратов</vt:lpstr>
      <vt:lpstr>Пути введения лекарственных препаратов</vt:lpstr>
      <vt:lpstr>Пути введения лекарственных препаратов</vt:lpstr>
      <vt:lpstr>Особенности применения лекарственных  препаратов при пероральном пути введения</vt:lpstr>
      <vt:lpstr>Особенности применения лекарственных  препаратов при пероральном пути введения</vt:lpstr>
      <vt:lpstr>Особенности применения лекарственных  препаратов при пероральном пути введения</vt:lpstr>
      <vt:lpstr>Особенности применения лекарственных  препаратов при пероральном пути введения</vt:lpstr>
      <vt:lpstr>Особенности применения лекарственных  препаратов при пероральном пути введения</vt:lpstr>
      <vt:lpstr>Особенности применения лекарственных  препаратов при пероральном пути введения</vt:lpstr>
      <vt:lpstr>Ингаляционный путь введения </vt:lpstr>
      <vt:lpstr>Ингаляционный путь введения </vt:lpstr>
      <vt:lpstr>Ректальный путь введения</vt:lpstr>
      <vt:lpstr>Ректальный путь введения</vt:lpstr>
      <vt:lpstr>Вагинальный путь введения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Высшая нервная деятельность</dc:title>
  <dc:creator>Николай</dc:creator>
  <cp:lastModifiedBy>Пользователь Windows</cp:lastModifiedBy>
  <cp:revision>246</cp:revision>
  <dcterms:created xsi:type="dcterms:W3CDTF">2012-02-24T14:32:19Z</dcterms:created>
  <dcterms:modified xsi:type="dcterms:W3CDTF">2020-07-26T13:10:10Z</dcterms:modified>
</cp:coreProperties>
</file>