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9" r:id="rId1"/>
  </p:sldMasterIdLst>
  <p:notesMasterIdLst>
    <p:notesMasterId r:id="rId39"/>
  </p:notesMasterIdLst>
  <p:sldIdLst>
    <p:sldId id="256" r:id="rId2"/>
    <p:sldId id="296" r:id="rId3"/>
    <p:sldId id="297" r:id="rId4"/>
    <p:sldId id="298" r:id="rId5"/>
    <p:sldId id="271" r:id="rId6"/>
    <p:sldId id="277" r:id="rId7"/>
    <p:sldId id="269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72" r:id="rId20"/>
    <p:sldId id="276" r:id="rId21"/>
    <p:sldId id="289" r:id="rId22"/>
    <p:sldId id="270" r:id="rId23"/>
    <p:sldId id="259" r:id="rId24"/>
    <p:sldId id="258" r:id="rId25"/>
    <p:sldId id="261" r:id="rId26"/>
    <p:sldId id="262" r:id="rId27"/>
    <p:sldId id="263" r:id="rId28"/>
    <p:sldId id="264" r:id="rId29"/>
    <p:sldId id="265" r:id="rId30"/>
    <p:sldId id="294" r:id="rId31"/>
    <p:sldId id="274" r:id="rId32"/>
    <p:sldId id="266" r:id="rId33"/>
    <p:sldId id="275" r:id="rId34"/>
    <p:sldId id="292" r:id="rId35"/>
    <p:sldId id="290" r:id="rId36"/>
    <p:sldId id="291" r:id="rId37"/>
    <p:sldId id="295" r:id="rId38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aramond" panose="02020404030301010803" pitchFamily="18" charset="0"/>
      <p:regular r:id="rId46"/>
      <p:bold r:id="rId47"/>
      <p:italic r:id="rId48"/>
    </p:embeddedFont>
    <p:embeddedFont>
      <p:font typeface="Arial Black" panose="020B0A04020102020204" pitchFamily="34" charset="0"/>
      <p:bold r:id="rId49"/>
    </p:embeddedFont>
    <p:embeddedFont>
      <p:font typeface="Libre Baskerville" panose="020B0604020202020204" charset="0"/>
      <p:regular r:id="rId50"/>
      <p:bold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Слайд показать в самом конце занятия. Из основной презентации скрыт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18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18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4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1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6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9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1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7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1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2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3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3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0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9.png"/><Relationship Id="rId5" Type="http://schemas.openxmlformats.org/officeDocument/2006/relationships/image" Target="../media/image40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xn--37-6kch5a1ah0e5d.xn--p1ai/assets/images/proekti/scr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89" y="403442"/>
            <a:ext cx="5390222" cy="2069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Google Shape;141;p13"/>
          <p:cNvSpPr txBox="1"/>
          <p:nvPr/>
        </p:nvSpPr>
        <p:spPr>
          <a:xfrm>
            <a:off x="-718106" y="19011"/>
            <a:ext cx="76730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0" u="none" strike="noStrike" cap="small" dirty="0" smtClean="0">
                <a:solidFill>
                  <a:schemeClr val="accent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Программирование</a:t>
            </a:r>
            <a:r>
              <a:rPr lang="ru-RU" sz="3600" b="1" i="0" u="none" strike="noStrike" cap="small" dirty="0" smtClean="0">
                <a:solidFill>
                  <a:schemeClr val="accent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4800" b="1" i="0" u="none" strike="noStrike" cap="small" dirty="0" smtClean="0">
                <a:solidFill>
                  <a:schemeClr val="accent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</a:t>
            </a:r>
            <a:r>
              <a:rPr lang="ru-RU" sz="3600" b="1" i="0" u="none" strike="noStrike" cap="small" dirty="0" smtClean="0">
                <a:solidFill>
                  <a:schemeClr val="accent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lang="en-US" sz="3600" b="1" i="0" u="none" strike="noStrike" cap="small" dirty="0" smtClean="0">
              <a:solidFill>
                <a:schemeClr val="accent2">
                  <a:lumMod val="75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" name="Google Shape;141;p13"/>
          <p:cNvSpPr txBox="1"/>
          <p:nvPr/>
        </p:nvSpPr>
        <p:spPr>
          <a:xfrm>
            <a:off x="83127" y="5316131"/>
            <a:ext cx="4379767" cy="105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small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Островская В.Я.,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cap="small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учитель информатики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small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ГУО «Средняя школа №28 г. Бреста»</a:t>
            </a:r>
            <a:endParaRPr sz="2000" b="1" i="1" u="none" strike="noStrike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460" name="Picture 4" descr="https://www.sites.google.com/a/uvk6.info/scratch/_/rsrc/1472761455500/home/komandyScrat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11" y="4411255"/>
            <a:ext cx="4000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94;p16"/>
          <p:cNvSpPr txBox="1">
            <a:spLocks/>
          </p:cNvSpPr>
          <p:nvPr/>
        </p:nvSpPr>
        <p:spPr>
          <a:xfrm>
            <a:off x="405821" y="2134408"/>
            <a:ext cx="8259042" cy="14507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Font typeface="Libre Baskerville"/>
              <a:buNone/>
            </a:pPr>
            <a:r>
              <a:rPr lang="ru-RU" sz="3000" cap="small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Сценарий. Алгоритм. Анимация. Интерактивность и элементы интерактивности в Scratch</a:t>
            </a:r>
            <a:endParaRPr lang="ru-RU" sz="3000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То-то радость, то-то смех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бумаге, без огрех,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какой коробки лезет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на удивленье всех?</a:t>
            </a:r>
          </a:p>
        </p:txBody>
      </p:sp>
      <p:pic>
        <p:nvPicPr>
          <p:cNvPr id="34819" name="Picture 3" descr="Лучшие продукты на российском компьютерном рынке 2003 - 12,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3" y="3298706"/>
            <a:ext cx="4253923" cy="2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940425" y="4868863"/>
            <a:ext cx="2508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endParaRPr lang="ru-RU" altLang="ru-RU" sz="4800" b="1">
              <a:solidFill>
                <a:srgbClr val="984807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549275"/>
            <a:ext cx="914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С него информацию можно читать,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смотреть да в игры играть.</a:t>
            </a:r>
          </a:p>
        </p:txBody>
      </p:sp>
      <p:pic>
        <p:nvPicPr>
          <p:cNvPr id="33795" name="Picture 3" descr="Монитор Acer AL171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" y="2498436"/>
            <a:ext cx="3412836" cy="341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35600" y="4797425"/>
            <a:ext cx="255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</a:t>
            </a:r>
            <a:endParaRPr lang="ru-RU" altLang="ru-RU" sz="4800" b="1">
              <a:solidFill>
                <a:srgbClr val="984807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На нем компьютерная мышка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и ползает, глупышка.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Катать — задача не легка,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Коль на столе нет...</a:t>
            </a:r>
          </a:p>
        </p:txBody>
      </p:sp>
      <p:pic>
        <p:nvPicPr>
          <p:cNvPr id="32771" name="Picture 3" descr="Коврик для мыши, гелевый Артикул: f.004424 Код: 15909 Про. - Мультимедиа - Мультимедиа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7" y="3035156"/>
            <a:ext cx="3805382" cy="282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084888" y="4941888"/>
            <a:ext cx="2206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коврик</a:t>
            </a:r>
            <a:endParaRPr lang="ru-RU" altLang="ru-RU" sz="4800" b="1">
              <a:solidFill>
                <a:srgbClr val="984807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-14288"/>
            <a:ext cx="9144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Нет, она – не пианино, только клавиш в ней – не счесть!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Алфавита там картина, знаки, цифры тоже есть.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тонкая натура. Имя ей ...</a:t>
            </a:r>
          </a:p>
        </p:txBody>
      </p:sp>
      <p:pic>
        <p:nvPicPr>
          <p:cNvPr id="31747" name="Picture 3" descr="Клавиатура и мышь Microsoft Reclusa Gaming Keyboard Black US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4711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35600" y="4797425"/>
            <a:ext cx="3422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клавиатура</a:t>
            </a:r>
            <a:endParaRPr lang="ru-RU" altLang="ru-RU" sz="4800" b="1">
              <a:solidFill>
                <a:srgbClr val="984807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44450"/>
            <a:ext cx="9144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сеть, иль, еще, паутина,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Найдешь ты в ней все – про людей, про машины.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только сведений разных в ней нет!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зовется она, знаешь ты?</a:t>
            </a:r>
          </a:p>
        </p:txBody>
      </p:sp>
      <p:pic>
        <p:nvPicPr>
          <p:cNvPr id="30723" name="Picture 3" descr="Мир Вам. - Христианский портал &quot; Клеветников в Интернете привлекут к суд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637617"/>
            <a:ext cx="3582266" cy="265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35600" y="4797425"/>
            <a:ext cx="3021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endParaRPr lang="ru-RU" altLang="ru-RU" sz="4800" b="1">
              <a:solidFill>
                <a:srgbClr val="984807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260350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Он круглый и блестящий,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С пластинкою похож,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Вот вставишь в дисковод его,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Читаешь все, что хочешь.</a:t>
            </a:r>
          </a:p>
        </p:txBody>
      </p:sp>
      <p:pic>
        <p:nvPicPr>
          <p:cNvPr id="29699" name="Picture 3" descr="Clinical Trials and Images of Di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t="6219" r="17268"/>
          <a:stretch>
            <a:fillRect/>
          </a:stretch>
        </p:blipFill>
        <p:spPr bwMode="auto">
          <a:xfrm>
            <a:off x="506125" y="2969436"/>
            <a:ext cx="3040639" cy="307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732588" y="4941888"/>
            <a:ext cx="19621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</a:t>
            </a:r>
            <a:endParaRPr lang="ru-RU" altLang="ru-RU" sz="6600" b="1">
              <a:solidFill>
                <a:srgbClr val="984807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65125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Вот я сел – в игру играю.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Я на кнопки нажимаю.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Кнопки, рычаги и хвостик.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это, дети?</a:t>
            </a:r>
          </a:p>
        </p:txBody>
      </p:sp>
      <p:pic>
        <p:nvPicPr>
          <p:cNvPr id="28676" name="Picture 4" descr="Джойстик Genius MetalStrike 3D USB 13 программируемых кноп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950874"/>
            <a:ext cx="2165575" cy="29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35600" y="4797425"/>
            <a:ext cx="2871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джойстик</a:t>
            </a:r>
            <a:endParaRPr lang="ru-RU" altLang="ru-RU" sz="4800" b="1">
              <a:solidFill>
                <a:srgbClr val="984807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0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мой компьютер «заболеет»,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Вылечить его я сам сумею.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Не боюсь вредоносных программ,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Повредить ничего им не дам.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Как вредители те называются,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заразны и вмиг размножаются?</a:t>
            </a:r>
          </a:p>
        </p:txBody>
      </p:sp>
      <p:pic>
        <p:nvPicPr>
          <p:cNvPr id="27651" name="Picture 3" descr="На Ближнем Востоке обнаружили компьютерный вирус - новый вид кибероружия Новости Армении - NEWS.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11340" r="9760" b="21881"/>
          <a:stretch>
            <a:fillRect/>
          </a:stretch>
        </p:blipFill>
        <p:spPr bwMode="auto">
          <a:xfrm>
            <a:off x="576434" y="4045744"/>
            <a:ext cx="3748476" cy="220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43550" y="4983163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endParaRPr lang="ru-RU" altLang="ru-RU" sz="3600" b="1">
              <a:solidFill>
                <a:srgbClr val="984807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544513"/>
            <a:ext cx="9144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 диск так называют.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название отгадает?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Копятся данные в этом устройстве,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— его главное свойство.</a:t>
            </a:r>
          </a:p>
        </p:txBody>
      </p:sp>
      <p:pic>
        <p:nvPicPr>
          <p:cNvPr id="26629" name="Picture 5" descr="Винчестер SATA 1000Gb Western Digital Caviar Green WD10EARS - UltraPr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t="8170" r="4113" b="11216"/>
          <a:stretch/>
        </p:blipFill>
        <p:spPr bwMode="auto">
          <a:xfrm>
            <a:off x="443345" y="3260653"/>
            <a:ext cx="3225772" cy="29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35600" y="4797425"/>
            <a:ext cx="3044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винчестер</a:t>
            </a:r>
            <a:endParaRPr lang="ru-RU" altLang="ru-RU" sz="4800" b="1" dirty="0">
              <a:solidFill>
                <a:srgbClr val="984807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102" y="58180"/>
            <a:ext cx="8719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1200" cap="small" spc="-5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</a:rPr>
              <a:t>Повторим материал, закрепим умения, </a:t>
            </a:r>
            <a:br>
              <a:rPr lang="ru-RU" sz="2800" b="1" kern="1200" cap="small" spc="-5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ru-RU" sz="2800" b="1" kern="1200" cap="small" spc="-5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</a:rPr>
              <a:t>Чтобы каждый мог сказать: "Это всё знаю и умею я”.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19776" y="1806104"/>
            <a:ext cx="5144654" cy="1732211"/>
            <a:chOff x="766618" y="1870758"/>
            <a:chExt cx="5144654" cy="173221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l="20879" t="29937" r="18551" b="52857"/>
            <a:stretch/>
          </p:blipFill>
          <p:spPr>
            <a:xfrm>
              <a:off x="766618" y="1870758"/>
              <a:ext cx="5144654" cy="82203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l="20879" t="64824" r="18551" b="16126"/>
            <a:stretch/>
          </p:blipFill>
          <p:spPr>
            <a:xfrm>
              <a:off x="766618" y="2692794"/>
              <a:ext cx="5144654" cy="91017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19776" y="1236542"/>
            <a:ext cx="833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 по группам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(печатный или интерактивный вариант по ссылке или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-коду)</a:t>
            </a:r>
            <a:r>
              <a:rPr lang="ru-RU" sz="2400" dirty="0" smtClean="0"/>
              <a:t>.</a:t>
            </a:r>
            <a:endParaRPr lang="ru-RU" sz="1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2" b="18264"/>
          <a:stretch/>
        </p:blipFill>
        <p:spPr>
          <a:xfrm>
            <a:off x="319776" y="3872591"/>
            <a:ext cx="1715775" cy="6587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9" b="18140"/>
          <a:stretch/>
        </p:blipFill>
        <p:spPr>
          <a:xfrm>
            <a:off x="5379657" y="5116582"/>
            <a:ext cx="1874927" cy="7064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8" y="4651450"/>
            <a:ext cx="2024153" cy="6506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25879" b="23290"/>
          <a:stretch/>
        </p:blipFill>
        <p:spPr>
          <a:xfrm>
            <a:off x="2697643" y="5526646"/>
            <a:ext cx="2355272" cy="4593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8" y="5339318"/>
            <a:ext cx="2419355" cy="7608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9" b="16715"/>
          <a:stretch/>
        </p:blipFill>
        <p:spPr>
          <a:xfrm>
            <a:off x="2531997" y="3772514"/>
            <a:ext cx="2640780" cy="5943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4" b="17098"/>
          <a:stretch/>
        </p:blipFill>
        <p:spPr>
          <a:xfrm>
            <a:off x="5522012" y="3712368"/>
            <a:ext cx="2190141" cy="11113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19345"/>
          <a:stretch/>
        </p:blipFill>
        <p:spPr>
          <a:xfrm>
            <a:off x="2836150" y="4661507"/>
            <a:ext cx="1883609" cy="703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12100" r="5069" b="16004"/>
          <a:stretch/>
        </p:blipFill>
        <p:spPr>
          <a:xfrm>
            <a:off x="5940415" y="1971470"/>
            <a:ext cx="2410691" cy="16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2410691"/>
            <a:ext cx="7914640" cy="24568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>Интерактивная презентация – процесс общения человека и компьютера посредством ведения диалога, где управление информацией и последовательностью просмотра ложится на пользователя</a:t>
            </a:r>
            <a:r>
              <a:rPr lang="ru-RU" sz="31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2959" y="307232"/>
            <a:ext cx="76375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презентации присутствуют элементы интерактивности, что даёт возможность наглядного предоставления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64523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66937"/>
          </a:xfrm>
        </p:spPr>
        <p:txBody>
          <a:bodyPr>
            <a:normAutofit/>
          </a:bodyPr>
          <a:lstStyle/>
          <a:p>
            <a:r>
              <a:rPr lang="ru-RU" sz="3600" b="1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Arial"/>
              </a:rPr>
              <a:t>Физкультминутка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461992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сидим за монитором,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Наблюдаем за курсором,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Вдруг, курсор пропал с экрана,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Посмотрели мы направо,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курсора там, где право.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Посмотрели мы налево,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курсора, что же делать?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посмотрим в уголок, может гномик уволок.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8328" y="1461992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все ребята встали,</a:t>
            </a:r>
          </a:p>
          <a:p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Руки БЫСТРО все подняли.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хлопнули 5 раз,</a:t>
            </a:r>
          </a:p>
          <a:p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 морганье глаз: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БЫСТРО-БЫСТРО поморгали</a:t>
            </a:r>
          </a:p>
          <a:p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И…ногами постучали.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влево наклонились</a:t>
            </a:r>
          </a:p>
          <a:p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сейчас же распрямились.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Вправо-влево 10 раз – 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Отдохнул уставший класс…</a:t>
            </a:r>
          </a:p>
          <a:p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пингвины полетели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за парты тихо сели!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979" y="451729"/>
            <a:ext cx="8915399" cy="844731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cap="small" dirty="0" smtClean="0"/>
              <a:t>Кто любит играть в игры?</a:t>
            </a: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945952" y="1622973"/>
            <a:ext cx="8915399" cy="7692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Какие игры самые любимые?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3076" name="Picture 4" descr="http://fg24.ru/uploads/posts/2020-02/1581271990_s_3573a1b8262999681696d5832cf479563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3924229"/>
            <a:ext cx="2723283" cy="2042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945952" y="2307302"/>
            <a:ext cx="8915399" cy="629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Кто-нибудь пытался придумать свою игру?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945951" y="3017320"/>
            <a:ext cx="8915399" cy="7239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Кто знает, как создаются игры?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945950" y="3734731"/>
            <a:ext cx="8915399" cy="22319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Опишите любую игру: </a:t>
            </a:r>
            <a:endParaRPr lang="ru-RU" sz="1600" dirty="0" smtClean="0"/>
          </a:p>
          <a:p>
            <a:pPr lvl="1"/>
            <a:r>
              <a:rPr lang="ru-RU" dirty="0" smtClean="0"/>
              <a:t>каков ее сценарий?</a:t>
            </a:r>
            <a:endParaRPr lang="ru-RU" sz="1400" dirty="0" smtClean="0"/>
          </a:p>
          <a:p>
            <a:pPr lvl="1"/>
            <a:r>
              <a:rPr lang="ru-RU" dirty="0" smtClean="0"/>
              <a:t>каковы персонажи (игроки)?</a:t>
            </a:r>
            <a:endParaRPr lang="ru-RU" sz="1400" dirty="0" smtClean="0"/>
          </a:p>
          <a:p>
            <a:pPr lvl="1"/>
            <a:r>
              <a:rPr lang="ru-RU" dirty="0" smtClean="0"/>
              <a:t>как победить?</a:t>
            </a:r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5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727"/>
            <a:ext cx="7744461" cy="6298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anose="020B0604020202020204" pitchFamily="34" charset="0"/>
              </a:rPr>
              <a:t>Ключевые </a:t>
            </a:r>
            <a:r>
              <a:rPr lang="ru-RU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слова. Разгадайте ребусы </a:t>
            </a:r>
            <a:endParaRPr lang="ru-RU" sz="4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32796" y="3526301"/>
            <a:ext cx="4359218" cy="1431635"/>
            <a:chOff x="517582" y="1907885"/>
            <a:chExt cx="4442345" cy="1195532"/>
          </a:xfrm>
        </p:grpSpPr>
        <p:pic>
          <p:nvPicPr>
            <p:cNvPr id="8" name="Рисунок 7"/>
            <p:cNvPicPr/>
            <p:nvPr/>
          </p:nvPicPr>
          <p:blipFill rotWithShape="1">
            <a:blip r:embed="rId2"/>
            <a:srcRect l="26300" t="33913" r="25275" b="38996"/>
            <a:stretch/>
          </p:blipFill>
          <p:spPr bwMode="auto">
            <a:xfrm>
              <a:off x="517582" y="1907886"/>
              <a:ext cx="3537181" cy="1195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/>
            <p:cNvPicPr/>
            <p:nvPr/>
          </p:nvPicPr>
          <p:blipFill rotWithShape="1">
            <a:blip r:embed="rId3"/>
            <a:srcRect l="67049" t="33713" r="22341" b="40601"/>
            <a:stretch/>
          </p:blipFill>
          <p:spPr bwMode="auto">
            <a:xfrm>
              <a:off x="4054763" y="1907885"/>
              <a:ext cx="905164" cy="11955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Рисунок 12"/>
          <p:cNvPicPr/>
          <p:nvPr/>
        </p:nvPicPr>
        <p:blipFill rotWithShape="1">
          <a:blip r:embed="rId4"/>
          <a:srcRect l="38354" t="45382" r="31887" b="29522"/>
          <a:stretch/>
        </p:blipFill>
        <p:spPr bwMode="auto">
          <a:xfrm>
            <a:off x="4793414" y="4501734"/>
            <a:ext cx="4359218" cy="1558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26424" t="45154" r="20086" b="28165"/>
          <a:stretch/>
        </p:blipFill>
        <p:spPr bwMode="auto">
          <a:xfrm>
            <a:off x="258093" y="1412605"/>
            <a:ext cx="4409263" cy="1431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 l="25783" t="56100" r="20855" b="17446"/>
          <a:stretch/>
        </p:blipFill>
        <p:spPr bwMode="auto">
          <a:xfrm>
            <a:off x="5074567" y="2324617"/>
            <a:ext cx="3796913" cy="1362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37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Сценарий. Алгоритм. </a:t>
            </a:r>
            <a:r>
              <a:rPr lang="ru-RU" sz="3000" b="0" i="0" u="none" strike="noStrike" cap="small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Анимация. Интерактивность и элементы интерактивности в </a:t>
            </a:r>
            <a:r>
              <a:rPr lang="en-US" sz="3000" b="0" i="0" u="none" strike="noStrike" cap="small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Scratch</a:t>
            </a:r>
            <a:endParaRPr sz="3000" b="0" i="0" u="none" strike="noStrike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5" name="Google Shape;195;p16"/>
          <p:cNvSpPr txBox="1">
            <a:spLocks noGrp="1"/>
          </p:cNvSpPr>
          <p:nvPr>
            <p:ph idx="1"/>
          </p:nvPr>
        </p:nvSpPr>
        <p:spPr>
          <a:xfrm>
            <a:off x="822959" y="2373744"/>
            <a:ext cx="7543801" cy="349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ru-RU" sz="2400" b="0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Для того, чтобы сделать игру, необходимо сначала придумать ее </a:t>
            </a:r>
            <a:r>
              <a:rPr lang="ru-RU" sz="240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сценарий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</a:t>
            </a:r>
            <a:r>
              <a:rPr lang="ru-RU" sz="240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алгоритм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и создать </a:t>
            </a:r>
            <a:r>
              <a:rPr lang="ru-RU" sz="240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анимацию</a:t>
            </a:r>
            <a:endParaRPr sz="2400" b="1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355600" y="-16481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Графика     +     Движение    =    Анимация</a:t>
            </a:r>
            <a:endParaRPr sz="3000" b="0" i="0" u="none" strike="noStrike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246696" y="1646215"/>
            <a:ext cx="139333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Спрайты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Костюмы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221928" y="4265587"/>
            <a:ext cx="112082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Сцены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Фоны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3462288" y="1646215"/>
            <a:ext cx="27703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Скрипты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(программы, алгоритм)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3572454" y="2693140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Команды: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9" name="Google Shape;1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495" y="3078949"/>
            <a:ext cx="13525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4680" y="1530850"/>
            <a:ext cx="11049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0511" y="1650621"/>
            <a:ext cx="116205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5913" y="3358956"/>
            <a:ext cx="11239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3600" y="3388559"/>
            <a:ext cx="15430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9046" y="4290717"/>
            <a:ext cx="113347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5323" y="5805600"/>
            <a:ext cx="8286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75560" y="4004395"/>
            <a:ext cx="13620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42260" y="4327374"/>
            <a:ext cx="219075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03009" y="5171367"/>
            <a:ext cx="13525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92894" y="5500800"/>
            <a:ext cx="12668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54300" y="1650621"/>
            <a:ext cx="4095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150282" y="2949017"/>
            <a:ext cx="390525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5"/>
          <p:cNvSpPr txBox="1"/>
          <p:nvPr/>
        </p:nvSpPr>
        <p:spPr>
          <a:xfrm>
            <a:off x="6864551" y="1650621"/>
            <a:ext cx="11897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Запуск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скриптов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6880238" y="2751566"/>
            <a:ext cx="13516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Остановка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скриптов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246696" y="1481697"/>
            <a:ext cx="2771889" cy="244827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221928" y="4180982"/>
            <a:ext cx="2771889" cy="219726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3408735" y="1481697"/>
            <a:ext cx="2771889" cy="969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3408734" y="2629244"/>
            <a:ext cx="2994227" cy="3748997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6668355" y="1481697"/>
            <a:ext cx="1906501" cy="969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6668355" y="2652897"/>
            <a:ext cx="1906501" cy="969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1149998" y="1079150"/>
            <a:ext cx="306685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4453458" y="1094037"/>
            <a:ext cx="306685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7556064" y="1079150"/>
            <a:ext cx="306685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2279863" y="1274057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solidFill>
            <a:srgbClr val="FFCDAD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КТО?</a:t>
            </a:r>
            <a:endParaRPr sz="1400" b="1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2221536" y="4039079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solidFill>
            <a:srgbClr val="FFCDAD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ГДЕ?</a:t>
            </a:r>
            <a:endParaRPr sz="1400" b="1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5364552" y="1242555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solidFill>
            <a:srgbClr val="FFCDAD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КАК?</a:t>
            </a:r>
            <a:endParaRPr sz="1400" b="1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6668355" y="4290716"/>
            <a:ext cx="2374045" cy="20875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DAD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СЦЕНАРИЙ</a:t>
            </a:r>
            <a:endParaRPr sz="1600" b="1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87" name="Google Shape;187;p15"/>
          <p:cNvCxnSpPr/>
          <p:nvPr/>
        </p:nvCxnSpPr>
        <p:spPr>
          <a:xfrm>
            <a:off x="3018585" y="1850646"/>
            <a:ext cx="3972095" cy="294341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lgDash"/>
            <a:round/>
            <a:headEnd type="none" w="sm" len="sm"/>
            <a:tailEnd type="stealth" w="med" len="me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88" name="Google Shape;188;p15"/>
          <p:cNvCxnSpPr>
            <a:stCxn id="184" idx="6"/>
            <a:endCxn id="186" idx="3"/>
          </p:cNvCxnSpPr>
          <p:nvPr/>
        </p:nvCxnSpPr>
        <p:spPr>
          <a:xfrm>
            <a:off x="3107873" y="4123519"/>
            <a:ext cx="3560400" cy="12111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lgDash"/>
            <a:round/>
            <a:headEnd type="none" w="sm" len="sm"/>
            <a:tailEnd type="stealth" w="med" len="me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89" name="Google Shape;189;p15"/>
          <p:cNvCxnSpPr>
            <a:stCxn id="185" idx="5"/>
            <a:endCxn id="186" idx="4"/>
          </p:cNvCxnSpPr>
          <p:nvPr/>
        </p:nvCxnSpPr>
        <p:spPr>
          <a:xfrm>
            <a:off x="6402961" y="1530850"/>
            <a:ext cx="787200" cy="27600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lgDash"/>
            <a:round/>
            <a:headEnd type="none" w="sm" len="sm"/>
            <a:tailEnd type="stealth" w="med" len="me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579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Определения</a:t>
            </a:r>
            <a:b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Так что же такое </a:t>
            </a:r>
            <a:r>
              <a:rPr lang="ru-RU" sz="3000" b="1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АНИМАЦИЯ</a:t>
            </a: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</a:t>
            </a:r>
            <a:endParaRPr sz="3000" b="0" i="0" u="none" strike="noStrike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8" name="Google Shape;208;p18"/>
          <p:cNvSpPr txBox="1">
            <a:spLocks noGrp="1"/>
          </p:cNvSpPr>
          <p:nvPr>
            <p:ph idx="1"/>
          </p:nvPr>
        </p:nvSpPr>
        <p:spPr>
          <a:xfrm>
            <a:off x="275463" y="1143000"/>
            <a:ext cx="8064896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Анимация</a:t>
            </a:r>
            <a:r>
              <a:rPr lang="ru-RU" sz="222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(от</a:t>
            </a:r>
            <a:r>
              <a:rPr lang="ru-RU" sz="222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</a:t>
            </a:r>
            <a:r>
              <a:rPr lang="ru-RU" sz="2220" b="0" i="0" u="none" strike="noStrike" cap="none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лат.</a:t>
            </a:r>
            <a:r>
              <a:rPr lang="ru-RU" sz="222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</a:t>
            </a:r>
            <a:r>
              <a:rPr lang="ru-RU" sz="2220" b="0" i="1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animation</a:t>
            </a:r>
            <a:r>
              <a:rPr lang="ru-RU" sz="222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— оживление, одушевление) — западное название </a:t>
            </a:r>
            <a:r>
              <a:rPr lang="ru-RU" sz="222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мультипликации</a:t>
            </a:r>
            <a:r>
              <a:rPr lang="ru-RU" sz="222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Анимация</a:t>
            </a:r>
            <a:r>
              <a:rPr lang="ru-RU" sz="222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— процесс придания способности двигаться и/или видимости жизни объектам в выдуманных мирах художественных произведений и играх.</a:t>
            </a:r>
            <a:endParaRPr sz="222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Анимация (</a:t>
            </a:r>
            <a:r>
              <a:rPr lang="ru-RU" sz="222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сфера развлечений</a:t>
            </a:r>
            <a:r>
              <a:rPr lang="ru-RU" sz="222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</a:t>
            </a:r>
            <a:r>
              <a:rPr lang="ru-RU" sz="222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— организация досуга в отелях, на корпоративных мероприятиях, детских лагерях, детских праздниках; направление, предполагающее личное участие отдыхающих в культурно-массовых мероприятиях.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Char char="•"/>
            </a:pP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Происходит от лат. </a:t>
            </a:r>
            <a:r>
              <a:rPr lang="ru-RU" sz="1850" b="0" i="1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animatio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далее из </a:t>
            </a:r>
            <a:r>
              <a:rPr lang="ru-RU" sz="1850" b="0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animare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«</a:t>
            </a:r>
            <a:r>
              <a:rPr lang="ru-RU" sz="185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вдыхать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 </a:t>
            </a:r>
            <a:r>
              <a:rPr lang="ru-RU" sz="185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дуть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; </a:t>
            </a:r>
            <a:r>
              <a:rPr lang="ru-RU" sz="185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оживлять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 </a:t>
            </a:r>
            <a:r>
              <a:rPr lang="ru-RU" sz="185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одушевлять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», далее из </a:t>
            </a:r>
            <a:r>
              <a:rPr lang="ru-RU" sz="1850" b="0" i="1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anima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«</a:t>
            </a:r>
            <a:r>
              <a:rPr lang="ru-RU" sz="185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воздух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 </a:t>
            </a:r>
            <a:r>
              <a:rPr lang="ru-RU" sz="185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душа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», далее из </a:t>
            </a:r>
            <a:r>
              <a:rPr lang="ru-RU" sz="1850" b="0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праиндоевр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 *</a:t>
            </a:r>
            <a:r>
              <a:rPr lang="ru-RU" sz="1850" b="0" i="1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ane</a:t>
            </a:r>
            <a:r>
              <a:rPr lang="ru-RU" sz="1850" b="0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«</a:t>
            </a:r>
            <a:r>
              <a:rPr lang="ru-RU" sz="185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дуть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 </a:t>
            </a:r>
            <a:r>
              <a:rPr lang="ru-RU" sz="185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дышать</a:t>
            </a:r>
            <a:r>
              <a:rPr lang="ru-RU" sz="185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».</a:t>
            </a:r>
            <a:endParaRPr dirty="0"/>
          </a:p>
        </p:txBody>
      </p:sp>
      <p:sp>
        <p:nvSpPr>
          <p:cNvPr id="209" name="Google Shape;209;p18"/>
          <p:cNvSpPr/>
          <p:nvPr/>
        </p:nvSpPr>
        <p:spPr>
          <a:xfrm>
            <a:off x="7067128" y="349245"/>
            <a:ext cx="1907704" cy="936104"/>
          </a:xfrm>
          <a:prstGeom prst="wedgeRoundRectCallout">
            <a:avLst>
              <a:gd name="adj1" fmla="val -50774"/>
              <a:gd name="adj2" fmla="val 72174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Википедия </a:t>
            </a:r>
            <a:r>
              <a:rPr lang="ru-RU" sz="1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(всемирная энциклопедия)</a:t>
            </a:r>
            <a:endParaRPr sz="14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767541" y="642071"/>
            <a:ext cx="5595397" cy="75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Анимация + Интерактивность </a:t>
            </a:r>
            <a:r>
              <a:rPr lang="ru-RU" sz="3000" b="0" i="0" u="none" strike="noStrike" cap="small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=</a:t>
            </a:r>
            <a:endParaRPr sz="3000" b="0" i="0" u="none" strike="noStrike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5" name="Google Shape;215;p19"/>
          <p:cNvSpPr txBox="1">
            <a:spLocks noGrp="1"/>
          </p:cNvSpPr>
          <p:nvPr>
            <p:ph idx="1"/>
          </p:nvPr>
        </p:nvSpPr>
        <p:spPr>
          <a:xfrm>
            <a:off x="767541" y="2723189"/>
            <a:ext cx="7543801" cy="269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Что такое интерактивность?</a:t>
            </a:r>
            <a:endParaRPr sz="24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" name="Google Shape;214;p19"/>
          <p:cNvSpPr txBox="1">
            <a:spLocks/>
          </p:cNvSpPr>
          <p:nvPr/>
        </p:nvSpPr>
        <p:spPr>
          <a:xfrm>
            <a:off x="6039666" y="628217"/>
            <a:ext cx="1249688" cy="7664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</a:pPr>
            <a:r>
              <a:rPr lang="ru-RU" sz="3000" cap="small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ИГРА</a:t>
            </a:r>
            <a:endParaRPr lang="ru-RU" sz="3000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" name="Google Shape;214;p19"/>
          <p:cNvSpPr txBox="1">
            <a:spLocks/>
          </p:cNvSpPr>
          <p:nvPr/>
        </p:nvSpPr>
        <p:spPr>
          <a:xfrm>
            <a:off x="6039666" y="629973"/>
            <a:ext cx="1249688" cy="7664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</a:pPr>
            <a:r>
              <a:rPr lang="ru-RU" sz="3000" cap="small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???</a:t>
            </a:r>
            <a:endParaRPr lang="ru-RU" sz="3000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p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Определения</a:t>
            </a:r>
            <a:b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Что же такое </a:t>
            </a:r>
            <a:r>
              <a:rPr lang="ru-RU" sz="3000" b="1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ИНТЕРАКТИВНОСТЬ</a:t>
            </a: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</a:t>
            </a:r>
            <a:endParaRPr sz="3000" b="0" i="0" u="none" strike="noStrike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1" name="Google Shape;221;p20"/>
          <p:cNvSpPr txBox="1">
            <a:spLocks noGrp="1"/>
          </p:cNvSpPr>
          <p:nvPr>
            <p:ph idx="1"/>
          </p:nvPr>
        </p:nvSpPr>
        <p:spPr>
          <a:xfrm>
            <a:off x="457200" y="1789158"/>
            <a:ext cx="7772870" cy="40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Интерактивность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(от англ. </a:t>
            </a:r>
            <a:r>
              <a:rPr lang="ru-RU" sz="2400" b="0" i="1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interaction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— «взаимодействие») — понятие, которое раскрывает характер и степень </a:t>
            </a:r>
            <a:r>
              <a:rPr lang="ru-RU" sz="2400" b="1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взаимодействия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между объектами. </a:t>
            </a:r>
            <a:endParaRPr sz="24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ru-RU" sz="2400" b="0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Элементами интерактивности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являются все элементы взаимодействующей системы, при помощи которых происходит взаимодействие с другой системой/человеком (пользователем).</a:t>
            </a:r>
            <a:endParaRPr dirty="0"/>
          </a:p>
        </p:txBody>
      </p:sp>
      <p:sp>
        <p:nvSpPr>
          <p:cNvPr id="222" name="Google Shape;222;p20"/>
          <p:cNvSpPr/>
          <p:nvPr/>
        </p:nvSpPr>
        <p:spPr>
          <a:xfrm>
            <a:off x="6885864" y="646158"/>
            <a:ext cx="1907704" cy="936104"/>
          </a:xfrm>
          <a:prstGeom prst="wedgeRoundRectCallout">
            <a:avLst>
              <a:gd name="adj1" fmla="val -50774"/>
              <a:gd name="adj2" fmla="val 72174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Википедия </a:t>
            </a:r>
            <a:r>
              <a:rPr lang="ru-RU" sz="1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(всемирная энциклопедия)</a:t>
            </a:r>
            <a:endParaRPr sz="14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544069" y="-94816"/>
            <a:ext cx="81472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Элементы интерактивности в Scratch</a:t>
            </a:r>
            <a:b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ru-RU" sz="3000" b="1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Анимация + Интерактивность = Игра</a:t>
            </a:r>
            <a:endParaRPr dirty="0"/>
          </a:p>
        </p:txBody>
      </p:sp>
      <p:sp>
        <p:nvSpPr>
          <p:cNvPr id="228" name="Google Shape;228;p21"/>
          <p:cNvSpPr txBox="1"/>
          <p:nvPr/>
        </p:nvSpPr>
        <p:spPr>
          <a:xfrm>
            <a:off x="435165" y="1622437"/>
            <a:ext cx="139333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Спрайты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Костюмы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410397" y="3054693"/>
            <a:ext cx="139333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Спрайты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(другие)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Костюмы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3671769" y="1538086"/>
            <a:ext cx="3839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Скрипты (программы, алгоритм)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5398419" y="2051434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Команды: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32" name="Google Shape;232;p21"/>
          <p:cNvPicPr preferRelativeResize="0"/>
          <p:nvPr/>
        </p:nvPicPr>
        <p:blipFill rotWithShape="1">
          <a:blip r:embed="rId3">
            <a:alphaModFix/>
          </a:blip>
          <a:srcRect t="24508"/>
          <a:stretch/>
        </p:blipFill>
        <p:spPr>
          <a:xfrm>
            <a:off x="1828980" y="1555747"/>
            <a:ext cx="1162050" cy="120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3586" y="4250024"/>
            <a:ext cx="13620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0286" y="4573003"/>
            <a:ext cx="219075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2730" y="2441679"/>
            <a:ext cx="13525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/>
          <p:nvPr/>
        </p:nvSpPr>
        <p:spPr>
          <a:xfrm>
            <a:off x="435165" y="1457919"/>
            <a:ext cx="2771889" cy="147269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410397" y="2970087"/>
            <a:ext cx="2771889" cy="135331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3618216" y="1442477"/>
            <a:ext cx="4841526" cy="53385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3506741" y="1976328"/>
            <a:ext cx="5328591" cy="440016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4401483" y="1000815"/>
            <a:ext cx="306685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2468332" y="1195722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solidFill>
            <a:srgbClr val="FFCDAD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КТО?</a:t>
            </a:r>
            <a:endParaRPr sz="1400" b="1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7437581" y="1000815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solidFill>
            <a:srgbClr val="FFCDAD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КАК?</a:t>
            </a:r>
            <a:endParaRPr sz="1400" b="1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43" name="Google Shape;24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5729" y="3151124"/>
            <a:ext cx="113347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1"/>
          <p:cNvSpPr txBox="1"/>
          <p:nvPr/>
        </p:nvSpPr>
        <p:spPr>
          <a:xfrm>
            <a:off x="583876" y="5899639"/>
            <a:ext cx="17235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Пользователь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372475" y="1000815"/>
            <a:ext cx="2037530" cy="40254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Элементы анимации</a:t>
            </a:r>
            <a:endParaRPr sz="1200" b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46" name="Google Shape;24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29598" y="2763576"/>
            <a:ext cx="1482324" cy="75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5834" y="3631319"/>
            <a:ext cx="1425127" cy="31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24951" y="3981022"/>
            <a:ext cx="1665087" cy="39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51774" y="2437539"/>
            <a:ext cx="13811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08095" y="2732814"/>
            <a:ext cx="2714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1"/>
          <p:cNvSpPr txBox="1"/>
          <p:nvPr/>
        </p:nvSpPr>
        <p:spPr>
          <a:xfrm>
            <a:off x="511874" y="4338239"/>
            <a:ext cx="11208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Сцены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Фоны,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цвета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52" name="Google Shape;252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98992" y="4363369"/>
            <a:ext cx="1133475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1"/>
          <p:cNvSpPr/>
          <p:nvPr/>
        </p:nvSpPr>
        <p:spPr>
          <a:xfrm>
            <a:off x="2273583" y="5850407"/>
            <a:ext cx="595621" cy="523346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 cap="flat" cmpd="sng">
            <a:solidFill>
              <a:srgbClr val="556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54" name="Google Shape;254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908095" y="3209910"/>
            <a:ext cx="25908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908095" y="3620577"/>
            <a:ext cx="17335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972651" y="5224223"/>
            <a:ext cx="29241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71172" y="4671773"/>
            <a:ext cx="190500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1"/>
          <p:cNvSpPr/>
          <p:nvPr/>
        </p:nvSpPr>
        <p:spPr>
          <a:xfrm>
            <a:off x="7024951" y="5285888"/>
            <a:ext cx="2123728" cy="115227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DAD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СЦЕНАРИЙ ИГРЫ</a:t>
            </a:r>
            <a:endParaRPr sz="1600" b="1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59" name="Google Shape;259;p21"/>
          <p:cNvCxnSpPr>
            <a:endCxn id="258" idx="4"/>
          </p:cNvCxnSpPr>
          <p:nvPr/>
        </p:nvCxnSpPr>
        <p:spPr>
          <a:xfrm>
            <a:off x="3328719" y="1729988"/>
            <a:ext cx="3984300" cy="35559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lgDash"/>
            <a:round/>
            <a:headEnd type="none" w="sm" len="sm"/>
            <a:tailEnd type="stealth" w="med" len="me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60" name="Google Shape;260;p21"/>
          <p:cNvSpPr/>
          <p:nvPr/>
        </p:nvSpPr>
        <p:spPr>
          <a:xfrm>
            <a:off x="410396" y="4376445"/>
            <a:ext cx="2771889" cy="135331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410396" y="5778399"/>
            <a:ext cx="2711277" cy="66552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2342238" y="4149741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solidFill>
            <a:srgbClr val="FFCDAD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 КЕМ?</a:t>
            </a:r>
            <a:endParaRPr sz="1400" b="1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63" name="Google Shape;263;p21"/>
          <p:cNvCxnSpPr>
            <a:endCxn id="258" idx="3"/>
          </p:cNvCxnSpPr>
          <p:nvPr/>
        </p:nvCxnSpPr>
        <p:spPr>
          <a:xfrm>
            <a:off x="3380551" y="4572924"/>
            <a:ext cx="3644400" cy="12891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lgDash"/>
            <a:round/>
            <a:headEnd type="none" w="sm" len="sm"/>
            <a:tailEnd type="stealth" w="med" len="me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64" name="Google Shape;264;p21"/>
          <p:cNvCxnSpPr/>
          <p:nvPr/>
        </p:nvCxnSpPr>
        <p:spPr>
          <a:xfrm>
            <a:off x="8176172" y="1555747"/>
            <a:ext cx="299818" cy="373014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lgDash"/>
            <a:round/>
            <a:headEnd type="none" w="sm" len="sm"/>
            <a:tailEnd type="stealth" w="med" len="me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2"/>
              </a:buClr>
            </a:pP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Пример</a:t>
            </a:r>
            <a:b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 sz="1800" b="0" i="0" u="none" strike="noStrike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0" name="Google Shape;270;p22"/>
          <p:cNvSpPr txBox="1">
            <a:spLocks noGrp="1"/>
          </p:cNvSpPr>
          <p:nvPr>
            <p:ph idx="1"/>
          </p:nvPr>
        </p:nvSpPr>
        <p:spPr>
          <a:xfrm>
            <a:off x="243252" y="4929908"/>
            <a:ext cx="7772870" cy="142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Кто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 Что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 кем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 Чем?</a:t>
            </a:r>
            <a:endParaRPr sz="24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Как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9556" t="43465" r="56618" b="32860"/>
          <a:stretch/>
        </p:blipFill>
        <p:spPr bwMode="auto">
          <a:xfrm>
            <a:off x="457200" y="2234152"/>
            <a:ext cx="2922309" cy="2639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9247" t="32611" r="57028" b="51426"/>
          <a:stretch/>
        </p:blipFill>
        <p:spPr bwMode="auto">
          <a:xfrm>
            <a:off x="4183182" y="2234152"/>
            <a:ext cx="3832940" cy="250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0388" y="1725105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35951" y="1738149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МЯЧ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018" y="196826"/>
            <a:ext cx="852054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пользователями открываются следующие возможности:</a:t>
            </a:r>
          </a:p>
          <a:p>
            <a:r>
              <a:rPr lang="ru-RU" sz="2600" dirty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• отображение потока информации в презентации даёт возможность управлять процессом предоставления информационного потока;</a:t>
            </a:r>
            <a:br>
              <a:rPr lang="ru-RU" sz="2600" dirty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• сочетание возможностей интерактивной доски и аппаратных ресурсов;</a:t>
            </a:r>
            <a:br>
              <a:rPr lang="ru-RU" sz="2600" dirty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• управление порядком перехода слайдов и предметами, представленными на экране компьютера, мобильных </a:t>
            </a:r>
            <a:r>
              <a:rPr lang="ru-RU" sz="2600" dirty="0" smtClean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устройств;</a:t>
            </a:r>
            <a:r>
              <a:rPr lang="ru-RU" sz="2600" dirty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• применение нелинейной анимации, визуальных эффектов, гиперссылок;</a:t>
            </a:r>
            <a:br>
              <a:rPr lang="ru-RU" sz="2600" dirty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• линейный и иерархический тип создания </a:t>
            </a:r>
            <a:r>
              <a:rPr lang="ru-RU" sz="2600" dirty="0" smtClean="0">
                <a:solidFill>
                  <a:srgbClr val="32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навигации.</a:t>
            </a:r>
            <a:endParaRPr lang="ru-RU" sz="2600" dirty="0">
              <a:solidFill>
                <a:srgbClr val="3236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83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3.metod-kopilka.ru/images/doc/34/28736/1/img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7717" r="6752" b="24673"/>
          <a:stretch/>
        </p:blipFill>
        <p:spPr bwMode="auto">
          <a:xfrm>
            <a:off x="895927" y="834716"/>
            <a:ext cx="7620000" cy="4811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25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659" y="92045"/>
            <a:ext cx="7773338" cy="7669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Практическое задание в </a:t>
            </a:r>
            <a:r>
              <a:rPr lang="en-US" smtClean="0"/>
              <a:t>Scratch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/>
          <a:stretch/>
        </p:blipFill>
        <p:spPr>
          <a:xfrm>
            <a:off x="2278103" y="1552692"/>
            <a:ext cx="4778203" cy="45588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78104" y="944227"/>
            <a:ext cx="4353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1200" cap="small" spc="-50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</a:rPr>
              <a:t>«Кот гоняется за мячом»</a:t>
            </a:r>
            <a:endParaRPr lang="ru-RU" sz="2800" b="1" kern="1200" cap="small" spc="-50" dirty="0">
              <a:solidFill>
                <a:schemeClr val="dk2"/>
              </a:solidFill>
              <a:latin typeface="Libre Baskerville"/>
              <a:ea typeface="Libre Baskerville"/>
              <a:cs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779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lang="ru-RU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Домашнее задание</a:t>
            </a:r>
            <a:endParaRPr sz="3000" b="0" i="0" u="none" strike="noStrike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7" name="Google Shape;277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Написать сценарий (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Кто? Где? Как?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и алгоритм своей любимой игры. Каковы в ней элементы интерактивности (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Кто? С кем? Как?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)?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Придумать свою игру и описать ее сценарий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Подумать, какие команды необходимо использовать для реализации интерактивности своей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игры.</a:t>
            </a:r>
            <a:endParaRPr sz="24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0242" name="Picture 2" descr="https://portal.iv-edu.ru/dep/mouoshuya/shuya_school17/DocLib2/%D1%80%D0%B8%D1%81%D1%83%D0%BD%D0%BA%D0%B8.%20%D0%B7%D0%B0%D1%81%D1%82%D0%B0%D0%B2%D0%BA%D0%B8/%D0%94%D0%BE%D0%BC%D0%B0%D1%88%D0%BD%D0%B8%D0%B5%20%D0%B7%D0%B0%D0%B4%D0%B0%D0%BD%D0%B8%D1%8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26096" r="3015" b="12036"/>
          <a:stretch/>
        </p:blipFill>
        <p:spPr bwMode="auto">
          <a:xfrm>
            <a:off x="5688996" y="286604"/>
            <a:ext cx="3064768" cy="1376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" y="249558"/>
            <a:ext cx="7773338" cy="646864"/>
          </a:xfrm>
        </p:spPr>
        <p:txBody>
          <a:bodyPr>
            <a:normAutofit/>
          </a:bodyPr>
          <a:lstStyle/>
          <a:p>
            <a:r>
              <a:rPr lang="ru-RU" sz="3000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</a:rPr>
              <a:t>Подведение итогов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200" y="1167206"/>
            <a:ext cx="8372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aramond" panose="02020404030301010803" pitchFamily="18" charset="0"/>
              </a:rPr>
              <a:t>Разгадывание кроссворда </a:t>
            </a:r>
            <a:r>
              <a:rPr lang="ru-RU" sz="1800" dirty="0" smtClean="0">
                <a:latin typeface="garamond" panose="02020404030301010803" pitchFamily="18" charset="0"/>
              </a:rPr>
              <a:t>(печатный или интерактивный вариант)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273" t="8778" r="3279" b="31751"/>
          <a:stretch/>
        </p:blipFill>
        <p:spPr>
          <a:xfrm>
            <a:off x="133200" y="2022765"/>
            <a:ext cx="8780767" cy="31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46864"/>
          </a:xfrm>
        </p:spPr>
        <p:txBody>
          <a:bodyPr>
            <a:normAutofit/>
          </a:bodyPr>
          <a:lstStyle/>
          <a:p>
            <a:r>
              <a:rPr lang="ru-RU" sz="3000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</a:rPr>
              <a:t>Подведение итогов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2873" y="1841098"/>
            <a:ext cx="468109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Сегодня я узнал(а)…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Мне было трудно…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Я смог(ла)…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Я научился(ась)…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Мне захотелось…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681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84a/00109691-8e19c90f/img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5" y="610293"/>
            <a:ext cx="7514504" cy="545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09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d12/00171781-85cfee44/2/img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25021" r="25227" b="1723"/>
          <a:stretch/>
        </p:blipFill>
        <p:spPr bwMode="auto">
          <a:xfrm>
            <a:off x="1136072" y="2181647"/>
            <a:ext cx="7102765" cy="4172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5345" y="365765"/>
            <a:ext cx="63638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сегодня был удачный,</a:t>
            </a:r>
            <a:b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прошёл для вас он зря.</a:t>
            </a:r>
            <a:b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все очень постарались.</a:t>
            </a:r>
            <a:b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Вам понравилось, друзья?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stor.nn2.ru/userfiles/data/ufiles/2016-11/d8/cc/f9/582ab5e93efcb_smayl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33" y="2558472"/>
            <a:ext cx="2533853" cy="24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962" y="286826"/>
            <a:ext cx="85528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повторения, восприятия, осмысления и первичного запоминания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знаний и способов деятельности.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образовательная: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кругозор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учащихся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понятиями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“сценарий”, “алгоритм”, “анимация”, “интерактивность”;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выполнять простейшие алгоритмы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развивающие: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условий для развития логического мышления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внимания, воображения, познавательной активности, способности быстро воспринимать информацию,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работать в команде.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воспитательные: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учащихся самостоятельность, активность, интерес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предмету, бережливое отношения к технике,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учения в школьном возрасте.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962" y="3918970"/>
            <a:ext cx="84674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ЗАНЯТИЯ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 на языке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научить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алгоритмическому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мышлению в игровой форме.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со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дети получают представление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математических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координаты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переменные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случайные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числа. Все эти знания дети получают в игровой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их в своих проектах с пониманием и осмыслением.</a:t>
            </a:r>
          </a:p>
        </p:txBody>
      </p:sp>
    </p:spTree>
    <p:extLst>
      <p:ext uri="{BB962C8B-B14F-4D97-AF65-F5344CB8AC3E}">
        <p14:creationId xmlns:p14="http://schemas.microsoft.com/office/powerpoint/2010/main" val="355683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5985" y="340577"/>
            <a:ext cx="724870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Добрый день, ребята!</a:t>
            </a:r>
          </a:p>
          <a:p>
            <a:pPr algn="ctr"/>
            <a:endParaRPr lang="ru-RU" sz="20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Приготовьте 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свои ушки и глазки,</a:t>
            </a:r>
            <a:b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они могли всё видеть,</a:t>
            </a:r>
            <a:b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Слышать и запоминать</a:t>
            </a:r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/>
              <a:t>- Улыбнитесь </a:t>
            </a:r>
            <a:r>
              <a:rPr lang="ru-RU" sz="2000" i="1" dirty="0"/>
              <a:t>друг другу, </a:t>
            </a:r>
            <a:r>
              <a:rPr lang="ru-RU" sz="2000" i="1" dirty="0" smtClean="0"/>
              <a:t>садитесь</a:t>
            </a:r>
            <a:r>
              <a:rPr lang="ru-RU" sz="2000" i="1" dirty="0"/>
              <a:t>!</a:t>
            </a:r>
          </a:p>
          <a:p>
            <a:pPr algn="ctr"/>
            <a:endParaRPr lang="ru-RU" sz="2000" i="1" dirty="0" smtClean="0"/>
          </a:p>
          <a:p>
            <a:pPr algn="ctr"/>
            <a:r>
              <a:rPr lang="ru-RU" sz="2000" i="1" dirty="0"/>
              <a:t> - Руки?</a:t>
            </a:r>
          </a:p>
          <a:p>
            <a:pPr algn="ctr"/>
            <a:r>
              <a:rPr lang="ru-RU" sz="2000" i="1" dirty="0"/>
              <a:t>  - На месте!</a:t>
            </a:r>
          </a:p>
          <a:p>
            <a:pPr algn="ctr"/>
            <a:r>
              <a:rPr lang="ru-RU" sz="2000" i="1" dirty="0" smtClean="0"/>
              <a:t>  </a:t>
            </a:r>
            <a:r>
              <a:rPr lang="ru-RU" sz="2000" i="1" dirty="0"/>
              <a:t>- Ноги?</a:t>
            </a:r>
          </a:p>
          <a:p>
            <a:pPr algn="ctr"/>
            <a:r>
              <a:rPr lang="ru-RU" sz="2000" i="1" dirty="0"/>
              <a:t> - На месте!</a:t>
            </a:r>
          </a:p>
          <a:p>
            <a:pPr algn="ctr"/>
            <a:endParaRPr lang="ru-RU" sz="2000" i="1" dirty="0" smtClean="0"/>
          </a:p>
          <a:p>
            <a:pPr algn="ctr"/>
            <a:r>
              <a:rPr lang="ru-RU" sz="2000" i="1" dirty="0"/>
              <a:t> - Локти?</a:t>
            </a:r>
          </a:p>
          <a:p>
            <a:pPr algn="ctr"/>
            <a:r>
              <a:rPr lang="ru-RU" sz="2000" i="1" dirty="0"/>
              <a:t>- У края!</a:t>
            </a:r>
          </a:p>
          <a:p>
            <a:pPr algn="ctr"/>
            <a:r>
              <a:rPr lang="ru-RU" sz="2000" i="1" dirty="0"/>
              <a:t> - Спина?</a:t>
            </a:r>
          </a:p>
          <a:p>
            <a:pPr marL="285750" indent="-285750" algn="ctr">
              <a:buFontTx/>
              <a:buChar char="-"/>
            </a:pPr>
            <a:r>
              <a:rPr lang="ru-RU" sz="2000" i="1" dirty="0" smtClean="0"/>
              <a:t>Прямая!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  <a:p>
            <a:pPr algn="ctr"/>
            <a:endParaRPr lang="ru-RU" dirty="0"/>
          </a:p>
          <a:p>
            <a:pPr algn="ctr"/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ugra.ru/pic-images.myshared.ru/5/474340/slide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26303" r="25944" b="6762"/>
          <a:stretch/>
        </p:blipFill>
        <p:spPr bwMode="auto">
          <a:xfrm>
            <a:off x="473057" y="2984206"/>
            <a:ext cx="2585856" cy="3111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19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696" y="1500253"/>
            <a:ext cx="8366304" cy="8035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3300" cap="small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</a:rPr>
              <a:t>Последнее слово в предложении мы будем говорить вместе</a:t>
            </a:r>
            <a:r>
              <a:rPr lang="ru-RU" sz="3300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</a:rPr>
              <a:t>.</a:t>
            </a:r>
            <a:br>
              <a:rPr lang="ru-RU" sz="3300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ru-RU" sz="2700" dirty="0">
                <a:latin typeface="Arial Black" panose="020B0A04020102020204" pitchFamily="34" charset="0"/>
              </a:rPr>
              <a:t/>
            </a:r>
            <a:br>
              <a:rPr lang="ru-RU" sz="2700" dirty="0">
                <a:latin typeface="Arial Black" panose="020B0A04020102020204" pitchFamily="34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805405" y="2259824"/>
            <a:ext cx="6311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На уроке наши глаза внимательно смотрят и все 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16748" y="22598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(видят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2137" y="2890902"/>
            <a:ext cx="4507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Уши внимательно слушают и все ...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3370" y="28753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(слышат).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5405" y="3539267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Голова хорошо 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70155" y="3539267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(думает).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0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932872" y="415637"/>
            <a:ext cx="8377382" cy="914400"/>
          </a:xfrm>
        </p:spPr>
        <p:txBody>
          <a:bodyPr>
            <a:normAutofit/>
          </a:bodyPr>
          <a:lstStyle/>
          <a:p>
            <a:r>
              <a:rPr lang="ru-RU" altLang="ru-RU" sz="3000" cap="small" dirty="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</a:rPr>
              <a:t>Правила работы и безопасного поведения</a:t>
            </a:r>
            <a:r>
              <a:rPr lang="en-US" altLang="ru-RU" sz="3000" cap="small" dirty="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ru-RU" altLang="ru-RU" sz="3000" cap="small" dirty="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</a:rPr>
              <a:t/>
            </a:r>
            <a:br>
              <a:rPr lang="ru-RU" altLang="ru-RU" sz="3000" cap="small" dirty="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ru-RU" altLang="ru-RU" sz="3000" cap="small" dirty="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</a:rPr>
              <a:t> в компьютерном классе</a:t>
            </a: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193532" y="1744086"/>
            <a:ext cx="7200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Нужно помнить всем вам, дети,</a:t>
            </a:r>
            <a:br>
              <a:rPr lang="ru-RU" altLang="ru-RU" dirty="0"/>
            </a:br>
            <a:r>
              <a:rPr lang="ru-RU" altLang="ru-RU" dirty="0"/>
              <a:t>То, что тоже важно знать:</a:t>
            </a:r>
            <a:br>
              <a:rPr lang="ru-RU" altLang="ru-RU" dirty="0"/>
            </a:br>
            <a:r>
              <a:rPr lang="ru-RU" altLang="ru-RU" dirty="0"/>
              <a:t>Дисциплину в кабинете </a:t>
            </a:r>
            <a:br>
              <a:rPr lang="ru-RU" altLang="ru-RU" dirty="0"/>
            </a:br>
            <a:r>
              <a:rPr lang="ru-RU" altLang="ru-RU" dirty="0"/>
              <a:t>Нужно строго соблюдать.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813484" y="4186815"/>
            <a:ext cx="7199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И хотелось бы заранее</a:t>
            </a:r>
            <a:br>
              <a:rPr lang="ru-RU" altLang="ru-RU" dirty="0"/>
            </a:br>
            <a:r>
              <a:rPr lang="ru-RU" altLang="ru-RU" dirty="0"/>
              <a:t>Дать наказ еще такой,</a:t>
            </a:r>
            <a:br>
              <a:rPr lang="ru-RU" altLang="ru-RU" dirty="0"/>
            </a:br>
            <a:r>
              <a:rPr lang="ru-RU" altLang="ru-RU" dirty="0"/>
              <a:t>Что нельзя без указаний</a:t>
            </a:r>
            <a:br>
              <a:rPr lang="ru-RU" altLang="ru-RU" dirty="0"/>
            </a:br>
            <a:r>
              <a:rPr lang="ru-RU" altLang="ru-RU" dirty="0"/>
              <a:t>Кнопки трогать ни одной!</a:t>
            </a:r>
          </a:p>
        </p:txBody>
      </p:sp>
      <p:pic>
        <p:nvPicPr>
          <p:cNvPr id="6146" name="Picture 2" descr="https://multiurok.ru/img/256001/image_5b2e1d2d6db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5367" y="2477654"/>
            <a:ext cx="2884825" cy="1440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5551055" y="5661170"/>
            <a:ext cx="3075709" cy="83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hlinkClick r:id="rId2" action="ppaction://hlinksldjump"/>
              </a:rPr>
              <a:t>ДАЛЬШЕ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5948" y="354009"/>
            <a:ext cx="21086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kern="1200" cap="small" spc="-50" dirty="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</a:rPr>
              <a:t>РАЗМИНКА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62689"/>
              </p:ext>
            </p:extLst>
          </p:nvPr>
        </p:nvGraphicFramePr>
        <p:xfrm>
          <a:off x="1524000" y="1396998"/>
          <a:ext cx="6604000" cy="32488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70476912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34720667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5830796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38863269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674342416"/>
                    </a:ext>
                  </a:extLst>
                </a:gridCol>
              </a:tblGrid>
              <a:tr h="1624446"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>
                          <a:hlinkClick r:id="rId3" action="ppaction://hlinksldjump"/>
                        </a:rPr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>
                          <a:hlinkClick r:id="rId4" action="ppaction://hlinksldjump"/>
                        </a:rPr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>
                          <a:hlinkClick r:id="rId5" action="ppaction://hlinksldjump"/>
                        </a:rPr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>
                          <a:hlinkClick r:id="rId6" action="ppaction://hlinksldjump"/>
                        </a:rPr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>
                          <a:hlinkClick r:id="rId7" action="ppaction://hlinksldjump"/>
                        </a:rPr>
                        <a:t>5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478071"/>
                  </a:ext>
                </a:extLst>
              </a:tr>
              <a:tr h="1624446"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>
                          <a:hlinkClick r:id="rId8" action="ppaction://hlinksldjump"/>
                        </a:rPr>
                        <a:t>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>
                          <a:hlinkClick r:id="rId9" action="ppaction://hlinksldjump"/>
                        </a:rPr>
                        <a:t>7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>
                          <a:hlinkClick r:id="rId10" action="ppaction://hlinksldjump"/>
                        </a:rPr>
                        <a:t>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>
                          <a:hlinkClick r:id="rId11" action="ppaction://hlinksldjump"/>
                        </a:rPr>
                        <a:t>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>
                          <a:hlinkClick r:id="rId12" action="ppaction://hlinksldjump"/>
                        </a:rPr>
                        <a:t>10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50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365125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такого устройства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Откопировать книгу можно.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Тексты, картинки любые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Станут с ним цифровыми.</a:t>
            </a:r>
          </a:p>
        </p:txBody>
      </p:sp>
      <p:pic>
        <p:nvPicPr>
          <p:cNvPr id="36867" name="Picture 3" descr="Сканер А4 Epson Perfection V500 Photo B11B189033 - Харьков. Интернет-магазин в Харькове Cobr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4" y="3263324"/>
            <a:ext cx="4185948" cy="280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43663" y="4941888"/>
            <a:ext cx="2319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rgbClr val="984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</a:t>
            </a:r>
            <a:endParaRPr lang="ru-RU" altLang="ru-RU" sz="5400" b="1">
              <a:solidFill>
                <a:srgbClr val="984807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527</TotalTime>
  <Words>866</Words>
  <Application>Microsoft Office PowerPoint</Application>
  <PresentationFormat>Экран (4:3)</PresentationFormat>
  <Paragraphs>254</Paragraphs>
  <Slides>37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Calibri Light</vt:lpstr>
      <vt:lpstr>Calibri</vt:lpstr>
      <vt:lpstr>Times New Roman</vt:lpstr>
      <vt:lpstr>garamond</vt:lpstr>
      <vt:lpstr>Arial Black</vt:lpstr>
      <vt:lpstr>Noto Sans Symbols</vt:lpstr>
      <vt:lpstr>Libre Baskerville</vt:lpstr>
      <vt:lpstr>Arial</vt:lpstr>
      <vt:lpstr>Ретро</vt:lpstr>
      <vt:lpstr>Презентация PowerPoint</vt:lpstr>
      <vt:lpstr>   Интерактивная презентация – процесс общения человека и компьютера посредством ведения диалога, где управление информацией и последовательностью просмотра ложится на пользователя. </vt:lpstr>
      <vt:lpstr>Презентация PowerPoint</vt:lpstr>
      <vt:lpstr>Презентация PowerPoint</vt:lpstr>
      <vt:lpstr>Презентация PowerPoint</vt:lpstr>
      <vt:lpstr>   Последнее слово в предложении мы будем говорить вместе.   </vt:lpstr>
      <vt:lpstr>Правила работы и безопасного поведения   в компьютерном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Ключевые слова. Разгадайте ребусы </vt:lpstr>
      <vt:lpstr>Сценарий. Алгоритм. Анимация. Интерактивность и элементы интерактивности в Scratch</vt:lpstr>
      <vt:lpstr>Графика     +     Движение    =    Анимация</vt:lpstr>
      <vt:lpstr>Определения Так что же такое АНИМАЦИЯ?</vt:lpstr>
      <vt:lpstr>Анимация + Интерактивность =</vt:lpstr>
      <vt:lpstr>Определения Что же такое ИНТЕРАКТИВНОСТЬ?</vt:lpstr>
      <vt:lpstr>Элементы интерактивности в Scratch Анимация + Интерактивность = Игра</vt:lpstr>
      <vt:lpstr>Пример </vt:lpstr>
      <vt:lpstr>Презентация PowerPoint</vt:lpstr>
      <vt:lpstr>Практическое задание в Scratch</vt:lpstr>
      <vt:lpstr>Домашнее задание</vt:lpstr>
      <vt:lpstr>Подведение итогов</vt:lpstr>
      <vt:lpstr>Подведение итогов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110</cp:revision>
  <dcterms:modified xsi:type="dcterms:W3CDTF">2020-07-29T12:12:26Z</dcterms:modified>
</cp:coreProperties>
</file>