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17"/>
  </p:handoutMasterIdLst>
  <p:sldIdLst>
    <p:sldId id="272" r:id="rId2"/>
    <p:sldId id="256" r:id="rId3"/>
    <p:sldId id="257" r:id="rId4"/>
    <p:sldId id="258" r:id="rId5"/>
    <p:sldId id="262" r:id="rId6"/>
    <p:sldId id="263" r:id="rId7"/>
    <p:sldId id="261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9900"/>
    <a:srgbClr val="D4842C"/>
    <a:srgbClr val="FFCC99"/>
    <a:srgbClr val="FFCC66"/>
    <a:srgbClr val="FFCCCC"/>
    <a:srgbClr val="99FFCC"/>
    <a:srgbClr val="99FF99"/>
    <a:srgbClr val="8CE695"/>
    <a:srgbClr val="0076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019CC-9063-431D-B088-E2A1F2FC0EFA}" type="datetimeFigureOut">
              <a:rPr lang="ru-RU" smtClean="0"/>
              <a:pPr/>
              <a:t>14.09.2015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CA8F2-CE8E-481F-A43F-A9FB190F93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839200" cy="57912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b="1" dirty="0" smtClean="0">
                <a:ln w="5715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9900"/>
                </a:solidFill>
                <a:latin typeface="DejaVu Serif" pitchFamily="18" charset="0"/>
                <a:ea typeface="DejaVu Serif" pitchFamily="18" charset="0"/>
              </a:rPr>
              <a:t>Егорова Елена Алексеевна</a:t>
            </a:r>
            <a:br>
              <a:rPr lang="ru-RU" b="1" dirty="0" smtClean="0">
                <a:ln w="5715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9900"/>
                </a:solidFill>
                <a:latin typeface="DejaVu Serif" pitchFamily="18" charset="0"/>
                <a:ea typeface="DejaVu Serif" pitchFamily="18" charset="0"/>
              </a:rPr>
            </a:br>
            <a:r>
              <a:rPr lang="ru-RU" b="1" dirty="0" smtClean="0">
                <a:ln w="5715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9900"/>
                </a:solidFill>
                <a:latin typeface="DejaVu Serif" pitchFamily="18" charset="0"/>
                <a:ea typeface="DejaVu Serif" pitchFamily="18" charset="0"/>
              </a:rPr>
              <a:t>Учитель-логопед</a:t>
            </a:r>
            <a:br>
              <a:rPr lang="ru-RU" b="1" dirty="0" smtClean="0">
                <a:ln w="5715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9900"/>
                </a:solidFill>
                <a:latin typeface="DejaVu Serif" pitchFamily="18" charset="0"/>
                <a:ea typeface="DejaVu Serif" pitchFamily="18" charset="0"/>
              </a:rPr>
            </a:br>
            <a:r>
              <a:rPr lang="ru-RU" b="1" dirty="0" err="1" smtClean="0">
                <a:ln w="5715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9900"/>
                </a:solidFill>
                <a:latin typeface="DejaVu Serif" pitchFamily="18" charset="0"/>
                <a:ea typeface="DejaVu Serif" pitchFamily="18" charset="0"/>
              </a:rPr>
              <a:t>МАДОУ</a:t>
            </a:r>
            <a:r>
              <a:rPr lang="ru-RU" b="1" dirty="0" smtClean="0">
                <a:ln w="5715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9900"/>
                </a:solidFill>
                <a:latin typeface="DejaVu Serif" pitchFamily="18" charset="0"/>
                <a:ea typeface="DejaVu Serif" pitchFamily="18" charset="0"/>
              </a:rPr>
              <a:t> № 29 </a:t>
            </a:r>
            <a:br>
              <a:rPr lang="ru-RU" b="1" dirty="0" smtClean="0">
                <a:ln w="5715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9900"/>
                </a:solidFill>
                <a:latin typeface="DejaVu Serif" pitchFamily="18" charset="0"/>
                <a:ea typeface="DejaVu Serif" pitchFamily="18" charset="0"/>
              </a:rPr>
            </a:br>
            <a:r>
              <a:rPr lang="ru-RU" b="1" dirty="0" smtClean="0">
                <a:ln w="5715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9900"/>
                </a:solidFill>
                <a:latin typeface="DejaVu Serif" pitchFamily="18" charset="0"/>
                <a:ea typeface="DejaVu Serif" pitchFamily="18" charset="0"/>
              </a:rPr>
              <a:t>«Компенсирующего вида»</a:t>
            </a:r>
            <a:br>
              <a:rPr lang="ru-RU" b="1" dirty="0" smtClean="0">
                <a:ln w="5715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9900"/>
                </a:solidFill>
                <a:latin typeface="DejaVu Serif" pitchFamily="18" charset="0"/>
                <a:ea typeface="DejaVu Serif" pitchFamily="18" charset="0"/>
              </a:rPr>
            </a:br>
            <a:r>
              <a:rPr lang="ru-RU" b="1" dirty="0" smtClean="0">
                <a:ln w="5715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9900"/>
                </a:solidFill>
                <a:latin typeface="DejaVu Serif" pitchFamily="18" charset="0"/>
                <a:ea typeface="DejaVu Serif" pitchFamily="18" charset="0"/>
              </a:rPr>
              <a:t>г. Кириши</a:t>
            </a:r>
            <a:endParaRPr lang="ru-RU" b="1" dirty="0">
              <a:ln w="28575">
                <a:solidFill>
                  <a:schemeClr val="tx1"/>
                </a:solidFill>
              </a:ln>
              <a:solidFill>
                <a:srgbClr val="D4842C"/>
              </a:solidFill>
            </a:endParaRPr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8305800" cy="914400"/>
          </a:xfrm>
        </p:spPr>
        <p:txBody>
          <a:bodyPr>
            <a:noAutofit/>
          </a:bodyPr>
          <a:lstStyle/>
          <a:p>
            <a:pPr marL="180000" algn="just">
              <a:lnSpc>
                <a:spcPts val="2800"/>
              </a:lnSpc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ЛОГОПЕД: Весной птицы строят гнезда и в гнездах появляются птенчики, давайте на полянке поиграем с мячом и вы расскажите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старичку-лесовичку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кого кто появляется?     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376535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с мячом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362200" y="2205335"/>
            <a:ext cx="5867400" cy="385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000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ЛОГОПЕД: У Грача?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91200" y="2586335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ДЕТИ: Грачата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2362200" y="3048000"/>
            <a:ext cx="5334000" cy="385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000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ЛОГОПЕД: У кукушки?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1200" y="34290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ДЕТИ: Кукушата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2362200" y="3881735"/>
            <a:ext cx="5181600" cy="385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000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ЛОГОПЕД: У скворца?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91200" y="4262735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ДЕТИ: Скворчата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2362200" y="4719935"/>
            <a:ext cx="4648200" cy="385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000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ЛОГОПЕД: У соловья?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91200" y="5100935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ДЕТИ: Соловьята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2362200" y="5558135"/>
            <a:ext cx="4038600" cy="385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000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ЛОГОПЕД: У утки?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91200" y="5939135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ДЕТИ: Утята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29600" y="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5" name="Рисунок 14" descr="лесовичок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00400"/>
            <a:ext cx="1981200" cy="2173660"/>
          </a:xfrm>
          <a:prstGeom prst="rect">
            <a:avLst/>
          </a:prstGeom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7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000"/>
                            </p:stCondLst>
                            <p:childTnLst>
                              <p:par>
                                <p:cTn id="6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7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0"/>
                            </p:stCondLst>
                            <p:childTnLst>
                              <p:par>
                                <p:cTn id="8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000"/>
                            </p:stCondLst>
                            <p:childTnLst>
                              <p:par>
                                <p:cTn id="9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8" grpId="0"/>
      <p:bldP spid="9" grpId="0"/>
      <p:bldP spid="10" grpId="0"/>
      <p:bldP spid="17" grpId="0"/>
      <p:bldP spid="18" grpId="0"/>
      <p:bldP spid="19" grpId="0"/>
      <p:bldP spid="20" grpId="0"/>
      <p:bldP spid="21" grpId="0"/>
      <p:bldP spid="2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305800" cy="914400"/>
          </a:xfrm>
        </p:spPr>
        <p:txBody>
          <a:bodyPr>
            <a:noAutofit/>
          </a:bodyPr>
          <a:lstStyle/>
          <a:p>
            <a:pPr marL="180000" algn="just">
              <a:lnSpc>
                <a:spcPts val="2800"/>
              </a:lnSpc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ЛОГОПЕД: А теперь давайте посидим на этих пенечках и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вспомним про ласточку?     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062335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(Пальчиковая гимнастика)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57200" y="3200400"/>
            <a:ext cx="8305800" cy="722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0000" algn="just">
              <a:lnSpc>
                <a:spcPts val="3500"/>
              </a:lnSpc>
              <a:spcBef>
                <a:spcPct val="0"/>
              </a:spcBef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ЛОГОПЕД: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Ребята,  но  не  все  птицы  живут на деревьях, где </a:t>
            </a:r>
          </a:p>
          <a:p>
            <a:pPr marL="180000" algn="just">
              <a:lnSpc>
                <a:spcPts val="3500"/>
              </a:lnSpc>
              <a:spcBef>
                <a:spcPct val="0"/>
              </a:spcBef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еще живут птицы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      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86200" y="4038600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ДЕТИ: На болоте, возле озер, рек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57200" y="4572000"/>
            <a:ext cx="8305800" cy="385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000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ЛОГОПЕД: Назовите их?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86200" y="495300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ДЕТИ: Утки, гуси, цапли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457200" y="5710535"/>
            <a:ext cx="8305800" cy="385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0000">
              <a:lnSpc>
                <a:spcPts val="3500"/>
              </a:lnSpc>
              <a:spcBef>
                <a:spcPct val="0"/>
              </a:spcBef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ЛОГОПЕД: Какая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красивая птица прилетает к нам </a:t>
            </a:r>
          </a:p>
          <a:p>
            <a:pPr marL="180000">
              <a:lnSpc>
                <a:spcPts val="3500"/>
              </a:lnSpc>
              <a:spcBef>
                <a:spcPct val="0"/>
              </a:spcBef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весной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      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86200" y="61722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ДЕТИ: Лебедь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53400" y="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990600" y="1447800"/>
            <a:ext cx="76962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Птички полетели,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Скрещиваем большие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пальцы,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Крыльями махали.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машем ладошками.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 деревья сели,  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Руки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вверх, пальцы широко расставить,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Вместе отдыхали.      </a:t>
            </a:r>
            <a:r>
              <a:rPr kumimoji="0" lang="ru-RU" sz="15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сжать пальцы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кулаки.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9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900"/>
                            </p:stCondLst>
                            <p:childTnLst>
                              <p:par>
                                <p:cTn id="3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9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900"/>
                            </p:stCondLst>
                            <p:childTnLst>
                              <p:par>
                                <p:cTn id="4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7900"/>
                            </p:stCondLst>
                            <p:childTnLst>
                              <p:par>
                                <p:cTn id="5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9900"/>
                            </p:stCondLst>
                            <p:childTnLst>
                              <p:par>
                                <p:cTn id="6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900"/>
                            </p:stCondLst>
                            <p:childTnLst>
                              <p:par>
                                <p:cTn id="6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8" grpId="0"/>
      <p:bldP spid="9" grpId="0"/>
      <p:bldP spid="10" grpId="0"/>
      <p:bldP spid="17" grpId="0"/>
      <p:bldP spid="18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flower_whispy_tree-555p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7315200" cy="492018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81000" y="152400"/>
            <a:ext cx="861060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ЛОГОПЕД: Ребята, а теперь птицы решили поиграть с вами?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3400" y="436602"/>
            <a:ext cx="8077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(Игра «Кто самый внимательный», использование слайда)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1000" y="1066800"/>
            <a:ext cx="845820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ЛОГОПЕД: Посмотрите на дерево , какая птица лишняя? </a:t>
            </a:r>
          </a:p>
        </p:txBody>
      </p:sp>
      <p:pic>
        <p:nvPicPr>
          <p:cNvPr id="19" name="Рисунок 18" descr="Снегир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981200"/>
            <a:ext cx="868137" cy="838200"/>
          </a:xfrm>
          <a:prstGeom prst="rect">
            <a:avLst/>
          </a:prstGeom>
        </p:spPr>
      </p:pic>
      <p:pic>
        <p:nvPicPr>
          <p:cNvPr id="27" name="Рисунок 26" descr="ласточ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066800" y="3048000"/>
            <a:ext cx="1758950" cy="1407160"/>
          </a:xfrm>
          <a:prstGeom prst="rect">
            <a:avLst/>
          </a:prstGeom>
        </p:spPr>
      </p:pic>
      <p:pic>
        <p:nvPicPr>
          <p:cNvPr id="28" name="Рисунок 27" descr="raven-picture-color.png"/>
          <p:cNvPicPr>
            <a:picLocks noChangeAspect="1"/>
          </p:cNvPicPr>
          <p:nvPr/>
        </p:nvPicPr>
        <p:blipFill>
          <a:blip r:embed="rId5" cstate="print"/>
          <a:srcRect b="24925"/>
          <a:stretch>
            <a:fillRect/>
          </a:stretch>
        </p:blipFill>
        <p:spPr>
          <a:xfrm>
            <a:off x="3404992" y="2667000"/>
            <a:ext cx="1395608" cy="838200"/>
          </a:xfrm>
          <a:prstGeom prst="rect">
            <a:avLst/>
          </a:prstGeom>
        </p:spPr>
      </p:pic>
      <p:pic>
        <p:nvPicPr>
          <p:cNvPr id="29" name="Рисунок 28" descr="raven-picture-colo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676400" y="1600200"/>
            <a:ext cx="1809749" cy="1447800"/>
          </a:xfrm>
          <a:prstGeom prst="rect">
            <a:avLst/>
          </a:prstGeom>
        </p:spPr>
      </p:pic>
      <p:pic>
        <p:nvPicPr>
          <p:cNvPr id="30" name="Рисунок 29" descr="raven-picture-colo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172200" y="2895600"/>
            <a:ext cx="1809749" cy="1447799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609600" y="4796135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ДЕТИ: Снегирь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9600" y="5334000"/>
            <a:ext cx="297180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ЛОГОПЕД: Почему?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38200" y="5786735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Ответы детей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77200" y="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6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1000"/>
                            </p:stCondLst>
                            <p:childTnLst>
                              <p:par>
                                <p:cTn id="7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000"/>
                            </p:stCondLst>
                            <p:childTnLst>
                              <p:par>
                                <p:cTn id="8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000"/>
                            </p:stCondLst>
                            <p:childTnLst>
                              <p:par>
                                <p:cTn id="9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6000"/>
                            </p:stCondLst>
                            <p:childTnLst>
                              <p:par>
                                <p:cTn id="97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31" grpId="0"/>
      <p:bldP spid="32" grpId="0"/>
      <p:bldP spid="33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flower_whispy_tree-555px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09216"/>
            <a:ext cx="7315200" cy="492018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81000" y="152400"/>
            <a:ext cx="8610600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ЛОГОПЕД: А сейчас что изменилось?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3400" y="436602"/>
            <a:ext cx="8077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(использование слайда)</a:t>
            </a:r>
          </a:p>
        </p:txBody>
      </p:sp>
      <p:pic>
        <p:nvPicPr>
          <p:cNvPr id="19" name="Рисунок 18" descr="Снегир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33395">
            <a:off x="5091645" y="2330408"/>
            <a:ext cx="1333918" cy="698639"/>
          </a:xfrm>
          <a:prstGeom prst="rect">
            <a:avLst/>
          </a:prstGeom>
        </p:spPr>
      </p:pic>
      <p:pic>
        <p:nvPicPr>
          <p:cNvPr id="27" name="Рисунок 26" descr="ласточ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066800" y="3385616"/>
            <a:ext cx="1758950" cy="1407160"/>
          </a:xfrm>
          <a:prstGeom prst="rect">
            <a:avLst/>
          </a:prstGeom>
        </p:spPr>
      </p:pic>
      <p:pic>
        <p:nvPicPr>
          <p:cNvPr id="28" name="Рисунок 27" descr="raven-picture-col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2471216"/>
            <a:ext cx="1202438" cy="1540573"/>
          </a:xfrm>
          <a:prstGeom prst="rect">
            <a:avLst/>
          </a:prstGeom>
        </p:spPr>
      </p:pic>
      <p:pic>
        <p:nvPicPr>
          <p:cNvPr id="29" name="Рисунок 28" descr="raven-picture-colo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676400" y="1937816"/>
            <a:ext cx="1809749" cy="1447800"/>
          </a:xfrm>
          <a:prstGeom prst="rect">
            <a:avLst/>
          </a:prstGeom>
        </p:spPr>
      </p:pic>
      <p:pic>
        <p:nvPicPr>
          <p:cNvPr id="30" name="Рисунок 29" descr="raven-picture-colo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6172200" y="3233216"/>
            <a:ext cx="1809749" cy="1447799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381000" y="997803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ДЕТИ: Гуси-лебеди не сидят на деревьях. Это болотные птицы.</a:t>
            </a: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29600" y="609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1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305800" cy="914400"/>
          </a:xfrm>
        </p:spPr>
        <p:txBody>
          <a:bodyPr>
            <a:noAutofit/>
          </a:bodyPr>
          <a:lstStyle/>
          <a:p>
            <a:pPr marL="180000" algn="l">
              <a:lnSpc>
                <a:spcPts val="3500"/>
              </a:lnSpc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ЛОГОПЕД: Послушайте, теперь я буду называть птиц, а вы назовите какая лишняя?      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1600" y="1443335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(Называю цепочку слов из трех-четырех слов)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57200" y="2129135"/>
            <a:ext cx="8305800" cy="385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0000">
              <a:lnSpc>
                <a:spcPts val="3500"/>
              </a:lnSpc>
              <a:spcBef>
                <a:spcPct val="0"/>
              </a:spcBef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ЛОГОПЕД: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Ласточка, Соловей, Ворона, Грач?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86200" y="2814935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ДЕТИ: Ворона – это зимняя птица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57200" y="3500735"/>
            <a:ext cx="8305800" cy="385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000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ЛОГОПЕД: Кукушка,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Скворец, Грач, Сорока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86200" y="4186535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ДЕТИ: Сорока – это зимняя птица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457200" y="4948535"/>
            <a:ext cx="8305800" cy="385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000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ЛОГОПЕД: Кукушка,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Снегирь,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Скворец?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86200" y="5562600"/>
            <a:ext cx="502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ДЕТИ: Снегирь – это зимняя птица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05800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8" grpId="0"/>
      <p:bldP spid="9" grpId="0"/>
      <p:bldP spid="10" grpId="0"/>
      <p:bldP spid="17" grpId="0"/>
      <p:bldP spid="1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305800" cy="914400"/>
          </a:xfrm>
        </p:spPr>
        <p:txBody>
          <a:bodyPr>
            <a:noAutofit/>
          </a:bodyPr>
          <a:lstStyle/>
          <a:p>
            <a:pPr marL="180000" algn="l">
              <a:lnSpc>
                <a:spcPts val="3500"/>
              </a:lnSpc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ЛОГОПЕД: Вам нравятся птицы? А теперь, назовем каждую птицу ласково.  Соловей?      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524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уменьшительно-ласкательных существительных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6200" y="14478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ДЕТИ: Соловушка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57200" y="1600200"/>
            <a:ext cx="8305800" cy="385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000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ЛОГОПЕД: Грач?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86200" y="20574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ДЕТИ: Грачонок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57200" y="2362200"/>
            <a:ext cx="8305800" cy="385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000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ЛОГОПЕД: Журавль?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86200" y="2738735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ДЕТИ: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Журавушка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457200" y="3048000"/>
            <a:ext cx="8305800" cy="385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000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ЛОГОПЕД: Скворец?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86200" y="34290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ДЕТИ: Скворушка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457200" y="3886200"/>
            <a:ext cx="8305800" cy="385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000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ЛОГОПЕД: Лебедь?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86200" y="41148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ДЕТИ: Лебёдушка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457200" y="4648200"/>
            <a:ext cx="8305800" cy="385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000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ЛОГОПЕД: Утка?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86200" y="48006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ДЕТИ: Уточка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6200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457200" y="525780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0000">
              <a:lnSpc>
                <a:spcPts val="1900"/>
              </a:lnSpc>
              <a:spcBef>
                <a:spcPct val="0"/>
              </a:spcBef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0000">
              <a:lnSpc>
                <a:spcPts val="2200"/>
              </a:lnSpc>
              <a:spcBef>
                <a:spcPct val="0"/>
              </a:spcBef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ЛОГОПЕД: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и закончилось путешествие в весенний лес. </a:t>
            </a:r>
          </a:p>
          <a:p>
            <a:pPr marL="180000">
              <a:lnSpc>
                <a:spcPts val="2200"/>
              </a:lnSpc>
              <a:spcBef>
                <a:spcPct val="0"/>
              </a:spcBef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Поблагодарим нашего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старичка-лесовичка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Нам  </a:t>
            </a:r>
          </a:p>
          <a:p>
            <a:pPr marL="180000">
              <a:lnSpc>
                <a:spcPts val="2200"/>
              </a:lnSpc>
              <a:spcBef>
                <a:spcPct val="0"/>
              </a:spcBef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пора возвращаться в детский сад.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371600" y="6320135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работы детей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Рисунок 24" descr="лесовичок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58000" y="2514600"/>
            <a:ext cx="1981200" cy="2173660"/>
          </a:xfrm>
          <a:prstGeom prst="rect">
            <a:avLst/>
          </a:prstGeom>
        </p:spPr>
      </p:pic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8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6000"/>
                            </p:stCondLst>
                            <p:childTnLst>
                              <p:par>
                                <p:cTn id="9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7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8" grpId="0"/>
      <p:bldP spid="9" grpId="0"/>
      <p:bldP spid="10" grpId="0"/>
      <p:bldP spid="17" grpId="0"/>
      <p:bldP spid="18" grpId="0"/>
      <p:bldP spid="19" grpId="0"/>
      <p:bldP spid="20" grpId="0"/>
      <p:bldP spid="21" grpId="0"/>
      <p:bldP spid="22" grpId="0"/>
      <p:bldP spid="15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" y="1600200"/>
            <a:ext cx="8839200" cy="40386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ru-RU" b="1" dirty="0" smtClean="0">
                <a:ln w="5715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9900"/>
                </a:solidFill>
                <a:latin typeface="DejaVu Serif" pitchFamily="18" charset="0"/>
                <a:ea typeface="DejaVu Serif" pitchFamily="18" charset="0"/>
              </a:rPr>
              <a:t>СТАРШАЯ ГРУППА </a:t>
            </a:r>
            <a:br>
              <a:rPr lang="ru-RU" b="1" dirty="0" smtClean="0">
                <a:ln w="5715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9900"/>
                </a:solidFill>
                <a:latin typeface="DejaVu Serif" pitchFamily="18" charset="0"/>
                <a:ea typeface="DejaVu Serif" pitchFamily="18" charset="0"/>
              </a:rPr>
            </a:br>
            <a:r>
              <a:rPr lang="ru-RU" b="1" dirty="0" err="1" smtClean="0">
                <a:ln w="5715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9900"/>
                </a:solidFill>
                <a:latin typeface="DejaVu Serif" pitchFamily="18" charset="0"/>
                <a:ea typeface="DejaVu Serif" pitchFamily="18" charset="0"/>
              </a:rPr>
              <a:t>ОНР</a:t>
            </a:r>
            <a:r>
              <a:rPr lang="ru-RU" b="1" dirty="0" smtClean="0">
                <a:ln w="5715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9900"/>
                </a:solidFill>
                <a:latin typeface="DejaVu Serif" pitchFamily="18" charset="0"/>
                <a:ea typeface="DejaVu Serif" pitchFamily="18" charset="0"/>
              </a:rPr>
              <a:t> </a:t>
            </a:r>
            <a:r>
              <a:rPr lang="en-US" b="1" dirty="0" smtClean="0">
                <a:ln w="5715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9900"/>
                </a:solidFill>
                <a:latin typeface="DejaVu Serif" pitchFamily="18" charset="0"/>
                <a:ea typeface="DejaVu Serif" pitchFamily="18" charset="0"/>
              </a:rPr>
              <a:t>III</a:t>
            </a:r>
            <a:r>
              <a:rPr lang="ru-RU" b="1" dirty="0" smtClean="0">
                <a:ln w="5715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9900"/>
                </a:solidFill>
                <a:latin typeface="DejaVu Serif" pitchFamily="18" charset="0"/>
                <a:ea typeface="DejaVu Serif" pitchFamily="18" charset="0"/>
              </a:rPr>
              <a:t> УРОВЕНЬ. </a:t>
            </a:r>
            <a:r>
              <a:rPr lang="ru-RU" b="1" dirty="0" err="1" smtClean="0">
                <a:ln w="5715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9900"/>
                </a:solidFill>
                <a:latin typeface="DejaVu Serif" pitchFamily="18" charset="0"/>
                <a:ea typeface="DejaVu Serif" pitchFamily="18" charset="0"/>
              </a:rPr>
              <a:t>ТНР</a:t>
            </a:r>
            <a:r>
              <a:rPr lang="ru-RU" b="1" dirty="0" smtClean="0">
                <a:ln w="5715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9900"/>
                </a:solidFill>
                <a:latin typeface="DejaVu Serif" pitchFamily="18" charset="0"/>
                <a:ea typeface="DejaVu Serif" pitchFamily="18" charset="0"/>
              </a:rPr>
              <a:t/>
            </a:r>
            <a:br>
              <a:rPr lang="ru-RU" b="1" dirty="0" smtClean="0">
                <a:ln w="5715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9900"/>
                </a:solidFill>
                <a:latin typeface="DejaVu Serif" pitchFamily="18" charset="0"/>
                <a:ea typeface="DejaVu Serif" pitchFamily="18" charset="0"/>
              </a:rPr>
            </a:br>
            <a:r>
              <a:rPr lang="ru-RU" b="1" dirty="0" smtClean="0">
                <a:ln w="5715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9900"/>
                </a:solidFill>
                <a:latin typeface="DejaVu Serif" pitchFamily="18" charset="0"/>
                <a:ea typeface="DejaVu Serif" pitchFamily="18" charset="0"/>
              </a:rPr>
              <a:t>ТЕМА: </a:t>
            </a:r>
            <a:r>
              <a:rPr lang="ru-RU" b="1" i="1" u="sng" dirty="0" smtClean="0">
                <a:ln w="57150"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009900"/>
                </a:solidFill>
                <a:latin typeface="DejaVu Serif" pitchFamily="18" charset="0"/>
                <a:ea typeface="DejaVu Serif" pitchFamily="18" charset="0"/>
              </a:rPr>
              <a:t>Перелетные птицы. Весна </a:t>
            </a:r>
            <a:r>
              <a:rPr lang="ru-RU" b="1" dirty="0" smtClean="0">
                <a:ln w="28575">
                  <a:solidFill>
                    <a:schemeClr val="tx1"/>
                  </a:solidFill>
                </a:ln>
                <a:solidFill>
                  <a:srgbClr val="D4842C"/>
                </a:solidFill>
              </a:rPr>
              <a:t/>
            </a:r>
            <a:br>
              <a:rPr lang="ru-RU" b="1" dirty="0" smtClean="0">
                <a:ln w="28575">
                  <a:solidFill>
                    <a:schemeClr val="tx1"/>
                  </a:solidFill>
                </a:ln>
                <a:solidFill>
                  <a:srgbClr val="D4842C"/>
                </a:solidFill>
              </a:rPr>
            </a:br>
            <a:endParaRPr lang="ru-RU" b="1" dirty="0">
              <a:ln w="28575">
                <a:solidFill>
                  <a:schemeClr val="tx1"/>
                </a:solidFill>
              </a:ln>
              <a:solidFill>
                <a:srgbClr val="D4842C"/>
              </a:solidFill>
            </a:endParaRPr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305800" cy="594360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ЦЕЛИ: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Коррекционно-образовательная цель: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Закрепление представлений о перелетных птицах. Уточнение, расширение и активизация словаря по теме. Совершенствование грамматического строя речи: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1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Образование множественного числа существительных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2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Образование существительных с суффиксами (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ЯТ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3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Образование уменьшительно-ласкательных форм существительных 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Коррекционно-развивающие цели: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речевой активности,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диалогической речи, слухового и зрительного внимания,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восприятия, речевого слуха,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тонкой и общей моторики, творческого воображения.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Коррекционно-воспитательные цели: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навыков сотрудничества,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доброжелательности, инициативности, бережного отношения к природе.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ОБОРУДОВАНИЕ: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Магнитофон, аудиокассета с записью голосов птиц,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мультимедийная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доска, слайды,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мяч,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плоскостные наборы деревьев.</a:t>
            </a:r>
            <a:endParaRPr lang="ru-RU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29539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ХОД ЗАНЯТИЙ.  </a:t>
            </a:r>
            <a:r>
              <a:rPr lang="ru-RU" sz="3600" b="1" dirty="0" err="1" smtClean="0"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ОРГ</a:t>
            </a:r>
            <a:r>
              <a:rPr lang="ru-RU" sz="3600" b="1" dirty="0" smtClean="0">
                <a:ln w="19050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МОМЕНТ.</a:t>
            </a:r>
            <a:endParaRPr lang="ru-RU" sz="3600" b="1" dirty="0"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3400" y="2590800"/>
            <a:ext cx="7924799" cy="140038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8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Беседа о весне</a:t>
            </a:r>
            <a:endParaRPr lang="ru-RU" sz="8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91001371cd333459b998c0b023914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316370"/>
            <a:ext cx="2866640" cy="216063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091001371cd333459b998c0b023914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5902"/>
            <a:ext cx="2866640" cy="214998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300860578_00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2252430"/>
            <a:ext cx="2994234" cy="224337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1300860578_0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238" y="4005030"/>
            <a:ext cx="2991162" cy="224337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28600" y="152400"/>
            <a:ext cx="6172200" cy="529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ЛОГОПЕД: Какое сейчас время года?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613047"/>
            <a:ext cx="2514600" cy="529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ДЕТИ: Весна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1600200"/>
            <a:ext cx="5791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ДЕТИ: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Солнце светит ярко, тает снег, появились проталины, </a:t>
            </a:r>
          </a:p>
          <a:p>
            <a:pPr>
              <a:lnSpc>
                <a:spcPts val="3600"/>
              </a:lnSpc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ручейки, цветы. </a:t>
            </a:r>
          </a:p>
          <a:p>
            <a:pPr>
              <a:lnSpc>
                <a:spcPts val="3600"/>
              </a:lnSpc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Прилетели  перелетные </a:t>
            </a:r>
          </a:p>
          <a:p>
            <a:pPr>
              <a:lnSpc>
                <a:spcPts val="3600"/>
              </a:lnSpc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птицы.</a:t>
            </a:r>
            <a:endParaRPr lang="ru-RU" sz="2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600" y="1146447"/>
            <a:ext cx="6172200" cy="529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ЛОГОПЕД: Что вы знаете о весне?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586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1"/>
      <p:bldP spid="10" grpId="0"/>
      <p:bldP spid="11" grpId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500" y="838200"/>
            <a:ext cx="8001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ЛОГОПЕД: Сегодня мы с вами поедем в весенний лес. 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Поедем 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машине.</a:t>
            </a:r>
          </a:p>
          <a:p>
            <a:pPr algn="just">
              <a:lnSpc>
                <a:spcPct val="200000"/>
              </a:lnSpc>
            </a:pPr>
            <a:r>
              <a:rPr lang="ru-RU" sz="33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ru-RU" sz="3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 </a:t>
            </a:r>
            <a:r>
              <a:rPr lang="ru-RU" sz="33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ЛОГОРИТМИКИ</a:t>
            </a:r>
            <a:r>
              <a:rPr lang="ru-RU" sz="3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3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Логоритмическое</a:t>
            </a:r>
            <a:r>
              <a:rPr lang="ru-RU" sz="33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упражнение - «шоферы»)</a:t>
            </a:r>
          </a:p>
        </p:txBody>
      </p:sp>
    </p:spTree>
  </p:cSld>
  <p:clrMapOvr>
    <a:masterClrMapping/>
  </p:clrMapOvr>
  <p:transition spd="med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133600" y="2133600"/>
            <a:ext cx="6858000" cy="4038600"/>
          </a:xfrm>
        </p:spPr>
        <p:txBody>
          <a:bodyPr>
            <a:noAutofit/>
          </a:bodyPr>
          <a:lstStyle/>
          <a:p>
            <a:pPr algn="l"/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ДЕТИ:  </a:t>
            </a: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Едем</a:t>
            </a: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едем  </a:t>
            </a: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 машине, </a:t>
            </a:r>
            <a:br>
              <a:rPr lang="ru-RU" sz="31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Нажимаем на педаль</a:t>
            </a:r>
            <a:br>
              <a:rPr lang="ru-RU" sz="31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Газ включаем - выключаем, </a:t>
            </a:r>
            <a:br>
              <a:rPr lang="ru-RU" sz="31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Смотрим  пристально мы в даль.</a:t>
            </a:r>
            <a:br>
              <a:rPr lang="ru-RU" sz="31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Дворники стирают стекла</a:t>
            </a:r>
            <a:br>
              <a:rPr lang="ru-RU" sz="31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Вправо, влево – чистота</a:t>
            </a:r>
            <a:br>
              <a:rPr lang="ru-RU" sz="31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Волосы ерошит ветер </a:t>
            </a:r>
            <a:br>
              <a:rPr lang="ru-RU" sz="31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Мы шоферы -хоть куда!</a:t>
            </a:r>
            <a:endParaRPr lang="ru-RU" sz="31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609600" y="228600"/>
            <a:ext cx="8305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Развитие глагольного словаря, соотнесение движения      руками,      ногами,      туловищем                       с ритмом речи: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tehno32.png"/>
          <p:cNvPicPr>
            <a:picLocks noChangeAspect="1"/>
          </p:cNvPicPr>
          <p:nvPr/>
        </p:nvPicPr>
        <p:blipFill>
          <a:blip r:embed="rId2" cstate="print"/>
          <a:srcRect l="25273" r="12454"/>
          <a:stretch>
            <a:fillRect/>
          </a:stretch>
        </p:blipFill>
        <p:spPr>
          <a:xfrm flipH="1">
            <a:off x="381000" y="3276600"/>
            <a:ext cx="2819400" cy="1856289"/>
          </a:xfrm>
          <a:prstGeom prst="rect">
            <a:avLst/>
          </a:prstGeom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7700" y="304800"/>
            <a:ext cx="7848600" cy="1295400"/>
          </a:xfrm>
        </p:spPr>
        <p:txBody>
          <a:bodyPr>
            <a:noAutofit/>
          </a:bodyPr>
          <a:lstStyle/>
          <a:p>
            <a:pPr algn="l"/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ЛОГОПЕД: Ребята, посмотрите кто это нас встречает? А это </a:t>
            </a:r>
            <a:r>
              <a:rPr lang="ru-RU" sz="2700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старичок-лесовичок</a:t>
            </a: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ru-RU" sz="27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пропустит нас в лес, если мы отгадаем его загадки.</a:t>
            </a:r>
            <a:endParaRPr lang="ru-RU" sz="27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1906250"/>
            <a:ext cx="2438400" cy="1446550"/>
          </a:xfrm>
          <a:prstGeom prst="rect">
            <a:avLst/>
          </a:prstGeom>
          <a:solidFill>
            <a:srgbClr val="FFCC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Красные лапки, 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щиплет за пятки, 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беги без оглядки.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(Гусь)</a:t>
            </a:r>
            <a:endParaRPr lang="ru-RU" sz="2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9800" y="1906250"/>
            <a:ext cx="2438400" cy="1446550"/>
          </a:xfrm>
          <a:prstGeom prst="rect">
            <a:avLst/>
          </a:prstGeom>
          <a:solidFill>
            <a:srgbClr val="FFCC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Маленький певец лесной, лучше всех поёт весной.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(Соловей)</a:t>
            </a:r>
            <a:endParaRPr lang="ru-RU" sz="2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5800" y="5064204"/>
            <a:ext cx="3962399" cy="1107996"/>
          </a:xfrm>
          <a:prstGeom prst="rect">
            <a:avLst/>
          </a:prstGeom>
          <a:solidFill>
            <a:srgbClr val="FFCC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птица никогда, </a:t>
            </a:r>
          </a:p>
          <a:p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птенца не вьёт гнезда.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(Кукушка)</a:t>
            </a:r>
            <a:endParaRPr lang="ru-RU" sz="2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5800" y="3853696"/>
            <a:ext cx="3581400" cy="1785104"/>
          </a:xfrm>
          <a:prstGeom prst="rect">
            <a:avLst/>
          </a:prstGeom>
          <a:solidFill>
            <a:srgbClr val="FFCC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одной ноге стоит. </a:t>
            </a:r>
          </a:p>
          <a:p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воду пристально глядит. Тычет клювом наугад – Ищет в речке лягушат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(Цапля)</a:t>
            </a:r>
            <a:endParaRPr lang="ru-RU" sz="2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2800" y="1677650"/>
            <a:ext cx="2438400" cy="1446550"/>
          </a:xfrm>
          <a:prstGeom prst="rect">
            <a:avLst/>
          </a:prstGeom>
          <a:solidFill>
            <a:srgbClr val="FFCC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шесте дворец. Во дворце певец.</a:t>
            </a:r>
          </a:p>
          <a:p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зовут его…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(Скворец)</a:t>
            </a:r>
            <a:endParaRPr lang="ru-RU" sz="2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95800" y="3616404"/>
            <a:ext cx="3962400" cy="1107996"/>
          </a:xfrm>
          <a:prstGeom prst="rect">
            <a:avLst/>
          </a:prstGeom>
          <a:solidFill>
            <a:srgbClr val="FFCC99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Всех перелетных птиц черней. </a:t>
            </a:r>
          </a:p>
          <a:p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Чистит пашню </a:t>
            </a:r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червей.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(Грач)</a:t>
            </a:r>
            <a:endParaRPr lang="ru-RU" sz="2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685800" y="6248400"/>
            <a:ext cx="7848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ЛОГОПЕД: Кто это? Как догадались?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632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4" name="Рисунок 13" descr="лесовичок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15200" y="152400"/>
            <a:ext cx="1525191" cy="1673353"/>
          </a:xfrm>
          <a:prstGeom prst="rect">
            <a:avLst/>
          </a:prstGeom>
        </p:spPr>
      </p:pic>
    </p:spTree>
  </p:cSld>
  <p:clrMapOvr>
    <a:masterClrMapping/>
  </p:clrMapOvr>
  <p:transition spd="med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7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0" grpId="0" animBg="1"/>
      <p:bldP spid="12" grpId="0" animBg="1"/>
      <p:bldP spid="13" grpId="0" animBg="1"/>
      <p:bldP spid="15" grpId="0" animBg="1"/>
      <p:bldP spid="18" grpId="0" animBg="1"/>
      <p:bldP spid="1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305800" cy="762000"/>
          </a:xfrm>
        </p:spPr>
        <p:txBody>
          <a:bodyPr>
            <a:noAutofit/>
          </a:bodyPr>
          <a:lstStyle/>
          <a:p>
            <a:pPr algn="l">
              <a:lnSpc>
                <a:spcPts val="3100"/>
              </a:lnSpc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ЛОГОПЕД:  Послушайте,   как   встречает   нас   весенний  лес?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Что вы слышите? </a:t>
            </a:r>
            <a:endParaRPr lang="ru-RU" sz="2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990600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(Использование аудио кассеты «Птичьи голоса»).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57200" y="1371600"/>
            <a:ext cx="8305800" cy="385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000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ЛОГОПЕД: Какие птицы прилетели?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5200" y="1752600"/>
            <a:ext cx="5562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ДЕТИ: Кукушки, соловьи,  скворцы, грачи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57200" y="2357735"/>
            <a:ext cx="8305800" cy="385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0000" marR="0" lvl="0" indent="0" algn="l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ЛОГОПЕД:   А   теперь   давайте   мы   поиграем   в   игру </a:t>
            </a:r>
          </a:p>
          <a:p>
            <a:pPr marL="180000" marR="0" lvl="0" indent="0" algn="l" defTabSz="914400" rtl="0" eaLnBrk="1" fontAlgn="auto" latinLnBrk="0" hangingPunct="1">
              <a:lnSpc>
                <a:spcPts val="2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«Кто кричит». Как говорит кукушка?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5200" y="2891135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ДЕТИ: Ку-ку, кукует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457200" y="3424535"/>
            <a:ext cx="8305800" cy="385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000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ЛОГОПЕД: Как говорят соловьи?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5200" y="3881735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ДЕТИ: Свистят, поют трели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57200" y="4419600"/>
            <a:ext cx="8305800" cy="385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000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ЛОГОПЕД: Как говорит ласточка?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05200" y="49530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ДЕТИ: Щебечет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457200" y="5486400"/>
            <a:ext cx="8305800" cy="385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80000" marR="0" lvl="0" indent="0" algn="l" defTabSz="914400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ЛОГОПЕД: Как говорят утки?     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05200" y="5943600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ДЕТИ: Крякают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43800" y="617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 advClick="0" advTm="7000">
    <p:sndAc>
      <p:stSnd>
        <p:snd r:embed="rId2" name="Звуки_природы_-_Крики_птиц_(Zvonit_ru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4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000"/>
                            </p:stCondLst>
                            <p:childTnLst>
                              <p:par>
                                <p:cTn id="6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0"/>
                            </p:stCondLst>
                            <p:childTnLst>
                              <p:par>
                                <p:cTn id="8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Words>722</Words>
  <PresentationFormat>Экран (4:3)</PresentationFormat>
  <Paragraphs>111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Егорова Елена Алексеевна Учитель-логопед МАДОУ № 29  «Компенсирующего вида» г. Кириши</vt:lpstr>
      <vt:lpstr>СТАРШАЯ ГРУППА  ОНР III УРОВЕНЬ. ТНР ТЕМА: Перелетные птицы. Весна  </vt:lpstr>
      <vt:lpstr>ЦЕЛИ: I) Коррекционно-образовательная цель: Закрепление представлений о перелетных птицах. Уточнение, расширение и активизация словаря по теме. Совершенствование грамматического строя речи:     1) Образование множественного числа существительных     2) Образование существительных с суффиксами (АТ, ЯТ)     3) Образование уменьшительно-ласкательных форм существительных   II) Коррекционно-развивающие цели: Развитие речевой активности, диалогической речи, слухового и зрительного внимания, восприятия, речевого слуха, тонкой и общей моторики, творческого воображения.  III) Коррекционно-воспитательные цели: Формирование навыков сотрудничества, доброжелательности, инициативности, бережного отношения к природе.  ОБОРУДОВАНИЕ: Магнитофон, аудиокассета с записью голосов птиц, мультимедийная доска, слайды, мяч, плоскостные наборы деревьев.</vt:lpstr>
      <vt:lpstr>ХОД ЗАНЯТИЙ.  ОРГ МОМЕНТ.</vt:lpstr>
      <vt:lpstr>Слайд 5</vt:lpstr>
      <vt:lpstr>Слайд 6</vt:lpstr>
      <vt:lpstr>ДЕТИ:  Едем,  едем  на  машине,               Нажимаем на педаль              Газ включаем - выключаем,               Смотрим  пристально мы в даль.              Дворники стирают стекла              Вправо, влево – чистота              Волосы ерошит ветер               Мы шоферы -хоть куда!</vt:lpstr>
      <vt:lpstr>ЛОГОПЕД: Ребята, посмотрите кто это нас встречает? А это старичок-лесовичок.  Он пропустит нас в лес, если мы отгадаем его загадки.</vt:lpstr>
      <vt:lpstr>ЛОГОПЕД:  Послушайте,   как   встречает   нас   весенний  лес?                       Что вы слышите? </vt:lpstr>
      <vt:lpstr>ЛОГОПЕД: Весной птицы строят гнезда и в гнездах появляются птенчики, давайте на полянке поиграем с мячом и вы расскажите старичку-лесовичку у кого кто появляется?     </vt:lpstr>
      <vt:lpstr>ЛОГОПЕД: А теперь давайте посидим на этих пенечках и                       вспомним про ласточку?     </vt:lpstr>
      <vt:lpstr>Слайд 12</vt:lpstr>
      <vt:lpstr>Слайд 13</vt:lpstr>
      <vt:lpstr>ЛОГОПЕД: Послушайте, теперь я буду называть птиц, а вы назовите какая лишняя?      </vt:lpstr>
      <vt:lpstr>ЛОГОПЕД: Вам нравятся птицы? А теперь, назовем каждую птицу ласково.  Соловей?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156</cp:revision>
  <dcterms:modified xsi:type="dcterms:W3CDTF">2015-09-14T10:29:33Z</dcterms:modified>
</cp:coreProperties>
</file>