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7" r:id="rId2"/>
    <p:sldId id="263" r:id="rId3"/>
    <p:sldId id="266" r:id="rId4"/>
    <p:sldId id="264" r:id="rId5"/>
    <p:sldId id="273" r:id="rId6"/>
    <p:sldId id="274" r:id="rId7"/>
    <p:sldId id="301" r:id="rId8"/>
    <p:sldId id="267" r:id="rId9"/>
    <p:sldId id="271" r:id="rId10"/>
    <p:sldId id="270" r:id="rId11"/>
    <p:sldId id="272" r:id="rId12"/>
    <p:sldId id="275" r:id="rId13"/>
    <p:sldId id="276" r:id="rId14"/>
    <p:sldId id="280" r:id="rId15"/>
    <p:sldId id="281" r:id="rId16"/>
    <p:sldId id="282" r:id="rId17"/>
    <p:sldId id="283" r:id="rId18"/>
    <p:sldId id="284" r:id="rId19"/>
    <p:sldId id="302" r:id="rId20"/>
    <p:sldId id="287" r:id="rId21"/>
    <p:sldId id="288" r:id="rId22"/>
    <p:sldId id="289" r:id="rId23"/>
    <p:sldId id="290" r:id="rId24"/>
    <p:sldId id="291" r:id="rId25"/>
    <p:sldId id="292" r:id="rId26"/>
    <p:sldId id="293" r:id="rId27"/>
    <p:sldId id="294" r:id="rId28"/>
    <p:sldId id="300" r:id="rId29"/>
    <p:sldId id="298" r:id="rId30"/>
    <p:sldId id="299" r:id="rId31"/>
    <p:sldId id="279" r:id="rId3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3" pos="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33CC"/>
    <a:srgbClr val="033E99"/>
    <a:srgbClr val="4797D8"/>
    <a:srgbClr val="6C2F91"/>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482" autoAdjust="0"/>
  </p:normalViewPr>
  <p:slideViewPr>
    <p:cSldViewPr showGuides="1">
      <p:cViewPr varScale="1">
        <p:scale>
          <a:sx n="91" d="100"/>
          <a:sy n="91" d="100"/>
        </p:scale>
        <p:origin x="533" y="58"/>
      </p:cViewPr>
      <p:guideLst>
        <p:guide pos="22"/>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矩形 5"/>
          <p:cNvSpPr>
            <a:spLocks noChangeArrowheads="1"/>
          </p:cNvSpPr>
          <p:nvPr/>
        </p:nvSpPr>
        <p:spPr bwMode="auto">
          <a:xfrm>
            <a:off x="0" y="0"/>
            <a:ext cx="9144000" cy="642938"/>
          </a:xfrm>
          <a:prstGeom prst="rect">
            <a:avLst/>
          </a:prstGeom>
          <a:solidFill>
            <a:schemeClr val="bg1">
              <a:alpha val="63921"/>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mtClean="0">
              <a:solidFill>
                <a:srgbClr val="FFFFFF"/>
              </a:solidFill>
              <a:latin typeface="Calibri" panose="020F0502020204030204" pitchFamily="34" charset="0"/>
            </a:endParaRPr>
          </a:p>
        </p:txBody>
      </p:sp>
      <p:pic>
        <p:nvPicPr>
          <p:cNvPr id="5" name="图片 7" descr="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图片 5" desc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28938" cy="635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图片 6" desc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3643313"/>
            <a:ext cx="2143125"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图片 10" descr="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64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图片 11" descr="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471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图片 9" descr="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575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图片 12" descr="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5938" y="0"/>
            <a:ext cx="1143000"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图片 8" descr="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072063"/>
            <a:ext cx="9144000" cy="178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图片 13" descr="1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572125"/>
            <a:ext cx="4572000"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0" name="Rectangle 12"/>
          <p:cNvSpPr>
            <a:spLocks noGrp="1" noChangeArrowheads="1"/>
          </p:cNvSpPr>
          <p:nvPr>
            <p:ph type="ctrTitle"/>
          </p:nvPr>
        </p:nvSpPr>
        <p:spPr>
          <a:xfrm>
            <a:off x="2339975" y="1123950"/>
            <a:ext cx="6403975" cy="895350"/>
          </a:xfrm>
          <a:extLst>
            <a:ext uri="{909E8E84-426E-40DD-AFC4-6F175D3DCCD1}">
              <a14:hiddenFill xmlns:a14="http://schemas.microsoft.com/office/drawing/2010/main">
                <a:solidFill>
                  <a:schemeClr val="accent1"/>
                </a:solidFill>
              </a14:hiddenFill>
            </a:ext>
          </a:extLst>
        </p:spPr>
        <p:txBody>
          <a:bodyPr/>
          <a:lstStyle>
            <a:lvl1pPr>
              <a:defRPr sz="3600">
                <a:solidFill>
                  <a:schemeClr val="bg1"/>
                </a:solidFill>
              </a:defRPr>
            </a:lvl1pPr>
          </a:lstStyle>
          <a:p>
            <a:pPr lvl="0"/>
            <a:r>
              <a:rPr lang="ru-RU" altLang="zh-CN" noProof="0" smtClean="0"/>
              <a:t>Образец заголовка</a:t>
            </a:r>
            <a:endParaRPr lang="zh-CN" noProof="0" smtClean="0"/>
          </a:p>
        </p:txBody>
      </p:sp>
      <p:sp>
        <p:nvSpPr>
          <p:cNvPr id="2061" name="Rectangle 13"/>
          <p:cNvSpPr>
            <a:spLocks noGrp="1" noChangeArrowheads="1"/>
          </p:cNvSpPr>
          <p:nvPr>
            <p:ph type="subTitle" idx="1"/>
          </p:nvPr>
        </p:nvSpPr>
        <p:spPr>
          <a:xfrm>
            <a:off x="2339975" y="2060575"/>
            <a:ext cx="6400800" cy="693738"/>
          </a:xfrm>
          <a:extLst>
            <a:ext uri="{909E8E84-426E-40DD-AFC4-6F175D3DCCD1}">
              <a14:hiddenFill xmlns:a14="http://schemas.microsoft.com/office/drawing/2010/main">
                <a:solidFill>
                  <a:schemeClr val="accent1"/>
                </a:solidFill>
              </a14:hiddenFill>
            </a:ext>
          </a:extLst>
        </p:spPr>
        <p:txBody>
          <a:bodyPr/>
          <a:lstStyle>
            <a:lvl1pPr marL="0" indent="0" algn="r">
              <a:buFont typeface="Arial" pitchFamily="34" charset="0"/>
              <a:buNone/>
              <a:defRPr sz="2800">
                <a:solidFill>
                  <a:schemeClr val="bg1"/>
                </a:solidFill>
              </a:defRPr>
            </a:lvl1pPr>
          </a:lstStyle>
          <a:p>
            <a:pPr lvl="0"/>
            <a:r>
              <a:rPr lang="ru-RU" altLang="zh-CN" noProof="0" smtClean="0"/>
              <a:t>Образец подзаголовка</a:t>
            </a:r>
            <a:endParaRPr lang="zh-CN" noProof="0" smtClean="0"/>
          </a:p>
        </p:txBody>
      </p:sp>
    </p:spTree>
    <p:extLst>
      <p:ext uri="{BB962C8B-B14F-4D97-AF65-F5344CB8AC3E}">
        <p14:creationId xmlns:p14="http://schemas.microsoft.com/office/powerpoint/2010/main" val="1546963236"/>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83942813"/>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38925" y="117475"/>
            <a:ext cx="2058988" cy="52451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17475"/>
            <a:ext cx="6029325" cy="52451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63663915"/>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482573320"/>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056544935"/>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68313" y="8366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59313" y="8366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978785276"/>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940506171"/>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87161395"/>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236723"/>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233999626"/>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39028558"/>
      </p:ext>
    </p:extLst>
  </p:cSld>
  <p:clrMapOvr>
    <a:masterClrMapping/>
  </p:clrMapOvr>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图片 6" descr="1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矩形 5"/>
          <p:cNvSpPr>
            <a:spLocks noChangeArrowheads="1"/>
          </p:cNvSpPr>
          <p:nvPr/>
        </p:nvSpPr>
        <p:spPr bwMode="auto">
          <a:xfrm>
            <a:off x="0" y="0"/>
            <a:ext cx="9144000" cy="642938"/>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mtClean="0">
              <a:solidFill>
                <a:srgbClr val="FFFFFF"/>
              </a:solidFill>
              <a:latin typeface="Calibri" panose="020F0502020204030204" pitchFamily="34" charset="0"/>
            </a:endParaRPr>
          </a:p>
        </p:txBody>
      </p:sp>
      <p:sp>
        <p:nvSpPr>
          <p:cNvPr id="1028" name="标题占位符 1"/>
          <p:cNvSpPr>
            <a:spLocks noGrp="1" noChangeArrowheads="1"/>
          </p:cNvSpPr>
          <p:nvPr>
            <p:ph type="title"/>
          </p:nvPr>
        </p:nvSpPr>
        <p:spPr bwMode="auto">
          <a:xfrm>
            <a:off x="457200" y="117475"/>
            <a:ext cx="82296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ru-RU" smtClean="0"/>
              <a:t>单击此处编辑母版标题样式</a:t>
            </a:r>
          </a:p>
        </p:txBody>
      </p:sp>
      <p:sp>
        <p:nvSpPr>
          <p:cNvPr id="1029" name="文本占位符 2"/>
          <p:cNvSpPr>
            <a:spLocks noGrp="1" noChangeArrowheads="1"/>
          </p:cNvSpPr>
          <p:nvPr>
            <p:ph type="body" idx="1"/>
          </p:nvPr>
        </p:nvSpPr>
        <p:spPr bwMode="auto">
          <a:xfrm>
            <a:off x="468313" y="836613"/>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zh-CN" altLang="ru-RU" smtClean="0"/>
              <a:t>单击此处编辑母版文本样式</a:t>
            </a:r>
          </a:p>
          <a:p>
            <a:pPr lvl="1"/>
            <a:r>
              <a:rPr lang="zh-CN" altLang="ru-RU" smtClean="0"/>
              <a:t>第二级</a:t>
            </a:r>
          </a:p>
          <a:p>
            <a:pPr lvl="2"/>
            <a:r>
              <a:rPr lang="zh-CN" altLang="ru-RU" smtClean="0"/>
              <a:t>第三级</a:t>
            </a:r>
          </a:p>
          <a:p>
            <a:pPr lvl="3"/>
            <a:r>
              <a:rPr lang="zh-CN" altLang="ru-RU" smtClean="0"/>
              <a:t>第四级</a:t>
            </a:r>
          </a:p>
          <a:p>
            <a:pPr lvl="4"/>
            <a:r>
              <a:rPr lang="zh-CN" altLang="ru-RU" smtClean="0"/>
              <a:t>第五级</a:t>
            </a:r>
          </a:p>
        </p:txBody>
      </p:sp>
    </p:spTree>
  </p:cSld>
  <p:clrMap bg1="lt1" tx1="dk1" bg2="lt2" tx2="dk2" accent1="accent1" accent2="accent2" accent3="accent3" accent4="accent4" accent5="accent5" accent6="accent6" hlink="hlink" folHlink="folHlink"/>
  <p:sldLayoutIdLst>
    <p:sldLayoutId id="2147483804"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p14:dur="250" advTm="20000">
        <p:dissolve/>
      </p:transition>
    </mc:Choice>
    <mc:Fallback xmlns="">
      <p:transition advTm="20000">
        <p:dissolve/>
      </p:transition>
    </mc:Fallback>
  </mc:AlternateContent>
  <p:txStyles>
    <p:titleStyle>
      <a:lvl1pPr algn="r" rtl="0" eaLnBrk="1" fontAlgn="base" hangingPunct="1">
        <a:spcBef>
          <a:spcPct val="0"/>
        </a:spcBef>
        <a:spcAft>
          <a:spcPct val="0"/>
        </a:spcAft>
        <a:defRPr sz="2800" b="1">
          <a:solidFill>
            <a:schemeClr val="tx1"/>
          </a:solidFill>
          <a:latin typeface="+mj-lt"/>
          <a:ea typeface="+mj-ea"/>
          <a:cs typeface="+mj-cs"/>
        </a:defRPr>
      </a:lvl1pPr>
      <a:lvl2pPr algn="r" rtl="0" eaLnBrk="1" fontAlgn="base" hangingPunct="1">
        <a:spcBef>
          <a:spcPct val="0"/>
        </a:spcBef>
        <a:spcAft>
          <a:spcPct val="0"/>
        </a:spcAft>
        <a:defRPr sz="2800" b="1">
          <a:solidFill>
            <a:schemeClr val="tx1"/>
          </a:solidFill>
          <a:latin typeface="Calibri" pitchFamily="34" charset="0"/>
          <a:ea typeface="SimHei" pitchFamily="49" charset="-122"/>
        </a:defRPr>
      </a:lvl2pPr>
      <a:lvl3pPr algn="r" rtl="0" eaLnBrk="1" fontAlgn="base" hangingPunct="1">
        <a:spcBef>
          <a:spcPct val="0"/>
        </a:spcBef>
        <a:spcAft>
          <a:spcPct val="0"/>
        </a:spcAft>
        <a:defRPr sz="2800" b="1">
          <a:solidFill>
            <a:schemeClr val="tx1"/>
          </a:solidFill>
          <a:latin typeface="Calibri" pitchFamily="34" charset="0"/>
          <a:ea typeface="SimHei" pitchFamily="49" charset="-122"/>
        </a:defRPr>
      </a:lvl3pPr>
      <a:lvl4pPr algn="r" rtl="0" eaLnBrk="1" fontAlgn="base" hangingPunct="1">
        <a:spcBef>
          <a:spcPct val="0"/>
        </a:spcBef>
        <a:spcAft>
          <a:spcPct val="0"/>
        </a:spcAft>
        <a:defRPr sz="2800" b="1">
          <a:solidFill>
            <a:schemeClr val="tx1"/>
          </a:solidFill>
          <a:latin typeface="Calibri" pitchFamily="34" charset="0"/>
          <a:ea typeface="SimHei" pitchFamily="49" charset="-122"/>
        </a:defRPr>
      </a:lvl4pPr>
      <a:lvl5pPr algn="r" rtl="0" eaLnBrk="1" fontAlgn="base" hangingPunct="1">
        <a:spcBef>
          <a:spcPct val="0"/>
        </a:spcBef>
        <a:spcAft>
          <a:spcPct val="0"/>
        </a:spcAft>
        <a:defRPr sz="2800" b="1">
          <a:solidFill>
            <a:schemeClr val="tx1"/>
          </a:solidFill>
          <a:latin typeface="Calibri" pitchFamily="34" charset="0"/>
          <a:ea typeface="SimHei" pitchFamily="49" charset="-122"/>
        </a:defRPr>
      </a:lvl5pPr>
      <a:lvl6pPr marL="457200" algn="r" rtl="0" eaLnBrk="1" fontAlgn="base" hangingPunct="1">
        <a:spcBef>
          <a:spcPct val="0"/>
        </a:spcBef>
        <a:spcAft>
          <a:spcPct val="0"/>
        </a:spcAft>
        <a:defRPr sz="2800" b="1">
          <a:solidFill>
            <a:schemeClr val="tx1"/>
          </a:solidFill>
          <a:latin typeface="Calibri" pitchFamily="34" charset="0"/>
          <a:ea typeface="SimHei" pitchFamily="49" charset="-122"/>
        </a:defRPr>
      </a:lvl6pPr>
      <a:lvl7pPr marL="914400" algn="r" rtl="0" eaLnBrk="1" fontAlgn="base" hangingPunct="1">
        <a:spcBef>
          <a:spcPct val="0"/>
        </a:spcBef>
        <a:spcAft>
          <a:spcPct val="0"/>
        </a:spcAft>
        <a:defRPr sz="2800" b="1">
          <a:solidFill>
            <a:schemeClr val="tx1"/>
          </a:solidFill>
          <a:latin typeface="Calibri" pitchFamily="34" charset="0"/>
          <a:ea typeface="SimHei" pitchFamily="49" charset="-122"/>
        </a:defRPr>
      </a:lvl7pPr>
      <a:lvl8pPr marL="1371600" algn="r" rtl="0" eaLnBrk="1" fontAlgn="base" hangingPunct="1">
        <a:spcBef>
          <a:spcPct val="0"/>
        </a:spcBef>
        <a:spcAft>
          <a:spcPct val="0"/>
        </a:spcAft>
        <a:defRPr sz="2800" b="1">
          <a:solidFill>
            <a:schemeClr val="tx1"/>
          </a:solidFill>
          <a:latin typeface="Calibri" pitchFamily="34" charset="0"/>
          <a:ea typeface="SimHei" pitchFamily="49" charset="-122"/>
        </a:defRPr>
      </a:lvl8pPr>
      <a:lvl9pPr marL="1828800" algn="r" rtl="0" eaLnBrk="1" fontAlgn="base" hangingPunct="1">
        <a:spcBef>
          <a:spcPct val="0"/>
        </a:spcBef>
        <a:spcAft>
          <a:spcPct val="0"/>
        </a:spcAft>
        <a:defRPr sz="2800" b="1">
          <a:solidFill>
            <a:schemeClr val="tx1"/>
          </a:solidFill>
          <a:latin typeface="Calibri" pitchFamily="34" charset="0"/>
          <a:ea typeface="SimHei" pitchFamily="49"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34" charset="0"/>
        <a:buChar char="»"/>
        <a:defRPr sz="2000">
          <a:solidFill>
            <a:schemeClr val="tx1"/>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audio" Target="../media/audio1.wav"/><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47664" y="260648"/>
            <a:ext cx="6175149" cy="1368152"/>
          </a:xfrm>
        </p:spPr>
        <p:txBody>
          <a:bodyPr>
            <a:scene3d>
              <a:camera prst="perspectiveBelow"/>
              <a:lightRig rig="threePt" dir="t"/>
            </a:scene3d>
          </a:bodyPr>
          <a:lstStyle/>
          <a:p>
            <a:r>
              <a:rPr lang="ru-RU" dirty="0"/>
              <a:t> </a:t>
            </a:r>
            <a:br>
              <a:rPr lang="ru-RU" dirty="0"/>
            </a:br>
            <a:r>
              <a:rPr lang="ru-RU" dirty="0">
                <a:latin typeface="Arial Black" panose="020B0A04020102020204" pitchFamily="34" charset="0"/>
              </a:rPr>
              <a:t> </a:t>
            </a:r>
            <a:r>
              <a:rPr lang="ru-RU" sz="4400" dirty="0">
                <a:ln w="22225">
                  <a:solidFill>
                    <a:schemeClr val="accent2"/>
                  </a:solidFill>
                  <a:prstDash val="solid"/>
                </a:ln>
                <a:solidFill>
                  <a:schemeClr val="accent2">
                    <a:lumMod val="40000"/>
                    <a:lumOff val="60000"/>
                  </a:schemeClr>
                </a:solidFill>
                <a:latin typeface="Arial Black" panose="020B0A04020102020204" pitchFamily="34" charset="0"/>
              </a:rPr>
              <a:t>МАЛЫЕ ГОРОДА РОССИИ</a:t>
            </a:r>
            <a:r>
              <a:rPr lang="ru-RU" sz="4400" b="0" dirty="0">
                <a:ln w="0"/>
                <a:solidFill>
                  <a:srgbClr val="0000CC"/>
                </a:solidFill>
                <a:effectLst>
                  <a:glow rad="139700">
                    <a:schemeClr val="accent2">
                      <a:satMod val="175000"/>
                      <a:alpha val="40000"/>
                    </a:schemeClr>
                  </a:glow>
                  <a:outerShdw blurRad="38100" dist="25400" dir="5400000" algn="ctr" rotWithShape="0">
                    <a:srgbClr val="6E747A">
                      <a:alpha val="43000"/>
                    </a:srgbClr>
                  </a:outerShdw>
                </a:effectLst>
              </a:rPr>
              <a:t/>
            </a:r>
            <a:br>
              <a:rPr lang="ru-RU" sz="4400" b="0" dirty="0">
                <a:ln w="0"/>
                <a:solidFill>
                  <a:srgbClr val="0000CC"/>
                </a:solidFill>
                <a:effectLst>
                  <a:glow rad="139700">
                    <a:schemeClr val="accent2">
                      <a:satMod val="175000"/>
                      <a:alpha val="40000"/>
                    </a:schemeClr>
                  </a:glow>
                  <a:outerShdw blurRad="38100" dist="25400" dir="5400000" algn="ctr" rotWithShape="0">
                    <a:srgbClr val="6E747A">
                      <a:alpha val="43000"/>
                    </a:srgbClr>
                  </a:outerShdw>
                </a:effectLst>
              </a:rPr>
            </a:br>
            <a:endParaRPr lang="ru-RU" altLang="ru-RU" sz="4400" dirty="0" smtClean="0">
              <a:solidFill>
                <a:srgbClr val="0000CC"/>
              </a:solidFill>
              <a:effectLst>
                <a:glow rad="139700">
                  <a:schemeClr val="accent2">
                    <a:satMod val="175000"/>
                    <a:alpha val="40000"/>
                  </a:schemeClr>
                </a:glow>
                <a:outerShdw blurRad="38100" dist="25400" dir="5400000" algn="ctr" rotWithShape="0">
                  <a:srgbClr val="6E747A">
                    <a:alpha val="43000"/>
                  </a:srgbClr>
                </a:outerShdw>
              </a:effectLst>
            </a:endParaRPr>
          </a:p>
        </p:txBody>
      </p:sp>
      <p:sp>
        <p:nvSpPr>
          <p:cNvPr id="3075" name="Rectangle 3"/>
          <p:cNvSpPr>
            <a:spLocks noGrp="1" noChangeArrowheads="1"/>
          </p:cNvSpPr>
          <p:nvPr>
            <p:ph type="subTitle" idx="1"/>
          </p:nvPr>
        </p:nvSpPr>
        <p:spPr>
          <a:xfrm>
            <a:off x="2555776" y="1484784"/>
            <a:ext cx="4392488" cy="1368152"/>
          </a:xfrm>
        </p:spPr>
        <p:txBody>
          <a:bodyPr/>
          <a:lstStyle/>
          <a:p>
            <a:r>
              <a:rPr lang="ru-RU" altLang="ru-RU" sz="2400" b="1" dirty="0" smtClean="0">
                <a:ln w="22225">
                  <a:solidFill>
                    <a:schemeClr val="accent2"/>
                  </a:solidFill>
                  <a:prstDash val="solid"/>
                </a:ln>
                <a:solidFill>
                  <a:schemeClr val="accent2">
                    <a:lumMod val="40000"/>
                    <a:lumOff val="60000"/>
                  </a:schemeClr>
                </a:solidFill>
              </a:rPr>
              <a:t>ИСТОРИЧЕСКИЕ ПАМЯТНИКИ</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2053" y="2492896"/>
            <a:ext cx="5410760" cy="35222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6181">
        <p:dissolve/>
        <p:sndAc>
          <p:stSnd loop="1">
            <p:snd r:embed="rId3" name="1 мин припев.wav"/>
          </p:stSnd>
        </p:sndAc>
      </p:transition>
    </mc:Choice>
    <mc:Fallback xmlns="">
      <p:transition advTm="6181">
        <p:dissolve/>
        <p:sndAc>
          <p:stSnd loop="1">
            <p:snd r:embed="rId5" name="1 мин припев.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50" fill="hold"/>
                                        <p:tgtEl>
                                          <p:spTgt spid="3074"/>
                                        </p:tgtEl>
                                        <p:attrNameLst>
                                          <p:attrName>ppt_w</p:attrName>
                                        </p:attrNameLst>
                                      </p:cBhvr>
                                      <p:tavLst>
                                        <p:tav tm="0">
                                          <p:val>
                                            <p:fltVal val="0"/>
                                          </p:val>
                                        </p:tav>
                                        <p:tav tm="100000">
                                          <p:val>
                                            <p:strVal val="#ppt_w"/>
                                          </p:val>
                                        </p:tav>
                                      </p:tavLst>
                                    </p:anim>
                                    <p:anim calcmode="lin" valueType="num">
                                      <p:cBhvr>
                                        <p:cTn id="8" dur="250" fill="hold"/>
                                        <p:tgtEl>
                                          <p:spTgt spid="3074"/>
                                        </p:tgtEl>
                                        <p:attrNameLst>
                                          <p:attrName>ppt_h</p:attrName>
                                        </p:attrNameLst>
                                      </p:cBhvr>
                                      <p:tavLst>
                                        <p:tav tm="0">
                                          <p:val>
                                            <p:fltVal val="0"/>
                                          </p:val>
                                        </p:tav>
                                        <p:tav tm="100000">
                                          <p:val>
                                            <p:strVal val="#ppt_h"/>
                                          </p:val>
                                        </p:tav>
                                      </p:tavLst>
                                    </p:anim>
                                    <p:anim calcmode="lin" valueType="num">
                                      <p:cBhvr>
                                        <p:cTn id="9" dur="250" fill="hold"/>
                                        <p:tgtEl>
                                          <p:spTgt spid="3074"/>
                                        </p:tgtEl>
                                        <p:attrNameLst>
                                          <p:attrName>style.rotation</p:attrName>
                                        </p:attrNameLst>
                                      </p:cBhvr>
                                      <p:tavLst>
                                        <p:tav tm="0">
                                          <p:val>
                                            <p:fltVal val="90"/>
                                          </p:val>
                                        </p:tav>
                                        <p:tav tm="100000">
                                          <p:val>
                                            <p:fltVal val="0"/>
                                          </p:val>
                                        </p:tav>
                                      </p:tavLst>
                                    </p:anim>
                                    <p:animEffect transition="in" filter="fade">
                                      <p:cBhvr>
                                        <p:cTn id="10" dur="25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50" fill="hold"/>
                                        <p:tgtEl>
                                          <p:spTgt spid="3"/>
                                        </p:tgtEl>
                                        <p:attrNameLst>
                                          <p:attrName>ppt_w</p:attrName>
                                        </p:attrNameLst>
                                      </p:cBhvr>
                                      <p:tavLst>
                                        <p:tav tm="0">
                                          <p:val>
                                            <p:fltVal val="0"/>
                                          </p:val>
                                        </p:tav>
                                        <p:tav tm="100000">
                                          <p:val>
                                            <p:strVal val="#ppt_w"/>
                                          </p:val>
                                        </p:tav>
                                      </p:tavLst>
                                    </p:anim>
                                    <p:anim calcmode="lin" valueType="num">
                                      <p:cBhvr>
                                        <p:cTn id="16" dur="250" fill="hold"/>
                                        <p:tgtEl>
                                          <p:spTgt spid="3"/>
                                        </p:tgtEl>
                                        <p:attrNameLst>
                                          <p:attrName>ppt_h</p:attrName>
                                        </p:attrNameLst>
                                      </p:cBhvr>
                                      <p:tavLst>
                                        <p:tav tm="0">
                                          <p:val>
                                            <p:fltVal val="0"/>
                                          </p:val>
                                        </p:tav>
                                        <p:tav tm="100000">
                                          <p:val>
                                            <p:strVal val="#ppt_h"/>
                                          </p:val>
                                        </p:tav>
                                      </p:tavLst>
                                    </p:anim>
                                    <p:anim calcmode="lin" valueType="num">
                                      <p:cBhvr>
                                        <p:cTn id="17" dur="250" fill="hold"/>
                                        <p:tgtEl>
                                          <p:spTgt spid="3"/>
                                        </p:tgtEl>
                                        <p:attrNameLst>
                                          <p:attrName>style.rotation</p:attrName>
                                        </p:attrNameLst>
                                      </p:cBhvr>
                                      <p:tavLst>
                                        <p:tav tm="0">
                                          <p:val>
                                            <p:fltVal val="90"/>
                                          </p:val>
                                        </p:tav>
                                        <p:tav tm="100000">
                                          <p:val>
                                            <p:fltVal val="0"/>
                                          </p:val>
                                        </p:tav>
                                      </p:tavLst>
                                    </p:anim>
                                    <p:animEffect transition="in" filter="fade">
                                      <p:cBhvr>
                                        <p:cTn id="1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640960" cy="5056460"/>
          </a:xfrm>
        </p:spPr>
        <p:txBody>
          <a:bodyPr/>
          <a:lstStyle/>
          <a:p>
            <a:pPr marL="0" indent="0">
              <a:buNone/>
            </a:pPr>
            <a:r>
              <a:rPr lang="ru-RU" sz="2400" b="1" dirty="0">
                <a:solidFill>
                  <a:srgbClr val="0000CC"/>
                </a:solidFill>
                <a:latin typeface="Arial Black" panose="020B0A04020102020204" pitchFamily="34" charset="0"/>
              </a:rPr>
              <a:t>За последнее время в России появляется всё больше мест, где установлены памятники первой учительнице. Сейчас многому учат уже в детских садах. А раньше первым человеком, вводящим детей в волшебный мир знаний, была учительница начальных классов.</a:t>
            </a:r>
            <a:endParaRPr lang="ru-RU" sz="2400" b="1" dirty="0" smtClean="0">
              <a:solidFill>
                <a:srgbClr val="0000CC"/>
              </a:solidFill>
              <a:effectLst>
                <a:glow rad="63500">
                  <a:schemeClr val="accent3">
                    <a:satMod val="175000"/>
                    <a:alpha val="40000"/>
                  </a:schemeClr>
                </a:glow>
              </a:effectLst>
              <a:latin typeface="Arial Black" panose="020B0A04020102020204" pitchFamily="34" charset="0"/>
            </a:endParaRPr>
          </a:p>
          <a:p>
            <a:pPr marL="0" indent="0">
              <a:buNone/>
            </a:pP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У </a:t>
            </a:r>
            <a:r>
              <a:rPr lang="ru-RU" sz="2400" b="1" dirty="0">
                <a:solidFill>
                  <a:srgbClr val="0000CC"/>
                </a:solidFill>
                <a:effectLst>
                  <a:glow rad="63500">
                    <a:schemeClr val="accent3">
                      <a:satMod val="175000"/>
                      <a:alpha val="40000"/>
                    </a:schemeClr>
                  </a:glow>
                </a:effectLst>
                <a:latin typeface="Arial Black" panose="020B0A04020102020204" pitchFamily="34" charset="0"/>
              </a:rPr>
              <a:t>памятника в Аткарске довольно-таки интересная история</a:t>
            </a: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 </a:t>
            </a:r>
            <a:r>
              <a:rPr lang="ru-RU" sz="2400" b="1" dirty="0">
                <a:solidFill>
                  <a:srgbClr val="0000CC"/>
                </a:solidFill>
                <a:effectLst>
                  <a:glow rad="63500">
                    <a:schemeClr val="accent3">
                      <a:satMod val="175000"/>
                      <a:alpha val="40000"/>
                    </a:schemeClr>
                  </a:glow>
                </a:effectLst>
                <a:latin typeface="Arial Black" panose="020B0A04020102020204" pitchFamily="34" charset="0"/>
              </a:rPr>
              <a:t>Родным городом автора памятника Павла Андреевича Якушева является </a:t>
            </a:r>
            <a:r>
              <a:rPr lang="ru-RU" sz="2400" b="1" dirty="0" err="1">
                <a:solidFill>
                  <a:srgbClr val="0000CC"/>
                </a:solidFill>
                <a:effectLst>
                  <a:glow rad="63500">
                    <a:schemeClr val="accent3">
                      <a:satMod val="175000"/>
                      <a:alpha val="40000"/>
                    </a:schemeClr>
                  </a:glow>
                </a:effectLst>
                <a:latin typeface="Arial Black" panose="020B0A04020102020204" pitchFamily="34" charset="0"/>
              </a:rPr>
              <a:t>г.Ташкент</a:t>
            </a:r>
            <a:r>
              <a:rPr lang="ru-RU" sz="2400" b="1" dirty="0">
                <a:solidFill>
                  <a:srgbClr val="0000CC"/>
                </a:solidFill>
                <a:effectLst>
                  <a:glow rad="63500">
                    <a:schemeClr val="accent3">
                      <a:satMod val="175000"/>
                      <a:alpha val="40000"/>
                    </a:schemeClr>
                  </a:glow>
                </a:effectLst>
                <a:latin typeface="Arial Black" panose="020B0A04020102020204" pitchFamily="34" charset="0"/>
              </a:rPr>
              <a:t>, где он работал художником-оформителем. Первый памятник первой учительнице, созданный </a:t>
            </a:r>
            <a:r>
              <a:rPr lang="ru-RU" sz="2400" b="1" dirty="0" err="1">
                <a:solidFill>
                  <a:srgbClr val="0000CC"/>
                </a:solidFill>
                <a:effectLst>
                  <a:glow rad="63500">
                    <a:schemeClr val="accent3">
                      <a:satMod val="175000"/>
                      <a:alpha val="40000"/>
                    </a:schemeClr>
                  </a:glow>
                </a:effectLst>
                <a:latin typeface="Arial Black" panose="020B0A04020102020204" pitchFamily="34" charset="0"/>
              </a:rPr>
              <a:t>П.А.Якушевым</a:t>
            </a:r>
            <a:r>
              <a:rPr lang="ru-RU" sz="2400" b="1" dirty="0">
                <a:solidFill>
                  <a:srgbClr val="0000CC"/>
                </a:solidFill>
                <a:effectLst>
                  <a:glow rad="63500">
                    <a:schemeClr val="accent3">
                      <a:satMod val="175000"/>
                      <a:alpha val="40000"/>
                    </a:schemeClr>
                  </a:glow>
                </a:effectLst>
                <a:latin typeface="Arial Black" panose="020B0A04020102020204" pitchFamily="34" charset="0"/>
              </a:rPr>
              <a:t> , стоит в селе Приречное </a:t>
            </a:r>
            <a:r>
              <a:rPr lang="ru-RU" sz="2400" b="1" dirty="0" err="1">
                <a:solidFill>
                  <a:srgbClr val="0000CC"/>
                </a:solidFill>
                <a:effectLst>
                  <a:glow rad="63500">
                    <a:schemeClr val="accent3">
                      <a:satMod val="175000"/>
                      <a:alpha val="40000"/>
                    </a:schemeClr>
                  </a:glow>
                </a:effectLst>
                <a:latin typeface="Arial Black" panose="020B0A04020102020204" pitchFamily="34" charset="0"/>
              </a:rPr>
              <a:t>Аткарского</a:t>
            </a:r>
            <a:r>
              <a:rPr lang="ru-RU" sz="2400" b="1" dirty="0">
                <a:solidFill>
                  <a:srgbClr val="0000CC"/>
                </a:solidFill>
                <a:effectLst>
                  <a:glow rad="63500">
                    <a:schemeClr val="accent3">
                      <a:satMod val="175000"/>
                      <a:alpha val="40000"/>
                    </a:schemeClr>
                  </a:glow>
                </a:effectLst>
                <a:latin typeface="Arial Black" panose="020B0A04020102020204" pitchFamily="34" charset="0"/>
              </a:rPr>
              <a:t> района, куда он переехал из Ташкента</a:t>
            </a: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 </a:t>
            </a:r>
            <a:r>
              <a:rPr lang="ru-RU" sz="2400" b="1" dirty="0">
                <a:solidFill>
                  <a:srgbClr val="0000CC"/>
                </a:solidFill>
                <a:effectLst>
                  <a:glow rad="63500">
                    <a:schemeClr val="accent3">
                      <a:satMod val="175000"/>
                      <a:alpha val="40000"/>
                    </a:schemeClr>
                  </a:glow>
                </a:effectLst>
                <a:latin typeface="Arial Black" panose="020B0A04020102020204" pitchFamily="34" charset="0"/>
              </a:rPr>
              <a:t>Для города Аткарска скульптором создано несколько скульптур ,в том числе и памятник </a:t>
            </a: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первой учительнице</a:t>
            </a:r>
            <a:r>
              <a:rPr lang="ru-RU" sz="2400" b="1" dirty="0">
                <a:solidFill>
                  <a:srgbClr val="0000CC"/>
                </a:solidFill>
                <a:effectLst>
                  <a:glow rad="63500">
                    <a:schemeClr val="accent3">
                      <a:satMod val="175000"/>
                      <a:alpha val="40000"/>
                    </a:schemeClr>
                  </a:glow>
                </a:effectLst>
                <a:latin typeface="Arial Black" panose="020B0A04020102020204" pitchFamily="34" charset="0"/>
              </a:rPr>
              <a:t>.</a:t>
            </a:r>
          </a:p>
        </p:txBody>
      </p:sp>
    </p:spTree>
    <p:custDataLst>
      <p:tags r:id="rId1"/>
    </p:custDataLst>
    <p:extLst>
      <p:ext uri="{BB962C8B-B14F-4D97-AF65-F5344CB8AC3E}">
        <p14:creationId xmlns:p14="http://schemas.microsoft.com/office/powerpoint/2010/main" val="1141046130"/>
      </p:ext>
    </p:extLst>
  </p:cSld>
  <p:clrMapOvr>
    <a:masterClrMapping/>
  </p:clrMapOvr>
  <mc:AlternateContent xmlns:mc="http://schemas.openxmlformats.org/markup-compatibility/2006" xmlns:p14="http://schemas.microsoft.com/office/powerpoint/2010/main">
    <mc:Choice Requires="p14">
      <p:transition p14:dur="250" advTm="26754">
        <p:dissolve/>
      </p:transition>
    </mc:Choice>
    <mc:Fallback xmlns="">
      <p:transition advTm="26754">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3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7272808" cy="1537433"/>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Ю. А. Гагарину</a:t>
            </a:r>
            <a:r>
              <a:rPr lang="ru-RU" sz="3200" dirty="0" smtClean="0">
                <a:ln w="22225">
                  <a:solidFill>
                    <a:schemeClr val="accent2"/>
                  </a:solidFill>
                  <a:prstDash val="solid"/>
                </a:ln>
                <a:solidFill>
                  <a:schemeClr val="accent2">
                    <a:lumMod val="40000"/>
                    <a:lumOff val="60000"/>
                  </a:schemeClr>
                </a:solidFill>
              </a:rPr>
              <a:t/>
            </a:r>
            <a:br>
              <a:rPr lang="ru-RU" sz="3200" dirty="0" smtClean="0">
                <a:ln w="22225">
                  <a:solidFill>
                    <a:schemeClr val="accent2"/>
                  </a:solidFill>
                  <a:prstDash val="solid"/>
                </a:ln>
                <a:solidFill>
                  <a:schemeClr val="accent2">
                    <a:lumMod val="40000"/>
                    <a:lumOff val="60000"/>
                  </a:schemeClr>
                </a:solidFill>
              </a:rPr>
            </a:br>
            <a:endParaRPr lang="ru-RU" sz="3200" dirty="0">
              <a:ln w="22225">
                <a:solidFill>
                  <a:schemeClr val="accent2"/>
                </a:solidFill>
                <a:prstDash val="solid"/>
              </a:ln>
              <a:solidFill>
                <a:schemeClr val="accent2">
                  <a:lumMod val="40000"/>
                  <a:lumOff val="60000"/>
                </a:schemeClr>
              </a:solidFill>
            </a:endParaRPr>
          </a:p>
        </p:txBody>
      </p:sp>
      <p:pic>
        <p:nvPicPr>
          <p:cNvPr id="4" name="Объект 3" descr="http://s305.photobucket.com/albums/nn220/yardkeeper1/saratov_region/ATKAPCK/P1070267.jpg"/>
          <p:cNvPicPr>
            <a:picLocks noGrp="1"/>
          </p:cNvPicPr>
          <p:nvPr>
            <p:ph sz="half" idx="1"/>
          </p:nvPr>
        </p:nvPicPr>
        <p:blipFill>
          <a:blip r:embed="rId3" cstate="print"/>
          <a:stretch>
            <a:fillRect/>
          </a:stretch>
        </p:blipFill>
        <p:spPr bwMode="auto">
          <a:xfrm>
            <a:off x="107505" y="1753394"/>
            <a:ext cx="3672408" cy="2692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Объект 4"/>
          <p:cNvSpPr>
            <a:spLocks noGrp="1"/>
          </p:cNvSpPr>
          <p:nvPr>
            <p:ph sz="half" idx="2"/>
          </p:nvPr>
        </p:nvSpPr>
        <p:spPr>
          <a:xfrm>
            <a:off x="3779912" y="764704"/>
            <a:ext cx="5184575" cy="4608511"/>
          </a:xfrm>
        </p:spPr>
        <p:txBody>
          <a:bodyPr/>
          <a:lstStyle/>
          <a:p>
            <a:pPr marL="0" indent="0">
              <a:buNone/>
            </a:pPr>
            <a:r>
              <a:rPr lang="ru-RU" sz="2400" b="1" i="1" dirty="0">
                <a:solidFill>
                  <a:srgbClr val="0033CC"/>
                </a:solidFill>
                <a:effectLst>
                  <a:glow rad="63500">
                    <a:schemeClr val="accent3">
                      <a:satMod val="175000"/>
                      <a:alpha val="40000"/>
                    </a:schemeClr>
                  </a:glow>
                </a:effectLst>
              </a:rPr>
              <a:t>Автор: В. Степанов</a:t>
            </a:r>
            <a:endParaRPr lang="ru-RU" sz="2400" b="1" dirty="0">
              <a:solidFill>
                <a:srgbClr val="0033CC"/>
              </a:solidFill>
              <a:effectLst>
                <a:glow rad="63500">
                  <a:schemeClr val="accent3">
                    <a:satMod val="175000"/>
                    <a:alpha val="40000"/>
                  </a:schemeClr>
                </a:glow>
              </a:effectLst>
            </a:endParaRPr>
          </a:p>
          <a:p>
            <a:pPr marL="0" indent="0">
              <a:buNone/>
            </a:pPr>
            <a:r>
              <a:rPr lang="ru-RU" sz="2400" dirty="0">
                <a:solidFill>
                  <a:srgbClr val="0033CC"/>
                </a:solidFill>
                <a:effectLst>
                  <a:glow rad="63500">
                    <a:schemeClr val="accent3">
                      <a:satMod val="175000"/>
                      <a:alpha val="40000"/>
                    </a:schemeClr>
                  </a:glow>
                </a:effectLst>
                <a:latin typeface="Arial Black" panose="020B0A04020102020204" pitchFamily="34" charset="0"/>
              </a:rPr>
              <a:t>В космической ракете</a:t>
            </a:r>
            <a:br>
              <a:rPr lang="ru-RU" sz="2400" dirty="0">
                <a:solidFill>
                  <a:srgbClr val="0033CC"/>
                </a:solidFill>
                <a:effectLst>
                  <a:glow rad="63500">
                    <a:schemeClr val="accent3">
                      <a:satMod val="175000"/>
                      <a:alpha val="40000"/>
                    </a:schemeClr>
                  </a:glow>
                </a:effectLst>
                <a:latin typeface="Arial Black" panose="020B0A04020102020204" pitchFamily="34" charset="0"/>
              </a:rPr>
            </a:br>
            <a:r>
              <a:rPr lang="ru-RU" sz="2400" dirty="0">
                <a:solidFill>
                  <a:srgbClr val="0033CC"/>
                </a:solidFill>
                <a:effectLst>
                  <a:glow rad="63500">
                    <a:schemeClr val="accent3">
                      <a:satMod val="175000"/>
                      <a:alpha val="40000"/>
                    </a:schemeClr>
                  </a:glow>
                </a:effectLst>
                <a:latin typeface="Arial Black" panose="020B0A04020102020204" pitchFamily="34" charset="0"/>
              </a:rPr>
              <a:t>С название «Восток»</a:t>
            </a:r>
            <a:br>
              <a:rPr lang="ru-RU" sz="2400" dirty="0">
                <a:solidFill>
                  <a:srgbClr val="0033CC"/>
                </a:solidFill>
                <a:effectLst>
                  <a:glow rad="63500">
                    <a:schemeClr val="accent3">
                      <a:satMod val="175000"/>
                      <a:alpha val="40000"/>
                    </a:schemeClr>
                  </a:glow>
                </a:effectLst>
                <a:latin typeface="Arial Black" panose="020B0A04020102020204" pitchFamily="34" charset="0"/>
              </a:rPr>
            </a:br>
            <a:r>
              <a:rPr lang="ru-RU" sz="2400" dirty="0">
                <a:solidFill>
                  <a:srgbClr val="0033CC"/>
                </a:solidFill>
                <a:effectLst>
                  <a:glow rad="63500">
                    <a:schemeClr val="accent3">
                      <a:satMod val="175000"/>
                      <a:alpha val="40000"/>
                    </a:schemeClr>
                  </a:glow>
                </a:effectLst>
                <a:latin typeface="Arial Black" panose="020B0A04020102020204" pitchFamily="34" charset="0"/>
              </a:rPr>
              <a:t>Он первым на планете</a:t>
            </a:r>
            <a:br>
              <a:rPr lang="ru-RU" sz="2400" dirty="0">
                <a:solidFill>
                  <a:srgbClr val="0033CC"/>
                </a:solidFill>
                <a:effectLst>
                  <a:glow rad="63500">
                    <a:schemeClr val="accent3">
                      <a:satMod val="175000"/>
                      <a:alpha val="40000"/>
                    </a:schemeClr>
                  </a:glow>
                </a:effectLst>
                <a:latin typeface="Arial Black" panose="020B0A04020102020204" pitchFamily="34" charset="0"/>
              </a:rPr>
            </a:br>
            <a:r>
              <a:rPr lang="ru-RU" sz="2400" dirty="0">
                <a:solidFill>
                  <a:srgbClr val="0033CC"/>
                </a:solidFill>
                <a:effectLst>
                  <a:glow rad="63500">
                    <a:schemeClr val="accent3">
                      <a:satMod val="175000"/>
                      <a:alpha val="40000"/>
                    </a:schemeClr>
                  </a:glow>
                </a:effectLst>
                <a:latin typeface="Arial Black" panose="020B0A04020102020204" pitchFamily="34" charset="0"/>
              </a:rPr>
              <a:t>Подняться к звёздам смог</a:t>
            </a:r>
            <a:r>
              <a:rPr lang="ru-RU" sz="2400" dirty="0" smtClean="0">
                <a:solidFill>
                  <a:srgbClr val="0033CC"/>
                </a:solidFill>
                <a:effectLst>
                  <a:glow rad="63500">
                    <a:schemeClr val="accent3">
                      <a:satMod val="175000"/>
                      <a:alpha val="40000"/>
                    </a:schemeClr>
                  </a:glow>
                </a:effectLst>
                <a:latin typeface="Arial Black" panose="020B0A04020102020204" pitchFamily="34" charset="0"/>
              </a:rPr>
              <a:t>.</a:t>
            </a:r>
            <a:endParaRPr lang="ru-RU" sz="2400" dirty="0">
              <a:solidFill>
                <a:srgbClr val="0033CC"/>
              </a:solidFill>
              <a:effectLst>
                <a:glow rad="63500">
                  <a:schemeClr val="accent3">
                    <a:satMod val="175000"/>
                    <a:alpha val="40000"/>
                  </a:schemeClr>
                </a:glow>
              </a:effectLst>
              <a:latin typeface="Arial Black" panose="020B0A04020102020204" pitchFamily="34" charset="0"/>
            </a:endParaRPr>
          </a:p>
          <a:p>
            <a:pPr marL="0" indent="0">
              <a:buNone/>
            </a:pPr>
            <a:r>
              <a:rPr lang="ru-RU" sz="2400" b="1"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2400" b="1" dirty="0">
                <a:ln w="22225">
                  <a:solidFill>
                    <a:schemeClr val="accent2"/>
                  </a:solidFill>
                  <a:prstDash val="solid"/>
                </a:ln>
                <a:solidFill>
                  <a:schemeClr val="accent2">
                    <a:lumMod val="40000"/>
                    <a:lumOff val="60000"/>
                  </a:schemeClr>
                </a:solidFill>
                <a:latin typeface="Arial Black" panose="020B0A04020102020204" pitchFamily="34" charset="0"/>
              </a:rPr>
              <a:t>Юрию Гагарину </a:t>
            </a:r>
            <a:r>
              <a:rPr lang="ru-RU" sz="2400" dirty="0">
                <a:solidFill>
                  <a:srgbClr val="0033CC"/>
                </a:solidFill>
                <a:effectLst>
                  <a:glow rad="63500">
                    <a:schemeClr val="accent3">
                      <a:satMod val="175000"/>
                      <a:alpha val="40000"/>
                    </a:schemeClr>
                  </a:glow>
                </a:effectLst>
                <a:latin typeface="Arial Black" panose="020B0A04020102020204" pitchFamily="34" charset="0"/>
              </a:rPr>
              <a:t>занимает в Аткарском парке особое место, словно встречая посетителей у входа. В этом парке первый космонавт земли играл в волейбол, приезжая на </a:t>
            </a:r>
            <a:r>
              <a:rPr lang="ru-RU" sz="2400" dirty="0" smtClean="0">
                <a:solidFill>
                  <a:srgbClr val="0033CC"/>
                </a:solidFill>
                <a:effectLst>
                  <a:glow rad="63500">
                    <a:schemeClr val="accent3">
                      <a:satMod val="175000"/>
                      <a:alpha val="40000"/>
                    </a:schemeClr>
                  </a:glow>
                </a:effectLst>
                <a:latin typeface="Arial Black" panose="020B0A04020102020204" pitchFamily="34" charset="0"/>
              </a:rPr>
              <a:t>соревнования</a:t>
            </a:r>
            <a:r>
              <a:rPr lang="ru-RU" sz="2400" dirty="0">
                <a:solidFill>
                  <a:srgbClr val="0033CC"/>
                </a:solidFill>
                <a:effectLst>
                  <a:glow rad="63500">
                    <a:schemeClr val="accent3">
                      <a:satMod val="175000"/>
                      <a:alpha val="40000"/>
                    </a:schemeClr>
                  </a:glow>
                </a:effectLst>
                <a:latin typeface="Arial Black" panose="020B0A04020102020204" pitchFamily="34" charset="0"/>
              </a:rPr>
              <a:t>.</a:t>
            </a:r>
            <a:r>
              <a:rPr lang="ru-RU" sz="2400" dirty="0" smtClean="0">
                <a:solidFill>
                  <a:srgbClr val="0033CC"/>
                </a:solidFill>
                <a:effectLst>
                  <a:glow rad="63500">
                    <a:schemeClr val="accent3">
                      <a:satMod val="175000"/>
                      <a:alpha val="40000"/>
                    </a:schemeClr>
                  </a:glow>
                </a:effectLst>
                <a:latin typeface="Arial Black" panose="020B0A04020102020204" pitchFamily="34" charset="0"/>
              </a:rPr>
              <a:t> </a:t>
            </a:r>
            <a:endParaRPr lang="ru-RU" sz="2400" dirty="0">
              <a:solidFill>
                <a:srgbClr val="0033CC"/>
              </a:solidFill>
              <a:effectLst>
                <a:glow rad="63500">
                  <a:schemeClr val="accent3">
                    <a:satMod val="175000"/>
                    <a:alpha val="40000"/>
                  </a:schemeClr>
                </a:glo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538090449"/>
      </p:ext>
    </p:extLst>
  </p:cSld>
  <p:clrMapOvr>
    <a:masterClrMapping/>
  </p:clrMapOvr>
  <mc:AlternateContent xmlns:mc="http://schemas.openxmlformats.org/markup-compatibility/2006" xmlns:p14="http://schemas.microsoft.com/office/powerpoint/2010/main">
    <mc:Choice Requires="p14">
      <p:transition p14:dur="250" advTm="14963">
        <p:dissolve/>
      </p:transition>
    </mc:Choice>
    <mc:Fallback xmlns="">
      <p:transition advTm="1496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625"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13" dur="625"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14" dur="625" accel="50000" fill="hold">
                                          <p:stCondLst>
                                            <p:cond delay="625"/>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5" dur="125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6" dur="625"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7" dur="625"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8" dur="625" accel="50000" fill="hold">
                                          <p:stCondLst>
                                            <p:cond delay="625"/>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9" dur="1250" decel="50000">
                                          <p:stCondLst>
                                            <p:cond delay="0"/>
                                          </p:stCondLst>
                                        </p:cTn>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625" decel="50000" fill="hold">
                                          <p:stCondLst>
                                            <p:cond delay="0"/>
                                          </p:stCondLst>
                                        </p:cTn>
                                        <p:tgtEl>
                                          <p:spTgt spid="5">
                                            <p:txEl>
                                              <p:pRg st="1" end="1"/>
                                            </p:txEl>
                                          </p:spTgt>
                                        </p:tgtEl>
                                        <p:attrNameLst>
                                          <p:attrName>style.rotation</p:attrName>
                                        </p:attrNameLst>
                                      </p:cBhvr>
                                      <p:tavLst>
                                        <p:tav tm="0">
                                          <p:val>
                                            <p:fltVal val="-90"/>
                                          </p:val>
                                        </p:tav>
                                        <p:tav tm="100000">
                                          <p:val>
                                            <p:fltVal val="0"/>
                                          </p:val>
                                        </p:tav>
                                      </p:tavLst>
                                    </p:anim>
                                    <p:anim calcmode="lin" valueType="num">
                                      <p:cBhvr>
                                        <p:cTn id="25" dur="625" decel="50000" fill="hold">
                                          <p:stCondLst>
                                            <p:cond delay="0"/>
                                          </p:stCondLst>
                                        </p:cTn>
                                        <p:tgtEl>
                                          <p:spTgt spid="5">
                                            <p:txEl>
                                              <p:pRg st="1" end="1"/>
                                            </p:txEl>
                                          </p:spTgt>
                                        </p:tgtEl>
                                        <p:attrNameLst>
                                          <p:attrName>ppt_w</p:attrName>
                                        </p:attrNameLst>
                                      </p:cBhvr>
                                      <p:tavLst>
                                        <p:tav tm="0">
                                          <p:val>
                                            <p:strVal val="#ppt_w"/>
                                          </p:val>
                                        </p:tav>
                                        <p:tav tm="100000">
                                          <p:val>
                                            <p:strVal val="#ppt_w*.05"/>
                                          </p:val>
                                        </p:tav>
                                      </p:tavLst>
                                    </p:anim>
                                    <p:anim calcmode="lin" valueType="num">
                                      <p:cBhvr>
                                        <p:cTn id="26" dur="625" accel="50000" fill="hold">
                                          <p:stCondLst>
                                            <p:cond delay="625"/>
                                          </p:stCondLst>
                                        </p:cTn>
                                        <p:tgtEl>
                                          <p:spTgt spid="5">
                                            <p:txEl>
                                              <p:pRg st="1" end="1"/>
                                            </p:txEl>
                                          </p:spTgt>
                                        </p:tgtEl>
                                        <p:attrNameLst>
                                          <p:attrName>ppt_w</p:attrName>
                                        </p:attrNameLst>
                                      </p:cBhvr>
                                      <p:tavLst>
                                        <p:tav tm="0">
                                          <p:val>
                                            <p:strVal val="#ppt_w*.05"/>
                                          </p:val>
                                        </p:tav>
                                        <p:tav tm="100000">
                                          <p:val>
                                            <p:strVal val="#ppt_w"/>
                                          </p:val>
                                        </p:tav>
                                      </p:tavLst>
                                    </p:anim>
                                    <p:anim calcmode="lin" valueType="num">
                                      <p:cBhvr>
                                        <p:cTn id="27" dur="125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8" dur="625" decel="50000" fill="hold">
                                          <p:stCondLst>
                                            <p:cond delay="0"/>
                                          </p:stCondLst>
                                        </p:cTn>
                                        <p:tgtEl>
                                          <p:spTgt spid="5">
                                            <p:txEl>
                                              <p:pRg st="1" end="1"/>
                                            </p:txEl>
                                          </p:spTgt>
                                        </p:tgtEl>
                                        <p:attrNameLst>
                                          <p:attrName>ppt_x</p:attrName>
                                        </p:attrNameLst>
                                      </p:cBhvr>
                                      <p:tavLst>
                                        <p:tav tm="0">
                                          <p:val>
                                            <p:strVal val="#ppt_x+.4"/>
                                          </p:val>
                                        </p:tav>
                                        <p:tav tm="100000">
                                          <p:val>
                                            <p:strVal val="#ppt_x"/>
                                          </p:val>
                                        </p:tav>
                                      </p:tavLst>
                                    </p:anim>
                                    <p:anim calcmode="lin" valueType="num">
                                      <p:cBhvr>
                                        <p:cTn id="29" dur="625" decel="50000" fill="hold">
                                          <p:stCondLst>
                                            <p:cond delay="0"/>
                                          </p:stCondLst>
                                        </p:cTn>
                                        <p:tgtEl>
                                          <p:spTgt spid="5">
                                            <p:txEl>
                                              <p:pRg st="1" end="1"/>
                                            </p:txEl>
                                          </p:spTgt>
                                        </p:tgtEl>
                                        <p:attrNameLst>
                                          <p:attrName>ppt_y</p:attrName>
                                        </p:attrNameLst>
                                      </p:cBhvr>
                                      <p:tavLst>
                                        <p:tav tm="0">
                                          <p:val>
                                            <p:strVal val="#ppt_y-.2"/>
                                          </p:val>
                                        </p:tav>
                                        <p:tav tm="100000">
                                          <p:val>
                                            <p:strVal val="#ppt_y+.1"/>
                                          </p:val>
                                        </p:tav>
                                      </p:tavLst>
                                    </p:anim>
                                    <p:anim calcmode="lin" valueType="num">
                                      <p:cBhvr>
                                        <p:cTn id="30" dur="625" accel="50000" fill="hold">
                                          <p:stCondLst>
                                            <p:cond delay="625"/>
                                          </p:stCondLst>
                                        </p:cTn>
                                        <p:tgtEl>
                                          <p:spTgt spid="5">
                                            <p:txEl>
                                              <p:pRg st="1" end="1"/>
                                            </p:txEl>
                                          </p:spTgt>
                                        </p:tgtEl>
                                        <p:attrNameLst>
                                          <p:attrName>ppt_y</p:attrName>
                                        </p:attrNameLst>
                                      </p:cBhvr>
                                      <p:tavLst>
                                        <p:tav tm="0">
                                          <p:val>
                                            <p:strVal val="#ppt_y+.1"/>
                                          </p:val>
                                        </p:tav>
                                        <p:tav tm="100000">
                                          <p:val>
                                            <p:strVal val="#ppt_y"/>
                                          </p:val>
                                        </p:tav>
                                      </p:tavLst>
                                    </p:anim>
                                    <p:animEffect transition="in" filter="fade">
                                      <p:cBhvr>
                                        <p:cTn id="31" dur="1250" decel="50000">
                                          <p:stCondLst>
                                            <p:cond delay="0"/>
                                          </p:stCondLst>
                                        </p:cTn>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p:cTn id="36" dur="625"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37" dur="625"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38" dur="625" accel="50000" fill="hold">
                                          <p:stCondLst>
                                            <p:cond delay="625"/>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39" dur="125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40" dur="625"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41" dur="625"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42" dur="625" accel="50000" fill="hold">
                                          <p:stCondLst>
                                            <p:cond delay="625"/>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43" dur="1250" decel="50000">
                                          <p:stCondLst>
                                            <p:cond delay="0"/>
                                          </p:stCondLst>
                                        </p:cTn>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4992" y="0"/>
            <a:ext cx="5224983" cy="93600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БАЛАКОВО</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5122" name="Picture 2" descr="ÐÐ°ÑÑÐ¸Ð½ÐºÐ¸ Ð¿Ð¾ Ð·Ð°Ð¿ÑÐ¾ÑÑ Ð³ÐµÑÐ± Ð±Ð°Ð»Ð°ÐºÐ¾Ð²Ð¾ ÑÐ¾ÑÐ¾"/>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49938" y="2047081"/>
            <a:ext cx="2178446" cy="27500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6" name="Picture 4" descr="ÐÐ¾ÑÐ¾Ð¶ÐµÐµ Ð¸Ð·Ð¾Ð±ÑÐ°Ð¶ÐµÐ½Ð¸Ðµ"/>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67544" y="1268760"/>
            <a:ext cx="5183807" cy="44644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7649660"/>
      </p:ext>
    </p:extLst>
  </p:cSld>
  <p:clrMapOvr>
    <a:masterClrMapping/>
  </p:clrMapOvr>
  <mc:AlternateContent xmlns:mc="http://schemas.openxmlformats.org/markup-compatibility/2006" xmlns:p14="http://schemas.microsoft.com/office/powerpoint/2010/main">
    <mc:Choice Requires="p14">
      <p:transition p14:dur="250" advTm="4343">
        <p:dissolve/>
      </p:transition>
    </mc:Choice>
    <mc:Fallback xmlns="">
      <p:transition advTm="434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25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2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689" y="116632"/>
            <a:ext cx="7427168"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БЮСТ ЧАПАЕВА В.И.</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4" name="Объект 3"/>
          <p:cNvSpPr>
            <a:spLocks noGrp="1"/>
          </p:cNvSpPr>
          <p:nvPr>
            <p:ph sz="half" idx="2"/>
          </p:nvPr>
        </p:nvSpPr>
        <p:spPr>
          <a:xfrm>
            <a:off x="4427984" y="1268759"/>
            <a:ext cx="4608512" cy="4093815"/>
          </a:xfrm>
        </p:spPr>
        <p:txBody>
          <a:bodyPr/>
          <a:lstStyle/>
          <a:p>
            <a:pPr marL="0" indent="0">
              <a:buNone/>
            </a:pPr>
            <a:r>
              <a:rPr lang="ru-RU" sz="2400" dirty="0">
                <a:solidFill>
                  <a:srgbClr val="0033CC"/>
                </a:solidFill>
                <a:effectLst>
                  <a:glow rad="63500">
                    <a:schemeClr val="accent3">
                      <a:satMod val="175000"/>
                      <a:alpha val="40000"/>
                    </a:schemeClr>
                  </a:glow>
                </a:effectLst>
                <a:latin typeface="Arial Black" panose="020B0A04020102020204" pitchFamily="34" charset="0"/>
              </a:rPr>
              <a:t>Бюст Чапаева установлен в городе Балаково в честь героя гражданской войны. Василий Иванович Чапаев родился в деревне Саратовской области. Детство и юность будущий известный полководец провел в Балаково, куда приехали его родители в поисках заработка.</a:t>
            </a:r>
          </a:p>
          <a:p>
            <a:pPr marL="0" indent="0">
              <a:buNone/>
            </a:pPr>
            <a:r>
              <a:rPr lang="ru-RU" dirty="0"/>
              <a:t> </a:t>
            </a:r>
          </a:p>
          <a:p>
            <a:pPr marL="0" indent="0">
              <a:buNone/>
            </a:pPr>
            <a:r>
              <a:rPr lang="ru-RU" dirty="0"/>
              <a:t> </a:t>
            </a:r>
          </a:p>
          <a:p>
            <a:endParaRPr lang="ru-RU" dirty="0"/>
          </a:p>
        </p:txBody>
      </p:sp>
      <p:pic>
        <p:nvPicPr>
          <p:cNvPr id="5" name="Объект 4" descr="Бюст Чапаева в Балаково (фото)"/>
          <p:cNvPicPr>
            <a:picLocks noGrp="1"/>
          </p:cNvPicPr>
          <p:nvPr>
            <p:ph sz="half" idx="1"/>
          </p:nvPr>
        </p:nvPicPr>
        <p:blipFill>
          <a:blip r:embed="rId3" cstate="print"/>
          <a:srcRect/>
          <a:stretch>
            <a:fillRect/>
          </a:stretch>
        </p:blipFill>
        <p:spPr bwMode="auto">
          <a:xfrm>
            <a:off x="179512" y="1259676"/>
            <a:ext cx="4032448" cy="3373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2567889790"/>
      </p:ext>
    </p:extLst>
  </p:cSld>
  <p:clrMapOvr>
    <a:masterClrMapping/>
  </p:clrMapOvr>
  <mc:AlternateContent xmlns:mc="http://schemas.openxmlformats.org/markup-compatibility/2006" xmlns:p14="http://schemas.microsoft.com/office/powerpoint/2010/main">
    <mc:Choice Requires="p14">
      <p:transition p14:dur="250" advTm="19899">
        <p:dissolve/>
      </p:transition>
    </mc:Choice>
    <mc:Fallback xmlns="">
      <p:transition advTm="19899">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75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13" dur="75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14" dur="750" accel="50000" fill="hold">
                                          <p:stCondLst>
                                            <p:cond delay="75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5" dur="15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6" dur="75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7" dur="75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8" dur="750" accel="50000" fill="hold">
                                          <p:stCondLst>
                                            <p:cond delay="75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9" dur="1500" decel="50000">
                                          <p:stCondLst>
                                            <p:cond delay="0"/>
                                          </p:stCondLst>
                                        </p:cTn>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750" decel="50000" fill="hold">
                                          <p:stCondLst>
                                            <p:cond delay="0"/>
                                          </p:stCondLst>
                                        </p:cTn>
                                        <p:tgtEl>
                                          <p:spTgt spid="4">
                                            <p:txEl>
                                              <p:pRg st="1" end="1"/>
                                            </p:txEl>
                                          </p:spTgt>
                                        </p:tgtEl>
                                        <p:attrNameLst>
                                          <p:attrName>style.rotation</p:attrName>
                                        </p:attrNameLst>
                                      </p:cBhvr>
                                      <p:tavLst>
                                        <p:tav tm="0">
                                          <p:val>
                                            <p:fltVal val="-90"/>
                                          </p:val>
                                        </p:tav>
                                        <p:tav tm="100000">
                                          <p:val>
                                            <p:fltVal val="0"/>
                                          </p:val>
                                        </p:tav>
                                      </p:tavLst>
                                    </p:anim>
                                    <p:anim calcmode="lin" valueType="num">
                                      <p:cBhvr>
                                        <p:cTn id="25" dur="750" decel="50000" fill="hold">
                                          <p:stCondLst>
                                            <p:cond delay="0"/>
                                          </p:stCondLst>
                                        </p:cTn>
                                        <p:tgtEl>
                                          <p:spTgt spid="4">
                                            <p:txEl>
                                              <p:pRg st="1" end="1"/>
                                            </p:txEl>
                                          </p:spTgt>
                                        </p:tgtEl>
                                        <p:attrNameLst>
                                          <p:attrName>ppt_w</p:attrName>
                                        </p:attrNameLst>
                                      </p:cBhvr>
                                      <p:tavLst>
                                        <p:tav tm="0">
                                          <p:val>
                                            <p:strVal val="#ppt_w"/>
                                          </p:val>
                                        </p:tav>
                                        <p:tav tm="100000">
                                          <p:val>
                                            <p:strVal val="#ppt_w*.05"/>
                                          </p:val>
                                        </p:tav>
                                      </p:tavLst>
                                    </p:anim>
                                    <p:anim calcmode="lin" valueType="num">
                                      <p:cBhvr>
                                        <p:cTn id="26" dur="750" accel="50000" fill="hold">
                                          <p:stCondLst>
                                            <p:cond delay="750"/>
                                          </p:stCondLst>
                                        </p:cTn>
                                        <p:tgtEl>
                                          <p:spTgt spid="4">
                                            <p:txEl>
                                              <p:pRg st="1" end="1"/>
                                            </p:txEl>
                                          </p:spTgt>
                                        </p:tgtEl>
                                        <p:attrNameLst>
                                          <p:attrName>ppt_w</p:attrName>
                                        </p:attrNameLst>
                                      </p:cBhvr>
                                      <p:tavLst>
                                        <p:tav tm="0">
                                          <p:val>
                                            <p:strVal val="#ppt_w*.05"/>
                                          </p:val>
                                        </p:tav>
                                        <p:tav tm="100000">
                                          <p:val>
                                            <p:strVal val="#ppt_w"/>
                                          </p:val>
                                        </p:tav>
                                      </p:tavLst>
                                    </p:anim>
                                    <p:anim calcmode="lin" valueType="num">
                                      <p:cBhvr>
                                        <p:cTn id="27" dur="1500" fill="hold"/>
                                        <p:tgtEl>
                                          <p:spTgt spid="4">
                                            <p:txEl>
                                              <p:pRg st="1" end="1"/>
                                            </p:txEl>
                                          </p:spTgt>
                                        </p:tgtEl>
                                        <p:attrNameLst>
                                          <p:attrName>ppt_h</p:attrName>
                                        </p:attrNameLst>
                                      </p:cBhvr>
                                      <p:tavLst>
                                        <p:tav tm="0">
                                          <p:val>
                                            <p:strVal val="#ppt_h"/>
                                          </p:val>
                                        </p:tav>
                                        <p:tav tm="100000">
                                          <p:val>
                                            <p:strVal val="#ppt_h"/>
                                          </p:val>
                                        </p:tav>
                                      </p:tavLst>
                                    </p:anim>
                                    <p:anim calcmode="lin" valueType="num">
                                      <p:cBhvr>
                                        <p:cTn id="28" dur="750" decel="50000" fill="hold">
                                          <p:stCondLst>
                                            <p:cond delay="0"/>
                                          </p:stCondLst>
                                        </p:cTn>
                                        <p:tgtEl>
                                          <p:spTgt spid="4">
                                            <p:txEl>
                                              <p:pRg st="1" end="1"/>
                                            </p:txEl>
                                          </p:spTgt>
                                        </p:tgtEl>
                                        <p:attrNameLst>
                                          <p:attrName>ppt_x</p:attrName>
                                        </p:attrNameLst>
                                      </p:cBhvr>
                                      <p:tavLst>
                                        <p:tav tm="0">
                                          <p:val>
                                            <p:strVal val="#ppt_x+.4"/>
                                          </p:val>
                                        </p:tav>
                                        <p:tav tm="100000">
                                          <p:val>
                                            <p:strVal val="#ppt_x"/>
                                          </p:val>
                                        </p:tav>
                                      </p:tavLst>
                                    </p:anim>
                                    <p:anim calcmode="lin" valueType="num">
                                      <p:cBhvr>
                                        <p:cTn id="29" dur="750" decel="50000" fill="hold">
                                          <p:stCondLst>
                                            <p:cond delay="0"/>
                                          </p:stCondLst>
                                        </p:cTn>
                                        <p:tgtEl>
                                          <p:spTgt spid="4">
                                            <p:txEl>
                                              <p:pRg st="1" end="1"/>
                                            </p:txEl>
                                          </p:spTgt>
                                        </p:tgtEl>
                                        <p:attrNameLst>
                                          <p:attrName>ppt_y</p:attrName>
                                        </p:attrNameLst>
                                      </p:cBhvr>
                                      <p:tavLst>
                                        <p:tav tm="0">
                                          <p:val>
                                            <p:strVal val="#ppt_y-.2"/>
                                          </p:val>
                                        </p:tav>
                                        <p:tav tm="100000">
                                          <p:val>
                                            <p:strVal val="#ppt_y+.1"/>
                                          </p:val>
                                        </p:tav>
                                      </p:tavLst>
                                    </p:anim>
                                    <p:anim calcmode="lin" valueType="num">
                                      <p:cBhvr>
                                        <p:cTn id="30" dur="750" accel="50000" fill="hold">
                                          <p:stCondLst>
                                            <p:cond delay="750"/>
                                          </p:stCondLst>
                                        </p:cTn>
                                        <p:tgtEl>
                                          <p:spTgt spid="4">
                                            <p:txEl>
                                              <p:pRg st="1" end="1"/>
                                            </p:txEl>
                                          </p:spTgt>
                                        </p:tgtEl>
                                        <p:attrNameLst>
                                          <p:attrName>ppt_y</p:attrName>
                                        </p:attrNameLst>
                                      </p:cBhvr>
                                      <p:tavLst>
                                        <p:tav tm="0">
                                          <p:val>
                                            <p:strVal val="#ppt_y+.1"/>
                                          </p:val>
                                        </p:tav>
                                        <p:tav tm="100000">
                                          <p:val>
                                            <p:strVal val="#ppt_y"/>
                                          </p:val>
                                        </p:tav>
                                      </p:tavLst>
                                    </p:anim>
                                    <p:animEffect transition="in" filter="fade">
                                      <p:cBhvr>
                                        <p:cTn id="31" dur="1500" decel="50000">
                                          <p:stCondLst>
                                            <p:cond delay="0"/>
                                          </p:stCondLst>
                                        </p:cTn>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p:cTn id="36" dur="750" decel="50000" fill="hold">
                                          <p:stCondLst>
                                            <p:cond delay="0"/>
                                          </p:stCondLst>
                                        </p:cTn>
                                        <p:tgtEl>
                                          <p:spTgt spid="4">
                                            <p:txEl>
                                              <p:pRg st="2" end="2"/>
                                            </p:txEl>
                                          </p:spTgt>
                                        </p:tgtEl>
                                        <p:attrNameLst>
                                          <p:attrName>style.rotation</p:attrName>
                                        </p:attrNameLst>
                                      </p:cBhvr>
                                      <p:tavLst>
                                        <p:tav tm="0">
                                          <p:val>
                                            <p:fltVal val="-90"/>
                                          </p:val>
                                        </p:tav>
                                        <p:tav tm="100000">
                                          <p:val>
                                            <p:fltVal val="0"/>
                                          </p:val>
                                        </p:tav>
                                      </p:tavLst>
                                    </p:anim>
                                    <p:anim calcmode="lin" valueType="num">
                                      <p:cBhvr>
                                        <p:cTn id="37" dur="750" decel="50000" fill="hold">
                                          <p:stCondLst>
                                            <p:cond delay="0"/>
                                          </p:stCondLst>
                                        </p:cTn>
                                        <p:tgtEl>
                                          <p:spTgt spid="4">
                                            <p:txEl>
                                              <p:pRg st="2" end="2"/>
                                            </p:txEl>
                                          </p:spTgt>
                                        </p:tgtEl>
                                        <p:attrNameLst>
                                          <p:attrName>ppt_w</p:attrName>
                                        </p:attrNameLst>
                                      </p:cBhvr>
                                      <p:tavLst>
                                        <p:tav tm="0">
                                          <p:val>
                                            <p:strVal val="#ppt_w"/>
                                          </p:val>
                                        </p:tav>
                                        <p:tav tm="100000">
                                          <p:val>
                                            <p:strVal val="#ppt_w*.05"/>
                                          </p:val>
                                        </p:tav>
                                      </p:tavLst>
                                    </p:anim>
                                    <p:anim calcmode="lin" valueType="num">
                                      <p:cBhvr>
                                        <p:cTn id="38" dur="750" accel="50000" fill="hold">
                                          <p:stCondLst>
                                            <p:cond delay="750"/>
                                          </p:stCondLst>
                                        </p:cTn>
                                        <p:tgtEl>
                                          <p:spTgt spid="4">
                                            <p:txEl>
                                              <p:pRg st="2" end="2"/>
                                            </p:txEl>
                                          </p:spTgt>
                                        </p:tgtEl>
                                        <p:attrNameLst>
                                          <p:attrName>ppt_w</p:attrName>
                                        </p:attrNameLst>
                                      </p:cBhvr>
                                      <p:tavLst>
                                        <p:tav tm="0">
                                          <p:val>
                                            <p:strVal val="#ppt_w*.05"/>
                                          </p:val>
                                        </p:tav>
                                        <p:tav tm="100000">
                                          <p:val>
                                            <p:strVal val="#ppt_w"/>
                                          </p:val>
                                        </p:tav>
                                      </p:tavLst>
                                    </p:anim>
                                    <p:anim calcmode="lin" valueType="num">
                                      <p:cBhvr>
                                        <p:cTn id="39" dur="1500" fill="hold"/>
                                        <p:tgtEl>
                                          <p:spTgt spid="4">
                                            <p:txEl>
                                              <p:pRg st="2" end="2"/>
                                            </p:txEl>
                                          </p:spTgt>
                                        </p:tgtEl>
                                        <p:attrNameLst>
                                          <p:attrName>ppt_h</p:attrName>
                                        </p:attrNameLst>
                                      </p:cBhvr>
                                      <p:tavLst>
                                        <p:tav tm="0">
                                          <p:val>
                                            <p:strVal val="#ppt_h"/>
                                          </p:val>
                                        </p:tav>
                                        <p:tav tm="100000">
                                          <p:val>
                                            <p:strVal val="#ppt_h"/>
                                          </p:val>
                                        </p:tav>
                                      </p:tavLst>
                                    </p:anim>
                                    <p:anim calcmode="lin" valueType="num">
                                      <p:cBhvr>
                                        <p:cTn id="40" dur="750" decel="50000" fill="hold">
                                          <p:stCondLst>
                                            <p:cond delay="0"/>
                                          </p:stCondLst>
                                        </p:cTn>
                                        <p:tgtEl>
                                          <p:spTgt spid="4">
                                            <p:txEl>
                                              <p:pRg st="2" end="2"/>
                                            </p:txEl>
                                          </p:spTgt>
                                        </p:tgtEl>
                                        <p:attrNameLst>
                                          <p:attrName>ppt_x</p:attrName>
                                        </p:attrNameLst>
                                      </p:cBhvr>
                                      <p:tavLst>
                                        <p:tav tm="0">
                                          <p:val>
                                            <p:strVal val="#ppt_x+.4"/>
                                          </p:val>
                                        </p:tav>
                                        <p:tav tm="100000">
                                          <p:val>
                                            <p:strVal val="#ppt_x"/>
                                          </p:val>
                                        </p:tav>
                                      </p:tavLst>
                                    </p:anim>
                                    <p:anim calcmode="lin" valueType="num">
                                      <p:cBhvr>
                                        <p:cTn id="41" dur="750" decel="50000" fill="hold">
                                          <p:stCondLst>
                                            <p:cond delay="0"/>
                                          </p:stCondLst>
                                        </p:cTn>
                                        <p:tgtEl>
                                          <p:spTgt spid="4">
                                            <p:txEl>
                                              <p:pRg st="2" end="2"/>
                                            </p:txEl>
                                          </p:spTgt>
                                        </p:tgtEl>
                                        <p:attrNameLst>
                                          <p:attrName>ppt_y</p:attrName>
                                        </p:attrNameLst>
                                      </p:cBhvr>
                                      <p:tavLst>
                                        <p:tav tm="0">
                                          <p:val>
                                            <p:strVal val="#ppt_y-.2"/>
                                          </p:val>
                                        </p:tav>
                                        <p:tav tm="100000">
                                          <p:val>
                                            <p:strVal val="#ppt_y+.1"/>
                                          </p:val>
                                        </p:tav>
                                      </p:tavLst>
                                    </p:anim>
                                    <p:anim calcmode="lin" valueType="num">
                                      <p:cBhvr>
                                        <p:cTn id="42" dur="750" accel="50000" fill="hold">
                                          <p:stCondLst>
                                            <p:cond delay="750"/>
                                          </p:stCondLst>
                                        </p:cTn>
                                        <p:tgtEl>
                                          <p:spTgt spid="4">
                                            <p:txEl>
                                              <p:pRg st="2" end="2"/>
                                            </p:txEl>
                                          </p:spTgt>
                                        </p:tgtEl>
                                        <p:attrNameLst>
                                          <p:attrName>ppt_y</p:attrName>
                                        </p:attrNameLst>
                                      </p:cBhvr>
                                      <p:tavLst>
                                        <p:tav tm="0">
                                          <p:val>
                                            <p:strVal val="#ppt_y+.1"/>
                                          </p:val>
                                        </p:tav>
                                        <p:tav tm="100000">
                                          <p:val>
                                            <p:strVal val="#ppt_y"/>
                                          </p:val>
                                        </p:tav>
                                      </p:tavLst>
                                    </p:anim>
                                    <p:animEffect transition="in" filter="fade">
                                      <p:cBhvr>
                                        <p:cTn id="43" dur="1500" decel="50000">
                                          <p:stCondLst>
                                            <p:cond delay="0"/>
                                          </p:stCondLst>
                                        </p:cTn>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7632848" cy="694308"/>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Е.А. ЛЕБЕДЕВУ</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4" name="Объект 3"/>
          <p:cNvSpPr>
            <a:spLocks noGrp="1"/>
          </p:cNvSpPr>
          <p:nvPr>
            <p:ph sz="half" idx="2"/>
          </p:nvPr>
        </p:nvSpPr>
        <p:spPr>
          <a:xfrm>
            <a:off x="4659313" y="836612"/>
            <a:ext cx="4017143" cy="5688731"/>
          </a:xfrm>
        </p:spPr>
        <p:txBody>
          <a:bodyPr/>
          <a:lstStyle/>
          <a:p>
            <a:pPr marL="0" indent="0">
              <a:buNone/>
            </a:pPr>
            <a:r>
              <a:rPr lang="ru-RU" sz="2000" b="1" dirty="0">
                <a:solidFill>
                  <a:srgbClr val="0000CC"/>
                </a:solidFill>
                <a:effectLst>
                  <a:glow rad="63500">
                    <a:schemeClr val="accent3">
                      <a:satMod val="175000"/>
                      <a:alpha val="40000"/>
                    </a:schemeClr>
                  </a:glow>
                </a:effectLst>
                <a:latin typeface="Arial Black" panose="020B0A04020102020204" pitchFamily="34" charset="0"/>
              </a:rPr>
              <a:t>В городе Балаково Саратовской области есть Драматический театр, который носит имя актера Е. А. Лебедева. Так же за его достижения в области искусства ему возведён памятник</a:t>
            </a:r>
            <a:r>
              <a:rPr lang="ru-RU" sz="2000" b="1" dirty="0" smtClean="0">
                <a:solidFill>
                  <a:srgbClr val="0000CC"/>
                </a:solidFill>
                <a:effectLst>
                  <a:glow rad="63500">
                    <a:schemeClr val="accent3">
                      <a:satMod val="175000"/>
                      <a:alpha val="40000"/>
                    </a:schemeClr>
                  </a:glow>
                </a:effectLst>
                <a:latin typeface="Arial Black" panose="020B0A04020102020204" pitchFamily="34" charset="0"/>
              </a:rPr>
              <a:t>.</a:t>
            </a:r>
            <a:r>
              <a:rPr lang="ru-RU" sz="2000" dirty="0">
                <a:solidFill>
                  <a:srgbClr val="0000CC"/>
                </a:solidFill>
                <a:latin typeface="Arial Black" panose="020B0A04020102020204" pitchFamily="34" charset="0"/>
              </a:rPr>
              <a:t> Евгений Алексеевич родился и провел свое раннее детство в Балаково. Впоследствии он описал свои детские воспоминания: "«Здесь я целыми днями пропадал на Волге и </a:t>
            </a:r>
            <a:r>
              <a:rPr lang="ru-RU" sz="2000" dirty="0" err="1">
                <a:solidFill>
                  <a:srgbClr val="0000CC"/>
                </a:solidFill>
                <a:latin typeface="Arial Black" panose="020B0A04020102020204" pitchFamily="34" charset="0"/>
              </a:rPr>
              <a:t>Балаковке</a:t>
            </a:r>
            <a:r>
              <a:rPr lang="ru-RU" sz="2000" dirty="0">
                <a:solidFill>
                  <a:srgbClr val="0000CC"/>
                </a:solidFill>
                <a:latin typeface="Arial Black" panose="020B0A04020102020204" pitchFamily="34" charset="0"/>
              </a:rPr>
              <a:t> около плотины, бегал на ярмарки"</a:t>
            </a:r>
          </a:p>
          <a:p>
            <a:pPr marL="0" indent="0">
              <a:buNone/>
            </a:pPr>
            <a:endParaRPr lang="ru-RU" b="1" dirty="0">
              <a:solidFill>
                <a:srgbClr val="0000CC"/>
              </a:solidFill>
              <a:effectLst>
                <a:glow rad="63500">
                  <a:schemeClr val="accent3">
                    <a:satMod val="175000"/>
                    <a:alpha val="40000"/>
                  </a:schemeClr>
                </a:glow>
              </a:effectLst>
              <a:latin typeface="Arial Black" panose="020B0A04020102020204" pitchFamily="34" charset="0"/>
            </a:endParaRPr>
          </a:p>
          <a:p>
            <a:pPr marL="0" indent="0">
              <a:buNone/>
            </a:pPr>
            <a:r>
              <a:rPr lang="ru-RU" dirty="0"/>
              <a:t> </a:t>
            </a:r>
          </a:p>
        </p:txBody>
      </p:sp>
      <p:pic>
        <p:nvPicPr>
          <p:cNvPr id="6" name="Объект 5"/>
          <p:cNvPicPr>
            <a:picLocks noGrp="1" noChangeAspect="1"/>
          </p:cNvPicPr>
          <p:nvPr>
            <p:ph sz="half" idx="1"/>
          </p:nvPr>
        </p:nvPicPr>
        <p:blipFill>
          <a:blip r:embed="rId3"/>
          <a:stretch>
            <a:fillRect/>
          </a:stretch>
        </p:blipFill>
        <p:spPr>
          <a:xfrm>
            <a:off x="468313" y="1556792"/>
            <a:ext cx="4038600" cy="36724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200573771"/>
      </p:ext>
    </p:extLst>
  </p:cSld>
  <p:clrMapOvr>
    <a:masterClrMapping/>
  </p:clrMapOvr>
  <mc:AlternateContent xmlns:mc="http://schemas.openxmlformats.org/markup-compatibility/2006" xmlns:p14="http://schemas.microsoft.com/office/powerpoint/2010/main">
    <mc:Choice Requires="p14">
      <p:transition p14:dur="250" advTm="18358">
        <p:dissolve/>
      </p:transition>
    </mc:Choice>
    <mc:Fallback xmlns="">
      <p:transition advTm="1835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25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13" dur="125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14" dur="1250" accel="50000" fill="hold">
                                          <p:stCondLst>
                                            <p:cond delay="125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5" dur="25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6" dur="125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7" dur="125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8" dur="1250" accel="50000" fill="hold">
                                          <p:stCondLst>
                                            <p:cond delay="125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9" dur="2500" decel="50000">
                                          <p:stCondLst>
                                            <p:cond delay="0"/>
                                          </p:stCondLst>
                                        </p:cTn>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1250" decel="50000" fill="hold">
                                          <p:stCondLst>
                                            <p:cond delay="0"/>
                                          </p:stCondLst>
                                        </p:cTn>
                                        <p:tgtEl>
                                          <p:spTgt spid="4">
                                            <p:txEl>
                                              <p:pRg st="2" end="2"/>
                                            </p:txEl>
                                          </p:spTgt>
                                        </p:tgtEl>
                                        <p:attrNameLst>
                                          <p:attrName>style.rotation</p:attrName>
                                        </p:attrNameLst>
                                      </p:cBhvr>
                                      <p:tavLst>
                                        <p:tav tm="0">
                                          <p:val>
                                            <p:fltVal val="-90"/>
                                          </p:val>
                                        </p:tav>
                                        <p:tav tm="100000">
                                          <p:val>
                                            <p:fltVal val="0"/>
                                          </p:val>
                                        </p:tav>
                                      </p:tavLst>
                                    </p:anim>
                                    <p:anim calcmode="lin" valueType="num">
                                      <p:cBhvr>
                                        <p:cTn id="25" dur="1250" decel="50000" fill="hold">
                                          <p:stCondLst>
                                            <p:cond delay="0"/>
                                          </p:stCondLst>
                                        </p:cTn>
                                        <p:tgtEl>
                                          <p:spTgt spid="4">
                                            <p:txEl>
                                              <p:pRg st="2" end="2"/>
                                            </p:txEl>
                                          </p:spTgt>
                                        </p:tgtEl>
                                        <p:attrNameLst>
                                          <p:attrName>ppt_w</p:attrName>
                                        </p:attrNameLst>
                                      </p:cBhvr>
                                      <p:tavLst>
                                        <p:tav tm="0">
                                          <p:val>
                                            <p:strVal val="#ppt_w"/>
                                          </p:val>
                                        </p:tav>
                                        <p:tav tm="100000">
                                          <p:val>
                                            <p:strVal val="#ppt_w*.05"/>
                                          </p:val>
                                        </p:tav>
                                      </p:tavLst>
                                    </p:anim>
                                    <p:anim calcmode="lin" valueType="num">
                                      <p:cBhvr>
                                        <p:cTn id="26" dur="1250" accel="50000" fill="hold">
                                          <p:stCondLst>
                                            <p:cond delay="1250"/>
                                          </p:stCondLst>
                                        </p:cTn>
                                        <p:tgtEl>
                                          <p:spTgt spid="4">
                                            <p:txEl>
                                              <p:pRg st="2" end="2"/>
                                            </p:txEl>
                                          </p:spTgt>
                                        </p:tgtEl>
                                        <p:attrNameLst>
                                          <p:attrName>ppt_w</p:attrName>
                                        </p:attrNameLst>
                                      </p:cBhvr>
                                      <p:tavLst>
                                        <p:tav tm="0">
                                          <p:val>
                                            <p:strVal val="#ppt_w*.05"/>
                                          </p:val>
                                        </p:tav>
                                        <p:tav tm="100000">
                                          <p:val>
                                            <p:strVal val="#ppt_w"/>
                                          </p:val>
                                        </p:tav>
                                      </p:tavLst>
                                    </p:anim>
                                    <p:anim calcmode="lin" valueType="num">
                                      <p:cBhvr>
                                        <p:cTn id="27" dur="2500" fill="hold"/>
                                        <p:tgtEl>
                                          <p:spTgt spid="4">
                                            <p:txEl>
                                              <p:pRg st="2" end="2"/>
                                            </p:txEl>
                                          </p:spTgt>
                                        </p:tgtEl>
                                        <p:attrNameLst>
                                          <p:attrName>ppt_h</p:attrName>
                                        </p:attrNameLst>
                                      </p:cBhvr>
                                      <p:tavLst>
                                        <p:tav tm="0">
                                          <p:val>
                                            <p:strVal val="#ppt_h"/>
                                          </p:val>
                                        </p:tav>
                                        <p:tav tm="100000">
                                          <p:val>
                                            <p:strVal val="#ppt_h"/>
                                          </p:val>
                                        </p:tav>
                                      </p:tavLst>
                                    </p:anim>
                                    <p:anim calcmode="lin" valueType="num">
                                      <p:cBhvr>
                                        <p:cTn id="28" dur="1250" decel="50000" fill="hold">
                                          <p:stCondLst>
                                            <p:cond delay="0"/>
                                          </p:stCondLst>
                                        </p:cTn>
                                        <p:tgtEl>
                                          <p:spTgt spid="4">
                                            <p:txEl>
                                              <p:pRg st="2" end="2"/>
                                            </p:txEl>
                                          </p:spTgt>
                                        </p:tgtEl>
                                        <p:attrNameLst>
                                          <p:attrName>ppt_x</p:attrName>
                                        </p:attrNameLst>
                                      </p:cBhvr>
                                      <p:tavLst>
                                        <p:tav tm="0">
                                          <p:val>
                                            <p:strVal val="#ppt_x+.4"/>
                                          </p:val>
                                        </p:tav>
                                        <p:tav tm="100000">
                                          <p:val>
                                            <p:strVal val="#ppt_x"/>
                                          </p:val>
                                        </p:tav>
                                      </p:tavLst>
                                    </p:anim>
                                    <p:anim calcmode="lin" valueType="num">
                                      <p:cBhvr>
                                        <p:cTn id="29" dur="1250" decel="50000" fill="hold">
                                          <p:stCondLst>
                                            <p:cond delay="0"/>
                                          </p:stCondLst>
                                        </p:cTn>
                                        <p:tgtEl>
                                          <p:spTgt spid="4">
                                            <p:txEl>
                                              <p:pRg st="2" end="2"/>
                                            </p:txEl>
                                          </p:spTgt>
                                        </p:tgtEl>
                                        <p:attrNameLst>
                                          <p:attrName>ppt_y</p:attrName>
                                        </p:attrNameLst>
                                      </p:cBhvr>
                                      <p:tavLst>
                                        <p:tav tm="0">
                                          <p:val>
                                            <p:strVal val="#ppt_y-.2"/>
                                          </p:val>
                                        </p:tav>
                                        <p:tav tm="100000">
                                          <p:val>
                                            <p:strVal val="#ppt_y+.1"/>
                                          </p:val>
                                        </p:tav>
                                      </p:tavLst>
                                    </p:anim>
                                    <p:anim calcmode="lin" valueType="num">
                                      <p:cBhvr>
                                        <p:cTn id="30" dur="1250" accel="50000" fill="hold">
                                          <p:stCondLst>
                                            <p:cond delay="1250"/>
                                          </p:stCondLst>
                                        </p:cTn>
                                        <p:tgtEl>
                                          <p:spTgt spid="4">
                                            <p:txEl>
                                              <p:pRg st="2" end="2"/>
                                            </p:txEl>
                                          </p:spTgt>
                                        </p:tgtEl>
                                        <p:attrNameLst>
                                          <p:attrName>ppt_y</p:attrName>
                                        </p:attrNameLst>
                                      </p:cBhvr>
                                      <p:tavLst>
                                        <p:tav tm="0">
                                          <p:val>
                                            <p:strVal val="#ppt_y+.1"/>
                                          </p:val>
                                        </p:tav>
                                        <p:tav tm="100000">
                                          <p:val>
                                            <p:strVal val="#ppt_y"/>
                                          </p:val>
                                        </p:tav>
                                      </p:tavLst>
                                    </p:anim>
                                    <p:animEffect transition="in" filter="fade">
                                      <p:cBhvr>
                                        <p:cTn id="31" dur="2500" decel="50000">
                                          <p:stCondLst>
                                            <p:cond delay="0"/>
                                          </p:stCondLst>
                                        </p:cTn>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6552" y="764704"/>
            <a:ext cx="8208912" cy="72008"/>
          </a:xfrm>
        </p:spPr>
        <p:txBody>
          <a:bodyPr/>
          <a:lstStyle/>
          <a:p>
            <a:r>
              <a:rPr lang="ru-RU" sz="3600" u="sng" dirty="0" smtClean="0">
                <a:solidFill>
                  <a:srgbClr val="0000CC"/>
                </a:solidFill>
                <a:effectLst>
                  <a:glow rad="63500">
                    <a:schemeClr val="accent3">
                      <a:satMod val="175000"/>
                      <a:alpha val="40000"/>
                    </a:schemeClr>
                  </a:glow>
                </a:effectLst>
                <a:latin typeface="Arial Black" panose="020B0A04020102020204" pitchFamily="34" charset="0"/>
              </a:rPr>
              <a:t/>
            </a:r>
            <a:br>
              <a:rPr lang="ru-RU" sz="3600" u="sng" dirty="0" smtClean="0">
                <a:solidFill>
                  <a:srgbClr val="0000CC"/>
                </a:solidFill>
                <a:effectLst>
                  <a:glow rad="63500">
                    <a:schemeClr val="accent3">
                      <a:satMod val="175000"/>
                      <a:alpha val="40000"/>
                    </a:schemeClr>
                  </a:glow>
                </a:effectLst>
                <a:latin typeface="Arial Black" panose="020B0A04020102020204" pitchFamily="34" charset="0"/>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всем жертвам радиационных </a:t>
            </a: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катастроф.</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
            </a:r>
            <a:b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br>
            <a:r>
              <a:rPr lang="ru-RU" dirty="0"/>
              <a:t> </a:t>
            </a:r>
            <a:br>
              <a:rPr lang="ru-RU" dirty="0"/>
            </a:br>
            <a:endParaRPr lang="ru-RU" dirty="0"/>
          </a:p>
        </p:txBody>
      </p:sp>
      <p:pic>
        <p:nvPicPr>
          <p:cNvPr id="5" name="Объект 4"/>
          <p:cNvPicPr>
            <a:picLocks noGrp="1" noChangeAspect="1"/>
          </p:cNvPicPr>
          <p:nvPr>
            <p:ph sz="half" idx="1"/>
          </p:nvPr>
        </p:nvPicPr>
        <p:blipFill>
          <a:blip r:embed="rId2"/>
          <a:stretch>
            <a:fillRect/>
          </a:stretch>
        </p:blipFill>
        <p:spPr>
          <a:xfrm>
            <a:off x="971600" y="2132856"/>
            <a:ext cx="6984776" cy="41456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30375047"/>
      </p:ext>
    </p:extLst>
  </p:cSld>
  <p:clrMapOvr>
    <a:masterClrMapping/>
  </p:clrMapOvr>
  <mc:AlternateContent xmlns:mc="http://schemas.openxmlformats.org/markup-compatibility/2006" xmlns:p14="http://schemas.microsoft.com/office/powerpoint/2010/main">
    <mc:Choice Requires="p14">
      <p:transition p14:dur="250" advTm="3813">
        <p:dissolve/>
      </p:transition>
    </mc:Choice>
    <mc:Fallback xmlns="">
      <p:transition advTm="3813">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323528" y="116632"/>
            <a:ext cx="8785547" cy="7272808"/>
          </a:xfrm>
        </p:spPr>
        <p:txBody>
          <a:bodyPr/>
          <a:lstStyle/>
          <a:p>
            <a:pPr marL="0" indent="0" algn="just">
              <a:buNone/>
            </a:pPr>
            <a:r>
              <a:rPr lang="ru-RU" sz="2000" dirty="0" err="1">
                <a:solidFill>
                  <a:srgbClr val="0000CC"/>
                </a:solidFill>
                <a:effectLst>
                  <a:glow rad="101600">
                    <a:schemeClr val="accent3">
                      <a:satMod val="175000"/>
                      <a:alpha val="40000"/>
                    </a:schemeClr>
                  </a:glow>
                </a:effectLst>
                <a:latin typeface="Arial Black" panose="020B0A04020102020204" pitchFamily="34" charset="0"/>
              </a:rPr>
              <a:t>Балаковский</a:t>
            </a:r>
            <a:r>
              <a:rPr lang="ru-RU" sz="2000" dirty="0">
                <a:solidFill>
                  <a:srgbClr val="0000CC"/>
                </a:solidFill>
                <a:effectLst>
                  <a:glow rad="101600">
                    <a:schemeClr val="accent3">
                      <a:satMod val="175000"/>
                      <a:alpha val="40000"/>
                    </a:schemeClr>
                  </a:glow>
                </a:effectLst>
                <a:latin typeface="Arial Black" panose="020B0A04020102020204" pitchFamily="34" charset="0"/>
              </a:rPr>
              <a:t> памятник "Жертвам Чернобыля и погибшим в радиационных авариях и катастрофах" был сооружён по личной инициативе Нины Александровны Беловой в 1998 году на средства, заработанные Союзом "Чернобыль", при поддержке руководства города.</a:t>
            </a:r>
          </a:p>
          <a:p>
            <a:pPr marL="0" indent="0" algn="just">
              <a:buNone/>
            </a:pPr>
            <a:r>
              <a:rPr lang="ru-RU" sz="2000" dirty="0">
                <a:solidFill>
                  <a:srgbClr val="0000CC"/>
                </a:solidFill>
                <a:effectLst>
                  <a:glow rad="101600">
                    <a:schemeClr val="accent3">
                      <a:satMod val="175000"/>
                      <a:alpha val="40000"/>
                    </a:schemeClr>
                  </a:glow>
                </a:effectLst>
                <a:latin typeface="Arial Black" panose="020B0A04020102020204" pitchFamily="34" charset="0"/>
              </a:rPr>
              <a:t>80 студентов политехнического института поехали на строительство временного жилья в зоне чернобыльской аварии. В Балаково из Припяти (это зона отчуждения) были эвакуированы сразу 45 </a:t>
            </a:r>
            <a:r>
              <a:rPr lang="ru-RU" sz="2000" dirty="0" smtClean="0">
                <a:solidFill>
                  <a:srgbClr val="0000CC"/>
                </a:solidFill>
                <a:effectLst>
                  <a:glow rad="101600">
                    <a:schemeClr val="accent3">
                      <a:satMod val="175000"/>
                      <a:alpha val="40000"/>
                    </a:schemeClr>
                  </a:glow>
                </a:effectLst>
                <a:latin typeface="Arial Black" panose="020B0A04020102020204" pitchFamily="34" charset="0"/>
              </a:rPr>
              <a:t>семей. За </a:t>
            </a:r>
            <a:r>
              <a:rPr lang="ru-RU" sz="2000" dirty="0">
                <a:solidFill>
                  <a:srgbClr val="0000CC"/>
                </a:solidFill>
                <a:effectLst>
                  <a:glow rad="101600">
                    <a:schemeClr val="accent3">
                      <a:satMod val="175000"/>
                      <a:alpha val="40000"/>
                    </a:schemeClr>
                  </a:glow>
                </a:effectLst>
                <a:latin typeface="Arial Black" panose="020B0A04020102020204" pitchFamily="34" charset="0"/>
              </a:rPr>
              <a:t>самоотверженные действия, мужество и отвагу, проявленные при ликвидации последствий аварии на Чернобыльской АЭС, 28 </a:t>
            </a:r>
            <a:r>
              <a:rPr lang="ru-RU" sz="2000" dirty="0" err="1">
                <a:solidFill>
                  <a:srgbClr val="0000CC"/>
                </a:solidFill>
                <a:effectLst>
                  <a:glow rad="101600">
                    <a:schemeClr val="accent3">
                      <a:satMod val="175000"/>
                      <a:alpha val="40000"/>
                    </a:schemeClr>
                  </a:glow>
                </a:effectLst>
                <a:latin typeface="Arial Black" panose="020B0A04020102020204" pitchFamily="34" charset="0"/>
              </a:rPr>
              <a:t>балаковцев</a:t>
            </a:r>
            <a:r>
              <a:rPr lang="ru-RU" sz="2000" dirty="0">
                <a:solidFill>
                  <a:srgbClr val="0000CC"/>
                </a:solidFill>
                <a:effectLst>
                  <a:glow rad="101600">
                    <a:schemeClr val="accent3">
                      <a:satMod val="175000"/>
                      <a:alpha val="40000"/>
                    </a:schemeClr>
                  </a:glow>
                </a:effectLst>
                <a:latin typeface="Arial Black" panose="020B0A04020102020204" pitchFamily="34" charset="0"/>
              </a:rPr>
              <a:t> награждены орденом Мужества. Медалью "За спасение погибавших" награждено 26 жителей </a:t>
            </a:r>
            <a:r>
              <a:rPr lang="ru-RU" sz="2000" dirty="0" err="1">
                <a:solidFill>
                  <a:srgbClr val="0000CC"/>
                </a:solidFill>
                <a:effectLst>
                  <a:glow rad="101600">
                    <a:schemeClr val="accent3">
                      <a:satMod val="175000"/>
                      <a:alpha val="40000"/>
                    </a:schemeClr>
                  </a:glow>
                </a:effectLst>
                <a:latin typeface="Arial Black" panose="020B0A04020102020204" pitchFamily="34" charset="0"/>
              </a:rPr>
              <a:t>Балаковского</a:t>
            </a:r>
            <a:r>
              <a:rPr lang="ru-RU" sz="2000" dirty="0">
                <a:solidFill>
                  <a:srgbClr val="0000CC"/>
                </a:solidFill>
                <a:effectLst>
                  <a:glow rad="101600">
                    <a:schemeClr val="accent3">
                      <a:satMod val="175000"/>
                      <a:alpha val="40000"/>
                    </a:schemeClr>
                  </a:glow>
                </a:effectLst>
                <a:latin typeface="Arial Black" panose="020B0A04020102020204" pitchFamily="34" charset="0"/>
              </a:rPr>
              <a:t> муниципального образования. Каждый год 26 апреля </a:t>
            </a:r>
            <a:r>
              <a:rPr lang="ru-RU" sz="2000" dirty="0" err="1">
                <a:solidFill>
                  <a:srgbClr val="0000CC"/>
                </a:solidFill>
                <a:effectLst>
                  <a:glow rad="101600">
                    <a:schemeClr val="accent3">
                      <a:satMod val="175000"/>
                      <a:alpha val="40000"/>
                    </a:schemeClr>
                  </a:glow>
                </a:effectLst>
                <a:latin typeface="Arial Black" panose="020B0A04020102020204" pitchFamily="34" charset="0"/>
              </a:rPr>
              <a:t>балаковцы</a:t>
            </a:r>
            <a:r>
              <a:rPr lang="ru-RU" sz="2000" dirty="0">
                <a:solidFill>
                  <a:srgbClr val="0000CC"/>
                </a:solidFill>
                <a:effectLst>
                  <a:glow rad="101600">
                    <a:schemeClr val="accent3">
                      <a:satMod val="175000"/>
                      <a:alpha val="40000"/>
                    </a:schemeClr>
                  </a:glow>
                </a:effectLst>
                <a:latin typeface="Arial Black" panose="020B0A04020102020204" pitchFamily="34" charset="0"/>
              </a:rPr>
              <a:t> - участники ликвидации последствий аварии на ЧАЭС собираются у памятника чернобыльцам на проспекте Героев. . Ведь у каждого, кто побывал в Чернобыле, особенно в первые годы после трагедии, в душе остался неизгладимый след. Помнить о прошлом, значит, не допустить подобного в будущем».</a:t>
            </a:r>
          </a:p>
          <a:p>
            <a:endParaRPr lang="ru-RU" dirty="0"/>
          </a:p>
        </p:txBody>
      </p:sp>
    </p:spTree>
    <p:custDataLst>
      <p:tags r:id="rId1"/>
    </p:custDataLst>
    <p:extLst>
      <p:ext uri="{BB962C8B-B14F-4D97-AF65-F5344CB8AC3E}">
        <p14:creationId xmlns:p14="http://schemas.microsoft.com/office/powerpoint/2010/main" val="2508683537"/>
      </p:ext>
    </p:extLst>
  </p:cSld>
  <p:clrMapOvr>
    <a:masterClrMapping/>
  </p:clrMapOvr>
  <mc:AlternateContent xmlns:mc="http://schemas.openxmlformats.org/markup-compatibility/2006" xmlns:p14="http://schemas.microsoft.com/office/powerpoint/2010/main">
    <mc:Choice Requires="p14">
      <p:transition p14:dur="250" advTm="38018">
        <p:dissolve/>
      </p:transition>
    </mc:Choice>
    <mc:Fallback xmlns="">
      <p:transition advTm="3801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16632"/>
            <a:ext cx="6480720"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ХВАЛЫНСК</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5" name="Объект 4" descr="http://rossija.info/wp-content/uploads/2014/09/khvalynsk_16.jpg"/>
          <p:cNvPicPr>
            <a:picLocks noGrp="1"/>
          </p:cNvPicPr>
          <p:nvPr>
            <p:ph sz="half" idx="1"/>
          </p:nvPr>
        </p:nvPicPr>
        <p:blipFill>
          <a:blip r:embed="rId3" cstate="print"/>
          <a:srcRect/>
          <a:stretch>
            <a:fillRect/>
          </a:stretch>
        </p:blipFill>
        <p:spPr bwMode="auto">
          <a:xfrm>
            <a:off x="457200" y="1124744"/>
            <a:ext cx="5050904" cy="4320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Объект 5" descr="C:\Users\Po\Downloads\coat-of-arms-of-khvalynsk-(saratov-oblast)-(1780).png"/>
          <p:cNvPicPr>
            <a:picLocks noGrp="1"/>
          </p:cNvPicPr>
          <p:nvPr>
            <p:ph sz="half" idx="2"/>
          </p:nvPr>
        </p:nvPicPr>
        <p:blipFill>
          <a:blip r:embed="rId4" cstate="print"/>
          <a:srcRect/>
          <a:stretch>
            <a:fillRect/>
          </a:stretch>
        </p:blipFill>
        <p:spPr bwMode="auto">
          <a:xfrm>
            <a:off x="6013769" y="1340768"/>
            <a:ext cx="2658244" cy="35283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774733768"/>
      </p:ext>
    </p:extLst>
  </p:cSld>
  <p:clrMapOvr>
    <a:masterClrMapping/>
  </p:clrMapOvr>
  <mc:AlternateContent xmlns:mc="http://schemas.openxmlformats.org/markup-compatibility/2006" xmlns:p14="http://schemas.microsoft.com/office/powerpoint/2010/main">
    <mc:Choice Requires="p14">
      <p:transition p14:dur="250" advTm="8353">
        <p:dissolve/>
      </p:transition>
    </mc:Choice>
    <mc:Fallback xmlns="">
      <p:transition advTm="835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8244408" cy="432048"/>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
            </a:r>
            <a:b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павшим в Великой Отечественной войне</a:t>
            </a:r>
          </a:p>
        </p:txBody>
      </p:sp>
      <p:pic>
        <p:nvPicPr>
          <p:cNvPr id="2050" name="Picture 2" descr="https://rutraveller.ru/icache/place/7/383/002/73832_603x35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03648" y="1916832"/>
            <a:ext cx="7128791" cy="41044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8781959"/>
      </p:ext>
    </p:extLst>
  </p:cSld>
  <p:clrMapOvr>
    <a:masterClrMapping/>
  </p:clrMapOvr>
  <mc:AlternateContent xmlns:mc="http://schemas.openxmlformats.org/markup-compatibility/2006" xmlns:p14="http://schemas.microsoft.com/office/powerpoint/2010/main">
    <mc:Choice Requires="p14">
      <p:transition p14:dur="250" advTm="5344">
        <p:dissolve/>
      </p:transition>
    </mc:Choice>
    <mc:Fallback xmlns="">
      <p:transition advTm="5344">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7475"/>
            <a:ext cx="8363272"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
            </a:r>
            <a:b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Кузьме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Степановичу </a:t>
            </a: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Петрову-Водкину</a:t>
            </a:r>
            <a:r>
              <a:rPr lang="ru-RU" dirty="0" smtClean="0">
                <a:solidFill>
                  <a:srgbClr val="0000CC"/>
                </a:solidFill>
                <a:latin typeface="Arial Black" panose="020B0A04020102020204" pitchFamily="34" charset="0"/>
              </a:rPr>
              <a:t>.</a:t>
            </a:r>
            <a:endParaRPr lang="ru-RU" dirty="0"/>
          </a:p>
        </p:txBody>
      </p:sp>
      <p:sp>
        <p:nvSpPr>
          <p:cNvPr id="4" name="Объект 3"/>
          <p:cNvSpPr>
            <a:spLocks noGrp="1"/>
          </p:cNvSpPr>
          <p:nvPr>
            <p:ph sz="half" idx="2"/>
          </p:nvPr>
        </p:nvSpPr>
        <p:spPr>
          <a:xfrm>
            <a:off x="3563888" y="836612"/>
            <a:ext cx="5472608" cy="5256683"/>
          </a:xfrm>
        </p:spPr>
        <p:txBody>
          <a:bodyPr/>
          <a:lstStyle/>
          <a:p>
            <a:pPr marL="0" indent="0">
              <a:buNone/>
            </a:pPr>
            <a:endParaRPr lang="ru-RU" sz="2000" dirty="0" smtClean="0">
              <a:solidFill>
                <a:srgbClr val="0000CC"/>
              </a:solidFill>
              <a:latin typeface="Arial Black" panose="020B0A04020102020204" pitchFamily="34" charset="0"/>
            </a:endParaRPr>
          </a:p>
          <a:p>
            <a:pPr marL="0" indent="0">
              <a:buNone/>
            </a:pPr>
            <a:r>
              <a:rPr lang="ru-RU" sz="2000" dirty="0" smtClean="0">
                <a:solidFill>
                  <a:srgbClr val="0000CC"/>
                </a:solidFill>
                <a:latin typeface="Arial Black" panose="020B0A04020102020204" pitchFamily="34" charset="0"/>
              </a:rPr>
              <a:t>Памятник </a:t>
            </a:r>
            <a:r>
              <a:rPr lang="ru-RU" sz="2000" dirty="0">
                <a:solidFill>
                  <a:srgbClr val="0000CC"/>
                </a:solidFill>
                <a:latin typeface="Arial Black" panose="020B0A04020102020204" pitchFamily="34" charset="0"/>
              </a:rPr>
              <a:t>художнику Кузьме Степановичу Петрову-Водкину (1878 — 1939) был открыт 31 октября 2008 года. </a:t>
            </a:r>
            <a:r>
              <a:rPr lang="ru-RU" sz="2000" dirty="0" err="1">
                <a:solidFill>
                  <a:srgbClr val="0000CC"/>
                </a:solidFill>
                <a:latin typeface="Arial Black" panose="020B0A04020102020204" pitchFamily="34" charset="0"/>
              </a:rPr>
              <a:t>К.С.Петров</a:t>
            </a:r>
            <a:r>
              <a:rPr lang="ru-RU" sz="2000" dirty="0">
                <a:solidFill>
                  <a:srgbClr val="0000CC"/>
                </a:solidFill>
                <a:latin typeface="Arial Black" panose="020B0A04020102020204" pitchFamily="34" charset="0"/>
              </a:rPr>
              <a:t>-Водкин — самый известный уроженец города Хвалынска. Когда в 2008 году стартовал телевизионный проект "Имя Россия", то Кузьма Степанович вошёл в список 500 значимых персоналий, связанных с Россией. Среди живописных произведений самые известные: "Сон" (1910), "Купание красного коня" (1912), "Богоматерь Умиление злых сердец" (1914-1915), "Петроградская мадонна" </a:t>
            </a:r>
          </a:p>
          <a:p>
            <a:pPr marL="0" indent="0">
              <a:buNone/>
            </a:pPr>
            <a:endParaRPr lang="ru-RU" dirty="0"/>
          </a:p>
        </p:txBody>
      </p:sp>
      <p:pic>
        <p:nvPicPr>
          <p:cNvPr id="5" name="Объект 4" descr="http://photos.wikimapia.org/p/00/04/16/95/39_big.jpg"/>
          <p:cNvPicPr>
            <a:picLocks noGrp="1"/>
          </p:cNvPicPr>
          <p:nvPr>
            <p:ph sz="half" idx="1"/>
          </p:nvPr>
        </p:nvPicPr>
        <p:blipFill>
          <a:blip r:embed="rId3" cstate="print"/>
          <a:srcRect/>
          <a:stretch>
            <a:fillRect/>
          </a:stretch>
        </p:blipFill>
        <p:spPr bwMode="auto">
          <a:xfrm>
            <a:off x="251520" y="1268760"/>
            <a:ext cx="3384376" cy="29523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290198096"/>
      </p:ext>
    </p:extLst>
  </p:cSld>
  <p:clrMapOvr>
    <a:masterClrMapping/>
  </p:clrMapOvr>
  <mc:AlternateContent xmlns:mc="http://schemas.openxmlformats.org/markup-compatibility/2006" xmlns:p14="http://schemas.microsoft.com/office/powerpoint/2010/main">
    <mc:Choice Requires="p14">
      <p:transition p14:dur="250" advTm="21509">
        <p:dissolve/>
      </p:transition>
    </mc:Choice>
    <mc:Fallback xmlns="">
      <p:transition advTm="21509">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4" descr="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5" descr="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28938"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图片 6" descr="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3643313"/>
            <a:ext cx="2143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7" descr="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8" descr="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71400"/>
            <a:ext cx="9144000" cy="668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9" descr="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51" y="-42997"/>
            <a:ext cx="197567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10" descr="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5938" y="0"/>
            <a:ext cx="1143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图片 12" descr="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18" y="5003039"/>
            <a:ext cx="91440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14" descr="1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724128" y="2540599"/>
            <a:ext cx="144016" cy="124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4208" y="454561"/>
            <a:ext cx="2219125" cy="29314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Прямоугольник 3"/>
          <p:cNvSpPr/>
          <p:nvPr/>
        </p:nvSpPr>
        <p:spPr>
          <a:xfrm>
            <a:off x="2339752" y="836712"/>
            <a:ext cx="4015238" cy="4093428"/>
          </a:xfrm>
          <a:prstGeom prst="rect">
            <a:avLst/>
          </a:prstGeom>
        </p:spPr>
        <p:txBody>
          <a:bodyPr wrap="square">
            <a:spAutoFit/>
          </a:bodyPr>
          <a:lstStyle/>
          <a:p>
            <a:pPr>
              <a:spcAft>
                <a:spcPts val="0"/>
              </a:spcAft>
            </a:pPr>
            <a:endParaRPr lang="ru-RU" sz="3600" b="1" kern="1400" spc="-50" dirty="0" smtClean="0">
              <a:solidFill>
                <a:srgbClr val="0000FF"/>
              </a:solidFill>
              <a:latin typeface="Cambria" panose="02040503050406030204" pitchFamily="18" charset="0"/>
              <a:ea typeface="SimSun" panose="02010600030101010101" pitchFamily="2" charset="-122"/>
              <a:cs typeface="Cambria" panose="02040503050406030204" pitchFamily="18" charset="0"/>
            </a:endParaRPr>
          </a:p>
          <a:p>
            <a:pPr>
              <a:spcAft>
                <a:spcPts val="0"/>
              </a:spcAft>
            </a:pPr>
            <a:r>
              <a:rPr lang="ru-RU" sz="2800" b="1" kern="1400" spc="-50" dirty="0" smtClean="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Любимый</a:t>
            </a:r>
            <a:r>
              <a:rPr lang="ru-RU" sz="2800" b="1" kern="1400" spc="-50" dirty="0" smtClean="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город</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волжская</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судьба</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a:t>
            </a:r>
            <a:endPar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Цвет</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голубой</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старинного</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герба</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a:t>
            </a:r>
            <a:endPar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Щит</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голубой</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три</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стерляди</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на</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нём</a:t>
            </a:r>
            <a:endPar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a:p>
            <a:pPr>
              <a:spcAft>
                <a:spcPts val="0"/>
              </a:spcAft>
            </a:pP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Нам</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говорят</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о</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промысле</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 </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Cambria" panose="02040503050406030204" pitchFamily="18" charset="0"/>
              </a:rPr>
              <a:t>твоем</a:t>
            </a:r>
            <a:r>
              <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SimSun" panose="02010600030101010101" pitchFamily="2" charset="-122"/>
                <a:cs typeface="Times New Roman" panose="02020603050405020304" pitchFamily="18" charset="0"/>
              </a:rPr>
              <a:t>.</a:t>
            </a:r>
            <a:endParaRPr lang="ru-RU" sz="2800" b="1" kern="1400" spc="-50" dirty="0">
              <a:solidFill>
                <a:srgbClr val="0033CC"/>
              </a:solidFill>
              <a:effectLst>
                <a:glow rad="63500">
                  <a:schemeClr val="accent3">
                    <a:satMod val="175000"/>
                    <a:alpha val="40000"/>
                  </a:schemeClr>
                </a:glow>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Tm="821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250" fill="hold"/>
                                        <p:tgtEl>
                                          <p:spTgt spid="13"/>
                                        </p:tgtEl>
                                        <p:attrNameLst>
                                          <p:attrName>ppt_w</p:attrName>
                                        </p:attrNameLst>
                                      </p:cBhvr>
                                      <p:tavLst>
                                        <p:tav tm="0">
                                          <p:val>
                                            <p:fltVal val="0"/>
                                          </p:val>
                                        </p:tav>
                                        <p:tav tm="100000">
                                          <p:val>
                                            <p:strVal val="#ppt_w"/>
                                          </p:val>
                                        </p:tav>
                                      </p:tavLst>
                                    </p:anim>
                                    <p:anim calcmode="lin" valueType="num">
                                      <p:cBhvr>
                                        <p:cTn id="16" dur="250" fill="hold"/>
                                        <p:tgtEl>
                                          <p:spTgt spid="13"/>
                                        </p:tgtEl>
                                        <p:attrNameLst>
                                          <p:attrName>ppt_h</p:attrName>
                                        </p:attrNameLst>
                                      </p:cBhvr>
                                      <p:tavLst>
                                        <p:tav tm="0">
                                          <p:val>
                                            <p:fltVal val="0"/>
                                          </p:val>
                                        </p:tav>
                                        <p:tav tm="100000">
                                          <p:val>
                                            <p:strVal val="#ppt_h"/>
                                          </p:val>
                                        </p:tav>
                                      </p:tavLst>
                                    </p:anim>
                                    <p:anim calcmode="lin" valueType="num">
                                      <p:cBhvr>
                                        <p:cTn id="17" dur="250" fill="hold"/>
                                        <p:tgtEl>
                                          <p:spTgt spid="13"/>
                                        </p:tgtEl>
                                        <p:attrNameLst>
                                          <p:attrName>style.rotation</p:attrName>
                                        </p:attrNameLst>
                                      </p:cBhvr>
                                      <p:tavLst>
                                        <p:tav tm="0">
                                          <p:val>
                                            <p:fltVal val="90"/>
                                          </p:val>
                                        </p:tav>
                                        <p:tav tm="100000">
                                          <p:val>
                                            <p:fltVal val="0"/>
                                          </p:val>
                                        </p:tav>
                                      </p:tavLst>
                                    </p:anim>
                                    <p:animEffect transition="in" filter="fade">
                                      <p:cBhvr>
                                        <p:cTn id="18"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7475"/>
            <a:ext cx="4114800"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ВОЛЬСК</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7" name="Объект 4" descr="f007"/>
          <p:cNvPicPr>
            <a:picLocks noGrp="1"/>
          </p:cNvPicPr>
          <p:nvPr>
            <p:ph sz="half" idx="2"/>
          </p:nvPr>
        </p:nvPicPr>
        <p:blipFill>
          <a:blip r:embed="rId3" cstate="print"/>
          <a:srcRect/>
          <a:stretch>
            <a:fillRect/>
          </a:stretch>
        </p:blipFill>
        <p:spPr bwMode="auto">
          <a:xfrm>
            <a:off x="6084168" y="1412776"/>
            <a:ext cx="2880319" cy="39604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Объект 9" descr="http://licey.moy.su/_ph/2/252493018.jpg"/>
          <p:cNvPicPr>
            <a:picLocks noGrp="1"/>
          </p:cNvPicPr>
          <p:nvPr>
            <p:ph sz="half" idx="1"/>
          </p:nvPr>
        </p:nvPicPr>
        <p:blipFill>
          <a:blip r:embed="rId4" cstate="print"/>
          <a:srcRect/>
          <a:stretch>
            <a:fillRect/>
          </a:stretch>
        </p:blipFill>
        <p:spPr bwMode="auto">
          <a:xfrm>
            <a:off x="251520" y="1196752"/>
            <a:ext cx="5688631" cy="45365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2182221864"/>
      </p:ext>
    </p:extLst>
  </p:cSld>
  <p:clrMapOvr>
    <a:masterClrMapping/>
  </p:clrMapOvr>
  <mc:AlternateContent xmlns:mc="http://schemas.openxmlformats.org/markup-compatibility/2006" xmlns:p14="http://schemas.microsoft.com/office/powerpoint/2010/main">
    <mc:Choice Requires="p14">
      <p:transition p14:dur="250" advTm="6597">
        <p:dissolve/>
      </p:transition>
    </mc:Choice>
    <mc:Fallback xmlns="">
      <p:transition advTm="6597">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576580"/>
            <a:ext cx="8240713" cy="45719"/>
          </a:xfrm>
        </p:spPr>
        <p:txBody>
          <a:bodyPr/>
          <a:lstStyle/>
          <a:p>
            <a:pPr fontAlgn="t"/>
            <a:r>
              <a:rPr lang="ru-RU" dirty="0" smtClean="0"/>
              <a:t/>
            </a:r>
            <a:br>
              <a:rPr lang="ru-RU" dirty="0" smtClean="0"/>
            </a:br>
            <a:r>
              <a:rPr lang="ru-RU" dirty="0"/>
              <a:t/>
            </a:r>
            <a:br>
              <a:rPr lang="ru-RU" dirty="0"/>
            </a:br>
            <a:r>
              <a:rPr lang="ru-RU" sz="2400" dirty="0" smtClean="0">
                <a:solidFill>
                  <a:srgbClr val="0000CC"/>
                </a:solidFill>
                <a:latin typeface="Arial Black" panose="020B0A04020102020204" pitchFamily="34" charset="0"/>
              </a:rPr>
              <a:t>  </a:t>
            </a:r>
            <a:r>
              <a:rPr lang="ru-RU" sz="2400" dirty="0" smtClean="0">
                <a:solidFill>
                  <a:srgbClr val="0000CC"/>
                </a:solidFill>
                <a:latin typeface="Arial Black" panose="020B0A04020102020204" pitchFamily="34" charset="0"/>
              </a:rPr>
              <a:t/>
            </a:r>
            <a:br>
              <a:rPr lang="ru-RU" sz="2400" dirty="0" smtClean="0">
                <a:solidFill>
                  <a:srgbClr val="0000CC"/>
                </a:solidFill>
                <a:latin typeface="Arial Black" panose="020B0A04020102020204" pitchFamily="34" charset="0"/>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бойцам волжской флотилии.</a:t>
            </a:r>
            <a:b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br>
            <a:r>
              <a:rPr lang="ru-RU" i="1" dirty="0">
                <a:effectLst>
                  <a:glow rad="63500">
                    <a:schemeClr val="accent3">
                      <a:satMod val="175000"/>
                      <a:alpha val="40000"/>
                    </a:schemeClr>
                  </a:glow>
                </a:effectLst>
              </a:rPr>
              <a:t> </a:t>
            </a:r>
            <a:r>
              <a:rPr lang="ru-RU" dirty="0">
                <a:effectLst>
                  <a:glow rad="63500">
                    <a:schemeClr val="accent3">
                      <a:satMod val="175000"/>
                      <a:alpha val="40000"/>
                    </a:schemeClr>
                  </a:glow>
                </a:effectLst>
              </a:rPr>
              <a:t/>
            </a:r>
            <a:br>
              <a:rPr lang="ru-RU" dirty="0">
                <a:effectLst>
                  <a:glow rad="63500">
                    <a:schemeClr val="accent3">
                      <a:satMod val="175000"/>
                      <a:alpha val="40000"/>
                    </a:schemeClr>
                  </a:glow>
                </a:effectLst>
              </a:rPr>
            </a:br>
            <a:r>
              <a:rPr lang="ru-RU" i="1" dirty="0">
                <a:effectLst>
                  <a:glow rad="63500">
                    <a:schemeClr val="accent3">
                      <a:satMod val="175000"/>
                      <a:alpha val="40000"/>
                    </a:schemeClr>
                  </a:glow>
                </a:effectLst>
              </a:rPr>
              <a:t> </a:t>
            </a:r>
            <a:r>
              <a:rPr lang="ru-RU" dirty="0">
                <a:effectLst>
                  <a:glow rad="63500">
                    <a:schemeClr val="accent3">
                      <a:satMod val="175000"/>
                      <a:alpha val="40000"/>
                    </a:schemeClr>
                  </a:glow>
                </a:effectLst>
              </a:rPr>
              <a:t/>
            </a:r>
            <a:br>
              <a:rPr lang="ru-RU" dirty="0">
                <a:effectLst>
                  <a:glow rad="63500">
                    <a:schemeClr val="accent3">
                      <a:satMod val="175000"/>
                      <a:alpha val="40000"/>
                    </a:schemeClr>
                  </a:glow>
                </a:effectLst>
              </a:rPr>
            </a:br>
            <a:endParaRPr lang="ru-RU" dirty="0">
              <a:effectLst>
                <a:glow rad="63500">
                  <a:schemeClr val="accent3">
                    <a:satMod val="175000"/>
                    <a:alpha val="40000"/>
                  </a:schemeClr>
                </a:glow>
              </a:effectLst>
            </a:endParaRPr>
          </a:p>
        </p:txBody>
      </p:sp>
      <p:sp>
        <p:nvSpPr>
          <p:cNvPr id="4" name="Объект 3"/>
          <p:cNvSpPr>
            <a:spLocks noGrp="1"/>
          </p:cNvSpPr>
          <p:nvPr>
            <p:ph sz="half" idx="2"/>
          </p:nvPr>
        </p:nvSpPr>
        <p:spPr>
          <a:xfrm>
            <a:off x="4211962" y="1412775"/>
            <a:ext cx="4752526" cy="3949799"/>
          </a:xfrm>
        </p:spPr>
        <p:txBody>
          <a:bodyPr/>
          <a:lstStyle/>
          <a:p>
            <a:pPr marL="0" indent="0">
              <a:buNone/>
            </a:pPr>
            <a:r>
              <a:rPr lang="ru-RU" sz="2000" dirty="0" err="1">
                <a:solidFill>
                  <a:srgbClr val="0000CC"/>
                </a:solidFill>
                <a:effectLst>
                  <a:glow rad="63500">
                    <a:schemeClr val="accent3">
                      <a:satMod val="175000"/>
                      <a:alpha val="40000"/>
                    </a:schemeClr>
                  </a:glow>
                </a:effectLst>
                <a:latin typeface="Arial Black" panose="020B0A04020102020204" pitchFamily="34" charset="0"/>
              </a:rPr>
              <a:t>Вольская</a:t>
            </a:r>
            <a:r>
              <a:rPr lang="ru-RU" sz="2000" dirty="0">
                <a:solidFill>
                  <a:srgbClr val="0000CC"/>
                </a:solidFill>
                <a:effectLst>
                  <a:glow rad="63500">
                    <a:schemeClr val="accent3">
                      <a:satMod val="175000"/>
                      <a:alpha val="40000"/>
                    </a:schemeClr>
                  </a:glow>
                </a:effectLst>
                <a:latin typeface="Arial Black" panose="020B0A04020102020204" pitchFamily="34" charset="0"/>
              </a:rPr>
              <a:t>  красная флотилия - первое самостоятельное соединение вооруженных сил молодой Советской республики на Волге. Первой же из волжских речных флотилий она приступила к боевым действиям и в ночь с 30 июня на 1 июля 1918 года артиллерийским обстрелом и высадкой десанта разгромила контрреволюционный мятеж в Балакове.</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1800" dirty="0">
                <a:solidFill>
                  <a:srgbClr val="0000CC"/>
                </a:solidFill>
                <a:latin typeface="Arial Black" panose="020B0A04020102020204" pitchFamily="34" charset="0"/>
              </a:rPr>
              <a:t>     </a:t>
            </a:r>
          </a:p>
          <a:p>
            <a:endParaRPr lang="ru-RU" dirty="0"/>
          </a:p>
        </p:txBody>
      </p:sp>
      <p:pic>
        <p:nvPicPr>
          <p:cNvPr id="5" name="Объект 4" descr="http://img-fotki.yandex.ru/get/3601/a9179861901.0/0_2bbb9_8598e32_XL"/>
          <p:cNvPicPr>
            <a:picLocks noGrp="1"/>
          </p:cNvPicPr>
          <p:nvPr>
            <p:ph sz="half" idx="1"/>
          </p:nvPr>
        </p:nvPicPr>
        <p:blipFill>
          <a:blip r:embed="rId3" cstate="print"/>
          <a:srcRect/>
          <a:stretch>
            <a:fillRect/>
          </a:stretch>
        </p:blipFill>
        <p:spPr bwMode="auto">
          <a:xfrm>
            <a:off x="179513" y="1340768"/>
            <a:ext cx="4032448"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069613172"/>
      </p:ext>
    </p:extLst>
  </p:cSld>
  <p:clrMapOvr>
    <a:masterClrMapping/>
  </p:clrMapOvr>
  <mc:AlternateContent xmlns:mc="http://schemas.openxmlformats.org/markup-compatibility/2006" xmlns:p14="http://schemas.microsoft.com/office/powerpoint/2010/main">
    <mc:Choice Requires="p14">
      <p:transition p14:dur="250" advTm="16015">
        <p:dissolve/>
      </p:transition>
    </mc:Choice>
    <mc:Fallback xmlns="">
      <p:transition advTm="16015">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7475"/>
            <a:ext cx="4690864"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ПУГАЧЕВ</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5" name="Объект 4" descr="https://1.avatars.mds.yandex.net/get-entity_search/17826/38944122/S122x122"/>
          <p:cNvPicPr>
            <a:picLocks noGrp="1"/>
          </p:cNvPicPr>
          <p:nvPr>
            <p:ph sz="half" idx="2"/>
          </p:nvPr>
        </p:nvPicPr>
        <p:blipFill>
          <a:blip r:embed="rId3" cstate="print"/>
          <a:srcRect/>
          <a:stretch>
            <a:fillRect/>
          </a:stretch>
        </p:blipFill>
        <p:spPr bwMode="auto">
          <a:xfrm>
            <a:off x="6097588" y="1898406"/>
            <a:ext cx="2362844" cy="28987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Объект 5" descr="http://mtdata.ru/u1/photoCAA3/20759105950-0/original.jpeg"/>
          <p:cNvPicPr>
            <a:picLocks noGrp="1"/>
          </p:cNvPicPr>
          <p:nvPr>
            <p:ph sz="half" idx="1"/>
          </p:nvPr>
        </p:nvPicPr>
        <p:blipFill>
          <a:blip r:embed="rId4" cstate="print"/>
          <a:srcRect/>
          <a:stretch>
            <a:fillRect/>
          </a:stretch>
        </p:blipFill>
        <p:spPr bwMode="auto">
          <a:xfrm>
            <a:off x="760644" y="1412776"/>
            <a:ext cx="4891476" cy="43204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6952110"/>
      </p:ext>
    </p:extLst>
  </p:cSld>
  <p:clrMapOvr>
    <a:masterClrMapping/>
  </p:clrMapOvr>
  <mc:AlternateContent xmlns:mc="http://schemas.openxmlformats.org/markup-compatibility/2006" xmlns:p14="http://schemas.microsoft.com/office/powerpoint/2010/main">
    <mc:Choice Requires="p14">
      <p:transition p14:dur="250" advTm="7318">
        <p:dissolve/>
      </p:transition>
    </mc:Choice>
    <mc:Fallback xmlns="">
      <p:transition advTm="731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312" y="116632"/>
            <a:ext cx="7200032" cy="504825"/>
          </a:xfrm>
        </p:spPr>
        <p:txBody>
          <a:bodyPr/>
          <a:lstStyle/>
          <a:p>
            <a:r>
              <a:rPr lang="ru-RU" dirty="0" smtClean="0">
                <a:effectLst>
                  <a:glow rad="63500">
                    <a:schemeClr val="accent3">
                      <a:satMod val="175000"/>
                      <a:alpha val="40000"/>
                    </a:schemeClr>
                  </a:glow>
                </a:effectLst>
              </a:rPr>
              <a:t/>
            </a:r>
            <a:br>
              <a:rPr lang="ru-RU" dirty="0" smtClean="0">
                <a:effectLst>
                  <a:glow rad="63500">
                    <a:schemeClr val="accent3">
                      <a:satMod val="175000"/>
                      <a:alpha val="40000"/>
                    </a:schemeClr>
                  </a:glow>
                </a:effectLst>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 А. Н. Толстому</a:t>
            </a:r>
            <a:r>
              <a:rPr lang="ru-RU" sz="3600" dirty="0">
                <a:effectLst>
                  <a:glow rad="63500">
                    <a:schemeClr val="accent3">
                      <a:satMod val="175000"/>
                      <a:alpha val="40000"/>
                    </a:schemeClr>
                  </a:glow>
                </a:effectLst>
              </a:rPr>
              <a:t/>
            </a:r>
            <a:br>
              <a:rPr lang="ru-RU" sz="3600" dirty="0">
                <a:effectLst>
                  <a:glow rad="63500">
                    <a:schemeClr val="accent3">
                      <a:satMod val="175000"/>
                      <a:alpha val="40000"/>
                    </a:schemeClr>
                  </a:glow>
                </a:effectLst>
              </a:rPr>
            </a:br>
            <a:endParaRPr lang="ru-RU" sz="3600" dirty="0">
              <a:effectLst>
                <a:glow rad="63500">
                  <a:schemeClr val="accent3">
                    <a:satMod val="175000"/>
                    <a:alpha val="40000"/>
                  </a:schemeClr>
                </a:glow>
              </a:effectLst>
            </a:endParaRPr>
          </a:p>
        </p:txBody>
      </p:sp>
      <p:sp>
        <p:nvSpPr>
          <p:cNvPr id="4" name="Объект 3"/>
          <p:cNvSpPr>
            <a:spLocks noGrp="1"/>
          </p:cNvSpPr>
          <p:nvPr>
            <p:ph sz="half" idx="2"/>
          </p:nvPr>
        </p:nvSpPr>
        <p:spPr>
          <a:xfrm>
            <a:off x="4283968" y="836612"/>
            <a:ext cx="4608512" cy="4824635"/>
          </a:xfrm>
        </p:spPr>
        <p:txBody>
          <a:bodyPr/>
          <a:lstStyle/>
          <a:p>
            <a:pPr marL="0" indent="0">
              <a:buNone/>
            </a:pPr>
            <a:r>
              <a:rPr lang="ru-RU" sz="2400" dirty="0">
                <a:solidFill>
                  <a:srgbClr val="0000CC"/>
                </a:solidFill>
                <a:effectLst>
                  <a:glow rad="63500">
                    <a:schemeClr val="accent3">
                      <a:satMod val="175000"/>
                      <a:alpha val="40000"/>
                    </a:schemeClr>
                  </a:glow>
                </a:effectLst>
                <a:latin typeface="Arial Black" panose="020B0A04020102020204" pitchFamily="34" charset="0"/>
              </a:rPr>
              <a:t>В 1959 году на родине Алексея Николаевича Толстого в городе Пугачёве был установлен памятник писателю. Родители Толстого жили в Николаевске (прежнее название Пугачёва) в 1881-1883 года. Скульптурный бюст был выполнен народным художником Меркуровым.</a:t>
            </a:r>
          </a:p>
          <a:p>
            <a:endParaRPr lang="ru-RU" sz="2400" dirty="0"/>
          </a:p>
        </p:txBody>
      </p:sp>
      <p:pic>
        <p:nvPicPr>
          <p:cNvPr id="5" name="Объект 4" descr="http://pugachev-sar.ru/sc-pic/i0081.jpg"/>
          <p:cNvPicPr>
            <a:picLocks noGrp="1"/>
          </p:cNvPicPr>
          <p:nvPr>
            <p:ph sz="half" idx="1"/>
          </p:nvPr>
        </p:nvPicPr>
        <p:blipFill>
          <a:blip r:embed="rId3" cstate="print"/>
          <a:srcRect/>
          <a:stretch>
            <a:fillRect/>
          </a:stretch>
        </p:blipFill>
        <p:spPr bwMode="auto">
          <a:xfrm>
            <a:off x="468313" y="1196752"/>
            <a:ext cx="4038600" cy="41658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502475938"/>
      </p:ext>
    </p:extLst>
  </p:cSld>
  <p:clrMapOvr>
    <a:masterClrMapping/>
  </p:clrMapOvr>
  <mc:AlternateContent xmlns:mc="http://schemas.openxmlformats.org/markup-compatibility/2006" xmlns:p14="http://schemas.microsoft.com/office/powerpoint/2010/main">
    <mc:Choice Requires="p14">
      <p:transition p14:dur="250" advTm="11802">
        <p:dissolve/>
      </p:transition>
    </mc:Choice>
    <mc:Fallback xmlns="">
      <p:transition advTm="11802">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7475"/>
            <a:ext cx="8507288" cy="504825"/>
          </a:xfrm>
        </p:spPr>
        <p:txBody>
          <a:bodyPr/>
          <a:lstStyle/>
          <a:p>
            <a:r>
              <a:rPr lang="ru-RU" dirty="0" smtClean="0"/>
              <a:t/>
            </a:r>
            <a:br>
              <a:rPr lang="ru-RU" dirty="0" smtClean="0"/>
            </a:br>
            <a:r>
              <a:rPr lang="ru-RU" dirty="0" smtClean="0"/>
              <a:t/>
            </a:r>
            <a:br>
              <a:rPr lang="ru-RU" dirty="0" smtClean="0"/>
            </a:br>
            <a:r>
              <a:rPr lang="ru-RU" dirty="0" smtClean="0"/>
              <a:t/>
            </a:r>
            <a:br>
              <a:rPr lang="ru-RU" dirty="0" smtClean="0"/>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героям гражданской войны</a:t>
            </a:r>
            <a:b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br>
            <a:r>
              <a:rPr lang="ru-RU" dirty="0" smtClean="0"/>
              <a:t> </a:t>
            </a:r>
            <a:br>
              <a:rPr lang="ru-RU" dirty="0" smtClean="0"/>
            </a:br>
            <a:endParaRPr lang="ru-RU" dirty="0"/>
          </a:p>
        </p:txBody>
      </p:sp>
      <p:pic>
        <p:nvPicPr>
          <p:cNvPr id="5" name="Объект 4" descr="http://pugachev-sar.ru/sc-pic/i0080.jpg"/>
          <p:cNvPicPr>
            <a:picLocks noGrp="1"/>
          </p:cNvPicPr>
          <p:nvPr>
            <p:ph sz="half" idx="1"/>
          </p:nvPr>
        </p:nvPicPr>
        <p:blipFill>
          <a:blip r:embed="rId2" cstate="print"/>
          <a:srcRect/>
          <a:stretch>
            <a:fillRect/>
          </a:stretch>
        </p:blipFill>
        <p:spPr>
          <a:xfrm>
            <a:off x="107504" y="1268760"/>
            <a:ext cx="4176464"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Объект 7"/>
          <p:cNvSpPr>
            <a:spLocks noGrp="1"/>
          </p:cNvSpPr>
          <p:nvPr>
            <p:ph sz="half" idx="2"/>
          </p:nvPr>
        </p:nvSpPr>
        <p:spPr>
          <a:xfrm>
            <a:off x="3995936" y="836612"/>
            <a:ext cx="4968552" cy="5904755"/>
          </a:xfrm>
        </p:spPr>
        <p:txBody>
          <a:bodyPr/>
          <a:lstStyle/>
          <a:p>
            <a:pPr marL="0" indent="0">
              <a:buNone/>
            </a:pPr>
            <a:endParaRPr lang="ru-RU" sz="2000" dirty="0" smtClean="0">
              <a:solidFill>
                <a:srgbClr val="0000CC"/>
              </a:solidFill>
              <a:effectLst>
                <a:glow rad="63500">
                  <a:schemeClr val="accent3">
                    <a:satMod val="175000"/>
                    <a:alpha val="40000"/>
                  </a:schemeClr>
                </a:glow>
              </a:effectLst>
              <a:latin typeface="Arial Black" panose="020B0A04020102020204" pitchFamily="34" charset="0"/>
            </a:endParaRPr>
          </a:p>
          <a:p>
            <a:pPr marL="0" indent="0">
              <a:buNone/>
            </a:pPr>
            <a:r>
              <a:rPr lang="ru-RU" sz="2000" dirty="0" smtClean="0">
                <a:solidFill>
                  <a:srgbClr val="0000CC"/>
                </a:solidFill>
                <a:effectLst>
                  <a:glow rad="63500">
                    <a:schemeClr val="accent3">
                      <a:satMod val="175000"/>
                      <a:alpha val="40000"/>
                    </a:schemeClr>
                  </a:glow>
                </a:effectLst>
                <a:latin typeface="Arial Black" panose="020B0A04020102020204" pitchFamily="34" charset="0"/>
              </a:rPr>
              <a:t>Мы </a:t>
            </a:r>
            <a:r>
              <a:rPr lang="ru-RU" sz="2000" dirty="0">
                <a:solidFill>
                  <a:srgbClr val="0000CC"/>
                </a:solidFill>
                <a:effectLst>
                  <a:glow rad="63500">
                    <a:schemeClr val="accent3">
                      <a:satMod val="175000"/>
                      <a:alpha val="40000"/>
                    </a:schemeClr>
                  </a:glow>
                </a:effectLst>
                <a:latin typeface="Arial Black" panose="020B0A04020102020204" pitchFamily="34" charset="0"/>
              </a:rPr>
              <a:t>знаем, что ныне лежит на </a:t>
            </a:r>
            <a:r>
              <a:rPr lang="ru-RU" sz="2000" dirty="0" smtClean="0">
                <a:solidFill>
                  <a:srgbClr val="0000CC"/>
                </a:solidFill>
                <a:effectLst>
                  <a:glow rad="63500">
                    <a:schemeClr val="accent3">
                      <a:satMod val="175000"/>
                      <a:alpha val="40000"/>
                    </a:schemeClr>
                  </a:glow>
                </a:effectLst>
                <a:latin typeface="Arial Black" panose="020B0A04020102020204" pitchFamily="34" charset="0"/>
              </a:rPr>
              <a:t>весах.</a:t>
            </a:r>
            <a:r>
              <a:rPr lang="ru-RU" sz="2000" dirty="0">
                <a:solidFill>
                  <a:srgbClr val="0000CC"/>
                </a:solidFill>
                <a:effectLst>
                  <a:glow rad="63500">
                    <a:schemeClr val="accent3">
                      <a:satMod val="175000"/>
                      <a:alpha val="40000"/>
                    </a:schemeClr>
                  </a:glow>
                </a:effectLst>
                <a:latin typeface="Arial Black" panose="020B0A04020102020204" pitchFamily="34" charset="0"/>
              </a:rPr>
              <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И что совершается ныне.</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Час мужества пробил на наших часах,</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И мужество нас не покинет.</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Не страшно под пулями мертвыми лечь,</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Не горько остаться без крова,</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И мы сохраним тебя, русская речь,</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Великое русское слово.</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Свободным и чистым тебя пронесем,</a:t>
            </a:r>
            <a:br>
              <a:rPr lang="ru-RU" sz="2000" dirty="0">
                <a:solidFill>
                  <a:srgbClr val="0000CC"/>
                </a:solidFill>
                <a:effectLst>
                  <a:glow rad="63500">
                    <a:schemeClr val="accent3">
                      <a:satMod val="175000"/>
                      <a:alpha val="40000"/>
                    </a:schemeClr>
                  </a:glow>
                </a:effectLst>
                <a:latin typeface="Arial Black" panose="020B0A04020102020204" pitchFamily="34" charset="0"/>
              </a:rPr>
            </a:br>
            <a:r>
              <a:rPr lang="ru-RU" sz="2000" dirty="0">
                <a:solidFill>
                  <a:srgbClr val="0000CC"/>
                </a:solidFill>
                <a:effectLst>
                  <a:glow rad="63500">
                    <a:schemeClr val="accent3">
                      <a:satMod val="175000"/>
                      <a:alpha val="40000"/>
                    </a:schemeClr>
                  </a:glow>
                </a:effectLst>
                <a:latin typeface="Arial Black" panose="020B0A04020102020204" pitchFamily="34" charset="0"/>
              </a:rPr>
              <a:t>И внукам дадим, и от плена </a:t>
            </a:r>
            <a:r>
              <a:rPr lang="ru-RU" sz="2000" dirty="0" smtClean="0">
                <a:solidFill>
                  <a:srgbClr val="0000CC"/>
                </a:solidFill>
                <a:effectLst>
                  <a:glow rad="63500">
                    <a:schemeClr val="accent3">
                      <a:satMod val="175000"/>
                      <a:alpha val="40000"/>
                    </a:schemeClr>
                  </a:glow>
                </a:effectLst>
                <a:latin typeface="Arial Black" panose="020B0A04020102020204" pitchFamily="34" charset="0"/>
              </a:rPr>
              <a:t>спасем.     Навеки!   1942</a:t>
            </a:r>
            <a:endParaRPr lang="ru-RU" sz="2000" dirty="0">
              <a:solidFill>
                <a:srgbClr val="0000CC"/>
              </a:solidFill>
              <a:effectLst>
                <a:glow rad="63500">
                  <a:schemeClr val="accent3">
                    <a:satMod val="175000"/>
                    <a:alpha val="40000"/>
                  </a:schemeClr>
                </a:glow>
              </a:effectLst>
              <a:latin typeface="Arial Black" panose="020B0A04020102020204" pitchFamily="34" charset="0"/>
            </a:endParaRPr>
          </a:p>
          <a:p>
            <a:pPr marL="0" indent="0" fontAlgn="t">
              <a:buNone/>
            </a:pPr>
            <a:r>
              <a:rPr lang="ru-RU" sz="2000" b="1" i="1" dirty="0"/>
              <a:t> </a:t>
            </a:r>
            <a:endParaRPr lang="ru-RU" sz="2000" dirty="0"/>
          </a:p>
          <a:p>
            <a:endParaRPr lang="ru-RU" dirty="0"/>
          </a:p>
        </p:txBody>
      </p:sp>
    </p:spTree>
    <p:extLst>
      <p:ext uri="{BB962C8B-B14F-4D97-AF65-F5344CB8AC3E}">
        <p14:creationId xmlns:p14="http://schemas.microsoft.com/office/powerpoint/2010/main" val="2702284841"/>
      </p:ext>
    </p:extLst>
  </p:cSld>
  <p:clrMapOvr>
    <a:masterClrMapping/>
  </p:clrMapOvr>
  <mc:AlternateContent xmlns:mc="http://schemas.openxmlformats.org/markup-compatibility/2006" xmlns:p14="http://schemas.microsoft.com/office/powerpoint/2010/main">
    <mc:Choice Requires="p14">
      <p:transition p14:dur="250" advTm="17928">
        <p:dissolve/>
      </p:transition>
    </mc:Choice>
    <mc:Fallback xmlns="">
      <p:transition advTm="1792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834880" cy="346050"/>
          </a:xfrm>
        </p:spPr>
        <p:txBody>
          <a:bodyPr/>
          <a:lstStyle/>
          <a:p>
            <a:r>
              <a:rPr lang="ru-RU" sz="3600" dirty="0" smtClean="0">
                <a:ln w="22225">
                  <a:solidFill>
                    <a:schemeClr val="accent2"/>
                  </a:solidFill>
                  <a:prstDash val="solid"/>
                </a:ln>
                <a:solidFill>
                  <a:schemeClr val="accent2">
                    <a:lumMod val="40000"/>
                    <a:lumOff val="60000"/>
                  </a:schemeClr>
                </a:solidFill>
              </a:rPr>
              <a:t>МАРКС</a:t>
            </a:r>
            <a:endParaRPr lang="ru-RU" sz="3600" dirty="0">
              <a:ln w="22225">
                <a:solidFill>
                  <a:schemeClr val="accent2"/>
                </a:solidFill>
                <a:prstDash val="solid"/>
              </a:ln>
              <a:solidFill>
                <a:schemeClr val="accent2">
                  <a:lumMod val="40000"/>
                  <a:lumOff val="60000"/>
                </a:schemeClr>
              </a:solidFill>
            </a:endParaRPr>
          </a:p>
        </p:txBody>
      </p:sp>
      <p:pic>
        <p:nvPicPr>
          <p:cNvPr id="6" name="Объект 5" descr="http://ic.pics.livejournal.com/mix_hawk/12283011/214924/214924_900.jpg"/>
          <p:cNvPicPr>
            <a:picLocks noGrp="1"/>
          </p:cNvPicPr>
          <p:nvPr>
            <p:ph sz="half" idx="2"/>
          </p:nvPr>
        </p:nvPicPr>
        <p:blipFill>
          <a:blip r:embed="rId3" cstate="print"/>
          <a:stretch>
            <a:fillRect/>
          </a:stretch>
        </p:blipFill>
        <p:spPr bwMode="auto">
          <a:xfrm>
            <a:off x="4860092" y="1340767"/>
            <a:ext cx="3678720" cy="19022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Объект 4" descr="http://saroblnews.ru/files/pages/26621/1379062712general_pages_i26621_vpervye_gorod_marks_uvekovechen_na_pochtovom_konverte.jpg"/>
          <p:cNvPicPr>
            <a:picLocks noGrp="1"/>
          </p:cNvPicPr>
          <p:nvPr>
            <p:ph sz="half" idx="4294967295"/>
          </p:nvPr>
        </p:nvPicPr>
        <p:blipFill>
          <a:blip r:embed="rId4" cstate="print"/>
          <a:srcRect/>
          <a:stretch>
            <a:fillRect/>
          </a:stretch>
        </p:blipFill>
        <p:spPr bwMode="auto">
          <a:xfrm>
            <a:off x="611560" y="1340767"/>
            <a:ext cx="3427040" cy="43916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Объект 9" descr="http://news.vmarkse.ru/wp-content/uploads/sites/14/2013/09/gerb-marksovskogo-rajona.jpg"/>
          <p:cNvPicPr>
            <a:picLocks noGrp="1"/>
          </p:cNvPicPr>
          <p:nvPr>
            <p:ph sz="quarter" idx="4"/>
          </p:nvPr>
        </p:nvPicPr>
        <p:blipFill>
          <a:blip r:embed="rId5" cstate="print"/>
          <a:srcRect/>
          <a:stretch>
            <a:fillRect/>
          </a:stretch>
        </p:blipFill>
        <p:spPr bwMode="auto">
          <a:xfrm>
            <a:off x="5187284" y="3563923"/>
            <a:ext cx="3024336" cy="19249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1896812550"/>
      </p:ext>
    </p:extLst>
  </p:cSld>
  <p:clrMapOvr>
    <a:masterClrMapping/>
  </p:clrMapOvr>
  <mc:AlternateContent xmlns:mc="http://schemas.openxmlformats.org/markup-compatibility/2006" xmlns:p14="http://schemas.microsoft.com/office/powerpoint/2010/main">
    <mc:Choice Requires="p14">
      <p:transition p14:dur="250" advTm="10866">
        <p:dissolve/>
      </p:transition>
    </mc:Choice>
    <mc:Fallback xmlns="">
      <p:transition advTm="10866">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7705427" cy="504825"/>
          </a:xfrm>
        </p:spPr>
        <p:txBody>
          <a:bodyPr/>
          <a:lstStyle/>
          <a:p>
            <a:r>
              <a:rPr lang="ru-RU" dirty="0" smtClean="0"/>
              <a:t/>
            </a:r>
            <a:br>
              <a:rPr lang="ru-RU" dirty="0" smtClean="0"/>
            </a:br>
            <a:r>
              <a:rPr lang="ru-RU" dirty="0"/>
              <a:t/>
            </a:r>
            <a:br>
              <a:rPr lang="ru-RU" dirty="0"/>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императрице Екатерине II</a:t>
            </a:r>
            <a:b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br>
            <a:endParaRPr lang="ru-RU" sz="3600" dirty="0">
              <a:solidFill>
                <a:srgbClr val="0000CC"/>
              </a:solidFill>
              <a:latin typeface="Arial Black" panose="020B0A04020102020204" pitchFamily="34" charset="0"/>
            </a:endParaRPr>
          </a:p>
        </p:txBody>
      </p:sp>
      <p:sp>
        <p:nvSpPr>
          <p:cNvPr id="4" name="Объект 3"/>
          <p:cNvSpPr>
            <a:spLocks noGrp="1"/>
          </p:cNvSpPr>
          <p:nvPr>
            <p:ph sz="half" idx="2"/>
          </p:nvPr>
        </p:nvSpPr>
        <p:spPr>
          <a:xfrm>
            <a:off x="4130098" y="1196751"/>
            <a:ext cx="4834389" cy="4165824"/>
          </a:xfrm>
        </p:spPr>
        <p:txBody>
          <a:bodyPr/>
          <a:lstStyle/>
          <a:p>
            <a:pPr marL="0" indent="0">
              <a:buNone/>
            </a:pPr>
            <a:r>
              <a:rPr lang="ru-RU" sz="2400" dirty="0" smtClean="0">
                <a:solidFill>
                  <a:srgbClr val="0000CC"/>
                </a:solidFill>
                <a:effectLst>
                  <a:glow rad="63500">
                    <a:schemeClr val="accent3">
                      <a:satMod val="175000"/>
                      <a:alpha val="40000"/>
                    </a:schemeClr>
                  </a:glow>
                </a:effectLst>
                <a:latin typeface="Arial Black" panose="020B0A04020102020204" pitchFamily="34" charset="0"/>
              </a:rPr>
              <a:t>На территории </a:t>
            </a:r>
            <a:r>
              <a:rPr lang="ru-RU" sz="2400" dirty="0">
                <a:solidFill>
                  <a:srgbClr val="0000CC"/>
                </a:solidFill>
                <a:effectLst>
                  <a:glow rad="63500">
                    <a:schemeClr val="accent3">
                      <a:satMod val="175000"/>
                      <a:alpha val="40000"/>
                    </a:schemeClr>
                  </a:glow>
                </a:effectLst>
                <a:latin typeface="Arial Black" panose="020B0A04020102020204" pitchFamily="34" charset="0"/>
              </a:rPr>
              <a:t>города Маркс находится памятник Императрице России Екатерине II. Этот памятник построили в 2007 году на средства немцев и этнических немцев, живущих в городе, часть средств также была собрана горожанами и общественными организациями. </a:t>
            </a:r>
          </a:p>
        </p:txBody>
      </p:sp>
      <p:pic>
        <p:nvPicPr>
          <p:cNvPr id="5" name="Объект 4" descr="http://photos.wikimapia.org/p/00/02/54/95/75_big.jpg"/>
          <p:cNvPicPr>
            <a:picLocks noGrp="1"/>
          </p:cNvPicPr>
          <p:nvPr>
            <p:ph sz="half" idx="1"/>
          </p:nvPr>
        </p:nvPicPr>
        <p:blipFill>
          <a:blip r:embed="rId3" cstate="print"/>
          <a:srcRect/>
          <a:stretch>
            <a:fillRect/>
          </a:stretch>
        </p:blipFill>
        <p:spPr bwMode="auto">
          <a:xfrm>
            <a:off x="845127" y="1628800"/>
            <a:ext cx="3284972" cy="37337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457785577"/>
      </p:ext>
    </p:extLst>
  </p:cSld>
  <p:clrMapOvr>
    <a:masterClrMapping/>
  </p:clrMapOvr>
  <mc:AlternateContent xmlns:mc="http://schemas.openxmlformats.org/markup-compatibility/2006" xmlns:p14="http://schemas.microsoft.com/office/powerpoint/2010/main">
    <mc:Choice Requires="p14">
      <p:transition p14:dur="250" advTm="16238">
        <p:dissolve/>
      </p:transition>
    </mc:Choice>
    <mc:Fallback xmlns="">
      <p:transition advTm="1623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72164"/>
            <a:ext cx="4464496" cy="504825"/>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ЭНГЕЛЬС</a:t>
            </a:r>
            <a:endParaRPr lang="ru-RU" sz="36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5" name="Объект 4" descr="http://static.panoramio.com/photos/large/1243758.jpg"/>
          <p:cNvPicPr>
            <a:picLocks noGrp="1"/>
          </p:cNvPicPr>
          <p:nvPr>
            <p:ph sz="half" idx="1"/>
          </p:nvPr>
        </p:nvPicPr>
        <p:blipFill>
          <a:blip r:embed="rId3" cstate="print"/>
          <a:srcRect/>
          <a:stretch>
            <a:fillRect/>
          </a:stretch>
        </p:blipFill>
        <p:spPr bwMode="auto">
          <a:xfrm>
            <a:off x="468312" y="1124744"/>
            <a:ext cx="4463727"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Объект 7" descr="http://fs00.infourok.ru/images/doc/162/187339/img13.jpg"/>
          <p:cNvPicPr>
            <a:picLocks noGrp="1"/>
          </p:cNvPicPr>
          <p:nvPr>
            <p:ph sz="half" idx="2"/>
          </p:nvPr>
        </p:nvPicPr>
        <p:blipFill>
          <a:blip r:embed="rId4" cstate="print"/>
          <a:srcRect/>
          <a:stretch>
            <a:fillRect/>
          </a:stretch>
        </p:blipFill>
        <p:spPr bwMode="auto">
          <a:xfrm>
            <a:off x="5361045" y="1757088"/>
            <a:ext cx="3099387" cy="3184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648259202"/>
      </p:ext>
    </p:extLst>
  </p:cSld>
  <p:clrMapOvr>
    <a:masterClrMapping/>
  </p:clrMapOvr>
  <mc:AlternateContent xmlns:mc="http://schemas.openxmlformats.org/markup-compatibility/2006" xmlns:p14="http://schemas.microsoft.com/office/powerpoint/2010/main">
    <mc:Choice Requires="p14">
      <p:transition p14:dur="250" advTm="6884">
        <p:dissolve/>
      </p:transition>
    </mc:Choice>
    <mc:Fallback xmlns="">
      <p:transition advTm="6884">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67544" y="692697"/>
            <a:ext cx="8424936" cy="7272808"/>
          </a:xfrm>
        </p:spPr>
        <p:txBody>
          <a:bodyPr/>
          <a:lstStyle/>
          <a:p>
            <a:pPr marL="0" indent="0">
              <a:buNone/>
            </a:pPr>
            <a:r>
              <a:rPr lang="ru-RU" sz="2400" i="1" dirty="0">
                <a:solidFill>
                  <a:srgbClr val="0000CC"/>
                </a:solidFill>
                <a:effectLst>
                  <a:glow rad="101600">
                    <a:schemeClr val="accent3">
                      <a:satMod val="175000"/>
                      <a:alpha val="40000"/>
                    </a:schemeClr>
                  </a:glow>
                </a:effectLst>
                <a:latin typeface="Arial Black" panose="020B0A04020102020204" pitchFamily="34" charset="0"/>
              </a:rPr>
              <a:t>Символ города Энгельса – бык-солевоз. И </a:t>
            </a:r>
            <a:r>
              <a:rPr lang="ru-RU" sz="2400" b="1" i="1" dirty="0">
                <a:solidFill>
                  <a:srgbClr val="0000CC"/>
                </a:solidFill>
                <a:effectLst>
                  <a:glow rad="101600">
                    <a:schemeClr val="accent3">
                      <a:satMod val="175000"/>
                      <a:alpha val="40000"/>
                    </a:schemeClr>
                  </a:glow>
                </a:effectLst>
                <a:latin typeface="Arial Black" panose="020B0A04020102020204" pitchFamily="34" charset="0"/>
              </a:rPr>
              <a:t>хотя монумент поставили относительно </a:t>
            </a:r>
            <a:r>
              <a:rPr lang="ru-RU" sz="2400" b="1" dirty="0">
                <a:solidFill>
                  <a:srgbClr val="0000CC"/>
                </a:solidFill>
                <a:effectLst>
                  <a:glow rad="101600">
                    <a:schemeClr val="accent3">
                      <a:satMod val="175000"/>
                      <a:alpha val="40000"/>
                    </a:schemeClr>
                  </a:glow>
                </a:effectLst>
                <a:latin typeface="Arial Black" panose="020B0A04020102020204" pitchFamily="34" charset="0"/>
              </a:rPr>
              <a:t>недавно (12 июня 2003 г.), история символа </a:t>
            </a:r>
            <a:r>
              <a:rPr lang="ru-RU" sz="2400" dirty="0">
                <a:solidFill>
                  <a:srgbClr val="0000CC"/>
                </a:solidFill>
                <a:effectLst>
                  <a:glow rad="101600">
                    <a:schemeClr val="accent3">
                      <a:satMod val="175000"/>
                      <a:alpha val="40000"/>
                    </a:schemeClr>
                  </a:glow>
                </a:effectLst>
                <a:latin typeface="Arial Black" panose="020B0A04020102020204" pitchFamily="34" charset="0"/>
              </a:rPr>
              <a:t>уходит далеко в прошлое.</a:t>
            </a:r>
          </a:p>
          <a:p>
            <a:pPr marL="0" indent="0">
              <a:buNone/>
            </a:pPr>
            <a:r>
              <a:rPr lang="ru-RU" sz="2400" dirty="0">
                <a:solidFill>
                  <a:srgbClr val="0000CC"/>
                </a:solidFill>
                <a:effectLst>
                  <a:glow rad="101600">
                    <a:schemeClr val="accent3">
                      <a:satMod val="175000"/>
                      <a:alpha val="40000"/>
                    </a:schemeClr>
                  </a:glow>
                </a:effectLst>
                <a:latin typeface="Arial Black" panose="020B0A04020102020204" pitchFamily="34" charset="0"/>
              </a:rPr>
              <a:t>Когда-то соль ценилась на вес золота. Добывалась она обычно из соляных озер. Одним из таких озер было озеро Эльтон, откуда во времена царствования Елизаветы Петровны был проложен тракт до Покровской слободы (ныне город Энгельс). Закладка слободы датируется 1747 годом и связана с указом императрицы Екатерины II о начале добычи соли на озере.</a:t>
            </a:r>
          </a:p>
          <a:p>
            <a:endParaRPr lang="ru-RU" dirty="0">
              <a:effectLst>
                <a:glow rad="101600">
                  <a:schemeClr val="accent3">
                    <a:satMod val="175000"/>
                    <a:alpha val="40000"/>
                  </a:schemeClr>
                </a:glow>
              </a:effectLst>
            </a:endParaRPr>
          </a:p>
        </p:txBody>
      </p:sp>
    </p:spTree>
    <p:extLst>
      <p:ext uri="{BB962C8B-B14F-4D97-AF65-F5344CB8AC3E}">
        <p14:creationId xmlns:p14="http://schemas.microsoft.com/office/powerpoint/2010/main" val="473970933"/>
      </p:ext>
    </p:extLst>
  </p:cSld>
  <p:clrMapOvr>
    <a:masterClrMapping/>
  </p:clrMapOvr>
  <mc:AlternateContent xmlns:mc="http://schemas.openxmlformats.org/markup-compatibility/2006" xmlns:p14="http://schemas.microsoft.com/office/powerpoint/2010/main">
    <mc:Choice Requires="p14">
      <p:transition p14:dur="250" advTm="22218">
        <p:dissolve/>
      </p:transition>
    </mc:Choice>
    <mc:Fallback xmlns="">
      <p:transition advTm="2221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17475"/>
            <a:ext cx="5832648" cy="504825"/>
          </a:xfrm>
        </p:spPr>
        <p:txBody>
          <a:bodyPr/>
          <a:lstStyle/>
          <a:p>
            <a:r>
              <a:rPr lang="ru-RU" dirty="0" smtClean="0">
                <a:effectLst>
                  <a:glow rad="101600">
                    <a:schemeClr val="accent3">
                      <a:satMod val="175000"/>
                      <a:alpha val="40000"/>
                    </a:schemeClr>
                  </a:glow>
                </a:effectLst>
              </a:rPr>
              <a:t/>
            </a:r>
            <a:br>
              <a:rPr lang="ru-RU" dirty="0" smtClean="0">
                <a:effectLst>
                  <a:glow rad="101600">
                    <a:schemeClr val="accent3">
                      <a:satMod val="175000"/>
                      <a:alpha val="40000"/>
                    </a:schemeClr>
                  </a:glow>
                </a:effectLst>
              </a:rPr>
            </a:br>
            <a:r>
              <a:rPr lang="ru-RU" dirty="0" smtClean="0">
                <a:effectLst>
                  <a:glow rad="101600">
                    <a:schemeClr val="accent3">
                      <a:satMod val="175000"/>
                      <a:alpha val="40000"/>
                    </a:schemeClr>
                  </a:glow>
                </a:effectLst>
              </a:rPr>
              <a:t/>
            </a:r>
            <a:br>
              <a:rPr lang="ru-RU" dirty="0" smtClean="0">
                <a:effectLst>
                  <a:glow rad="101600">
                    <a:schemeClr val="accent3">
                      <a:satMod val="175000"/>
                      <a:alpha val="40000"/>
                    </a:schemeClr>
                  </a:glow>
                </a:effectLst>
              </a:rPr>
            </a:br>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Место </a:t>
            </a:r>
            <a:r>
              <a:rPr lang="ru-RU" sz="3600" dirty="0">
                <a:ln w="22225">
                  <a:solidFill>
                    <a:schemeClr val="accent2"/>
                  </a:solidFill>
                  <a:prstDash val="solid"/>
                </a:ln>
                <a:solidFill>
                  <a:schemeClr val="accent2">
                    <a:lumMod val="40000"/>
                    <a:lumOff val="60000"/>
                  </a:schemeClr>
                </a:solidFill>
                <a:latin typeface="Arial Black" panose="020B0A04020102020204" pitchFamily="34" charset="0"/>
              </a:rPr>
              <a:t>приземления </a:t>
            </a:r>
            <a:r>
              <a:rPr lang="ru-RU" sz="3600" dirty="0" err="1" smtClean="0">
                <a:ln w="22225">
                  <a:solidFill>
                    <a:schemeClr val="accent2"/>
                  </a:solidFill>
                  <a:prstDash val="solid"/>
                </a:ln>
                <a:solidFill>
                  <a:schemeClr val="accent2">
                    <a:lumMod val="40000"/>
                    <a:lumOff val="60000"/>
                  </a:schemeClr>
                </a:solidFill>
                <a:latin typeface="Arial Black" panose="020B0A04020102020204" pitchFamily="34" charset="0"/>
              </a:rPr>
              <a:t>Ю.А.Гагарина</a:t>
            </a:r>
            <a:r>
              <a:rPr lang="ru-RU" dirty="0">
                <a:effectLst>
                  <a:glow rad="101600">
                    <a:schemeClr val="accent3">
                      <a:satMod val="175000"/>
                      <a:alpha val="40000"/>
                    </a:schemeClr>
                  </a:glow>
                </a:effectLst>
              </a:rPr>
              <a:t/>
            </a:r>
            <a:br>
              <a:rPr lang="ru-RU" dirty="0">
                <a:effectLst>
                  <a:glow rad="101600">
                    <a:schemeClr val="accent3">
                      <a:satMod val="175000"/>
                      <a:alpha val="40000"/>
                    </a:schemeClr>
                  </a:glow>
                </a:effectLst>
              </a:rPr>
            </a:br>
            <a:endParaRPr lang="ru-RU" dirty="0">
              <a:effectLst>
                <a:glow rad="101600">
                  <a:schemeClr val="accent3">
                    <a:satMod val="175000"/>
                    <a:alpha val="40000"/>
                  </a:schemeClr>
                </a:glow>
              </a:effectLst>
            </a:endParaRPr>
          </a:p>
        </p:txBody>
      </p:sp>
      <p:sp>
        <p:nvSpPr>
          <p:cNvPr id="4" name="Объект 3"/>
          <p:cNvSpPr>
            <a:spLocks noGrp="1"/>
          </p:cNvSpPr>
          <p:nvPr>
            <p:ph sz="half" idx="2"/>
          </p:nvPr>
        </p:nvSpPr>
        <p:spPr>
          <a:xfrm>
            <a:off x="3995936" y="836613"/>
            <a:ext cx="5040560" cy="4525962"/>
          </a:xfrm>
        </p:spPr>
        <p:txBody>
          <a:bodyPr/>
          <a:lstStyle/>
          <a:p>
            <a:pPr marL="0" indent="0">
              <a:buNone/>
            </a:pPr>
            <a:endParaRPr lang="ru-RU" sz="1600" b="1" dirty="0" smtClean="0">
              <a:solidFill>
                <a:srgbClr val="0000CC"/>
              </a:solidFill>
              <a:effectLst>
                <a:glow rad="101600">
                  <a:schemeClr val="accent3">
                    <a:satMod val="175000"/>
                    <a:alpha val="40000"/>
                  </a:schemeClr>
                </a:glow>
              </a:effectLst>
              <a:latin typeface="Arial Black" panose="020B0A04020102020204" pitchFamily="34" charset="0"/>
            </a:endParaRPr>
          </a:p>
          <a:p>
            <a:pPr marL="0" indent="0">
              <a:buNone/>
            </a:pPr>
            <a:endParaRPr lang="ru-RU" sz="1600" b="1" dirty="0">
              <a:solidFill>
                <a:srgbClr val="0000CC"/>
              </a:solidFill>
              <a:effectLst>
                <a:glow rad="101600">
                  <a:schemeClr val="accent3">
                    <a:satMod val="175000"/>
                    <a:alpha val="40000"/>
                  </a:schemeClr>
                </a:glow>
              </a:effectLst>
              <a:latin typeface="Arial Black" panose="020B0A04020102020204" pitchFamily="34" charset="0"/>
            </a:endParaRPr>
          </a:p>
          <a:p>
            <a:pPr marL="0" indent="0">
              <a:buNone/>
            </a:pPr>
            <a:r>
              <a:rPr lang="ru-RU" sz="1600" b="1" dirty="0" smtClean="0">
                <a:solidFill>
                  <a:srgbClr val="0000CC"/>
                </a:solidFill>
                <a:effectLst>
                  <a:glow rad="101600">
                    <a:schemeClr val="accent3">
                      <a:satMod val="175000"/>
                      <a:alpha val="40000"/>
                    </a:schemeClr>
                  </a:glow>
                </a:effectLst>
                <a:latin typeface="Arial Black" panose="020B0A04020102020204" pitchFamily="34" charset="0"/>
              </a:rPr>
              <a:t>12 </a:t>
            </a:r>
            <a:r>
              <a:rPr lang="ru-RU" sz="1600" b="1" dirty="0">
                <a:solidFill>
                  <a:srgbClr val="0000CC"/>
                </a:solidFill>
                <a:effectLst>
                  <a:glow rad="101600">
                    <a:schemeClr val="accent3">
                      <a:satMod val="175000"/>
                      <a:alpha val="40000"/>
                    </a:schemeClr>
                  </a:glow>
                </a:effectLst>
                <a:latin typeface="Arial Black" panose="020B0A04020102020204" pitchFamily="34" charset="0"/>
              </a:rPr>
              <a:t>апреля 1961года вблизи города Энгельса, Саратовской области, жители села </a:t>
            </a:r>
            <a:r>
              <a:rPr lang="ru-RU" sz="1600" b="1" dirty="0" err="1">
                <a:solidFill>
                  <a:srgbClr val="0000CC"/>
                </a:solidFill>
                <a:effectLst>
                  <a:glow rad="101600">
                    <a:schemeClr val="accent3">
                      <a:satMod val="175000"/>
                      <a:alpha val="40000"/>
                    </a:schemeClr>
                  </a:glow>
                </a:effectLst>
                <a:latin typeface="Arial Black" panose="020B0A04020102020204" pitchFamily="34" charset="0"/>
              </a:rPr>
              <a:t>Смеловка</a:t>
            </a:r>
            <a:r>
              <a:rPr lang="ru-RU" sz="1600" b="1" dirty="0">
                <a:solidFill>
                  <a:srgbClr val="0000CC"/>
                </a:solidFill>
                <a:effectLst>
                  <a:glow rad="101600">
                    <a:schemeClr val="accent3">
                      <a:satMod val="175000"/>
                      <a:alpha val="40000"/>
                    </a:schemeClr>
                  </a:glow>
                </a:effectLst>
                <a:latin typeface="Arial Black" panose="020B0A04020102020204" pitchFamily="34" charset="0"/>
              </a:rPr>
              <a:t> услышали взрыв в небе и увидели спускающиеся на землю два парашюта. Селяне тогда и не подозревали что стали свидетелями исторического события мирового масштаба. Теперь 12 апреля - всемирный день космонавтики.</a:t>
            </a:r>
          </a:p>
          <a:p>
            <a:pPr marL="0" indent="0">
              <a:buNone/>
            </a:pPr>
            <a:r>
              <a:rPr lang="ru-RU" sz="1600" b="1" dirty="0">
                <a:solidFill>
                  <a:srgbClr val="0000CC"/>
                </a:solidFill>
                <a:effectLst>
                  <a:glow rad="101600">
                    <a:schemeClr val="accent3">
                      <a:satMod val="175000"/>
                      <a:alpha val="40000"/>
                    </a:schemeClr>
                  </a:glow>
                </a:effectLst>
                <a:latin typeface="Arial Black" panose="020B0A04020102020204" pitchFamily="34" charset="0"/>
              </a:rPr>
              <a:t>В 1965 году на месте приземления был установлен обелиск в форме взлетающей ракеты высотой 27 метров. 1981 году на постаменте перед обелиском установили скульптурный памятник </a:t>
            </a:r>
            <a:r>
              <a:rPr lang="ru-RU" sz="1600" b="1" dirty="0" err="1">
                <a:solidFill>
                  <a:srgbClr val="0000CC"/>
                </a:solidFill>
                <a:effectLst>
                  <a:glow rad="101600">
                    <a:schemeClr val="accent3">
                      <a:satMod val="175000"/>
                      <a:alpha val="40000"/>
                    </a:schemeClr>
                  </a:glow>
                </a:effectLst>
                <a:latin typeface="Arial Black" panose="020B0A04020102020204" pitchFamily="34" charset="0"/>
              </a:rPr>
              <a:t>Ю.А.Гагарину</a:t>
            </a:r>
            <a:r>
              <a:rPr lang="ru-RU" sz="1600" b="1" dirty="0">
                <a:solidFill>
                  <a:srgbClr val="0000CC"/>
                </a:solidFill>
                <a:effectLst>
                  <a:glow rad="101600">
                    <a:schemeClr val="accent3">
                      <a:satMod val="175000"/>
                      <a:alpha val="40000"/>
                    </a:schemeClr>
                  </a:glow>
                </a:effectLst>
                <a:latin typeface="Arial Black" panose="020B0A04020102020204" pitchFamily="34" charset="0"/>
              </a:rPr>
              <a:t>. Со временем вокруг монумента была посажена аллея и создан архитектурный комплекс «Гагаринское поле» что позволило включить место приземления первого космонавта в туристские маршруты</a:t>
            </a:r>
            <a:r>
              <a:rPr lang="ru-RU" sz="1600" b="1" dirty="0" smtClean="0">
                <a:solidFill>
                  <a:srgbClr val="0000CC"/>
                </a:solidFill>
                <a:effectLst>
                  <a:glow rad="101600">
                    <a:schemeClr val="accent3">
                      <a:satMod val="175000"/>
                      <a:alpha val="40000"/>
                    </a:schemeClr>
                  </a:glow>
                </a:effectLst>
                <a:latin typeface="Arial Black" panose="020B0A04020102020204" pitchFamily="34" charset="0"/>
              </a:rPr>
              <a:t>.</a:t>
            </a:r>
            <a:endParaRPr lang="ru-RU" sz="1600" b="1" dirty="0">
              <a:solidFill>
                <a:srgbClr val="0000CC"/>
              </a:solidFill>
              <a:effectLst>
                <a:glow rad="101600">
                  <a:schemeClr val="accent3">
                    <a:satMod val="175000"/>
                    <a:alpha val="40000"/>
                  </a:schemeClr>
                </a:glow>
              </a:effectLst>
              <a:latin typeface="Arial Black" panose="020B0A04020102020204" pitchFamily="34" charset="0"/>
            </a:endParaRPr>
          </a:p>
        </p:txBody>
      </p:sp>
      <p:pic>
        <p:nvPicPr>
          <p:cNvPr id="5" name="Объект 4" descr="Место приземления Гагарина"/>
          <p:cNvPicPr>
            <a:picLocks noGrp="1"/>
          </p:cNvPicPr>
          <p:nvPr>
            <p:ph sz="half" idx="1"/>
          </p:nvPr>
        </p:nvPicPr>
        <p:blipFill>
          <a:blip r:embed="rId3" cstate="print"/>
          <a:srcRect/>
          <a:stretch>
            <a:fillRect/>
          </a:stretch>
        </p:blipFill>
        <p:spPr bwMode="auto">
          <a:xfrm>
            <a:off x="395288" y="1196752"/>
            <a:ext cx="3816672"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320073956"/>
      </p:ext>
    </p:extLst>
  </p:cSld>
  <p:clrMapOvr>
    <a:masterClrMapping/>
  </p:clrMapOvr>
  <mc:AlternateContent xmlns:mc="http://schemas.openxmlformats.org/markup-compatibility/2006" xmlns:p14="http://schemas.microsoft.com/office/powerpoint/2010/main">
    <mc:Choice Requires="p14">
      <p:transition p14:dur="250" advTm="30447">
        <p:dissolve/>
      </p:transition>
    </mc:Choice>
    <mc:Fallback xmlns="">
      <p:transition advTm="30447">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heel(1)">
                                      <p:cBhvr>
                                        <p:cTn id="1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Ð°ÑÑÐ¸Ð½ÐºÐ¸ Ð¿Ð¾ Ð·Ð°Ð¿ÑÐ¾ÑÑ Ð¡ÐÐ ÐÐ¢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3960440" cy="44644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148063" y="1124744"/>
            <a:ext cx="3346649" cy="4644231"/>
          </a:xfrm>
        </p:spPr>
        <p:txBody>
          <a:bodyPr/>
          <a:lstStyle/>
          <a:p>
            <a:pPr>
              <a:lnSpc>
                <a:spcPct val="115000"/>
              </a:lnSpc>
              <a:spcAft>
                <a:spcPts val="1000"/>
              </a:spcAft>
            </a:pPr>
            <a:r>
              <a:rPr lang="ru-RU" sz="2000" b="0" dirty="0">
                <a:latin typeface="Calibri" panose="020F0502020204030204" pitchFamily="34" charset="0"/>
                <a:ea typeface="Times New Roman" panose="02020603050405020304" pitchFamily="18" charset="0"/>
                <a:cs typeface="Times New Roman" panose="02020603050405020304" pitchFamily="18" charset="0"/>
              </a:rPr>
              <a:t/>
            </a:r>
            <a:br>
              <a:rPr lang="ru-RU" sz="2000" b="0" dirty="0">
                <a:latin typeface="Calibri" panose="020F0502020204030204" pitchFamily="34" charset="0"/>
                <a:ea typeface="Times New Roman" panose="02020603050405020304" pitchFamily="18" charset="0"/>
                <a:cs typeface="Times New Roman" panose="02020603050405020304" pitchFamily="18" charset="0"/>
              </a:rPr>
            </a:br>
            <a:r>
              <a:rPr lang="ru-RU" sz="2000" b="0" dirty="0">
                <a:solidFill>
                  <a:srgbClr val="0033CC"/>
                </a:solidFill>
                <a:latin typeface="Calibri" panose="020F0502020204030204" pitchFamily="34" charset="0"/>
                <a:ea typeface="Times New Roman" panose="02020603050405020304" pitchFamily="18" charset="0"/>
                <a:cs typeface="Times New Roman" panose="02020603050405020304" pitchFamily="18" charset="0"/>
              </a:rPr>
              <a:t>«</a:t>
            </a:r>
            <a:r>
              <a:rPr lang="ru-RU" sz="2000" b="0" dirty="0">
                <a:solidFill>
                  <a:srgbClr val="0000CC"/>
                </a:solidFill>
                <a:latin typeface="Arial Black" panose="020B0A04020102020204" pitchFamily="34" charset="0"/>
                <a:ea typeface="Times New Roman" panose="02020603050405020304" pitchFamily="18" charset="0"/>
                <a:cs typeface="Times New Roman" panose="02020603050405020304" pitchFamily="18" charset="0"/>
              </a:rPr>
              <a:t>Первый», «впервые» - эти слова часто употребляют, рассказывая о Саратовском крае. В летописи области немало событий исключительных, уникальных.</a:t>
            </a:r>
            <a:r>
              <a:rPr lang="ru-RU" dirty="0">
                <a:solidFill>
                  <a:srgbClr val="0000CC"/>
                </a:solidFill>
                <a:latin typeface="Arial Black" panose="020B0A04020102020204" pitchFamily="34" charset="0"/>
                <a:ea typeface="Times New Roman" panose="02020603050405020304" pitchFamily="18" charset="0"/>
                <a:cs typeface="Times New Roman" panose="02020603050405020304" pitchFamily="18" charset="0"/>
              </a:rPr>
              <a:t/>
            </a:r>
            <a:br>
              <a:rPr lang="ru-RU" dirty="0">
                <a:solidFill>
                  <a:srgbClr val="0000CC"/>
                </a:solidFill>
                <a:latin typeface="Arial Black" panose="020B0A04020102020204" pitchFamily="34" charset="0"/>
                <a:ea typeface="Times New Roman" panose="02020603050405020304" pitchFamily="18" charset="0"/>
                <a:cs typeface="Times New Roman" panose="02020603050405020304" pitchFamily="18" charset="0"/>
              </a:rPr>
            </a:br>
            <a:r>
              <a:rPr lang="ru-RU" dirty="0">
                <a:solidFill>
                  <a:srgbClr val="0000CC"/>
                </a:solidFill>
                <a:latin typeface="Arial Black" panose="020B0A04020102020204" pitchFamily="34" charset="0"/>
                <a:ea typeface="Times New Roman" panose="02020603050405020304" pitchFamily="18" charset="0"/>
                <a:cs typeface="Times New Roman" panose="02020603050405020304" pitchFamily="18" charset="0"/>
              </a:rPr>
              <a:t/>
            </a:r>
            <a:br>
              <a:rPr lang="ru-RU" dirty="0">
                <a:solidFill>
                  <a:srgbClr val="0000CC"/>
                </a:solidFill>
                <a:latin typeface="Arial Black" panose="020B0A04020102020204" pitchFamily="34" charset="0"/>
                <a:ea typeface="Times New Roman" panose="02020603050405020304" pitchFamily="18" charset="0"/>
                <a:cs typeface="Times New Roman" panose="02020603050405020304" pitchFamily="18" charset="0"/>
              </a:rPr>
            </a:br>
            <a:endParaRPr lang="ru-RU" dirty="0"/>
          </a:p>
        </p:txBody>
      </p:sp>
    </p:spTree>
    <p:custDataLst>
      <p:tags r:id="rId1"/>
    </p:custDataLst>
    <p:extLst>
      <p:ext uri="{BB962C8B-B14F-4D97-AF65-F5344CB8AC3E}">
        <p14:creationId xmlns:p14="http://schemas.microsoft.com/office/powerpoint/2010/main" val="895566872"/>
      </p:ext>
    </p:extLst>
  </p:cSld>
  <p:clrMapOvr>
    <a:masterClrMapping/>
  </p:clrMapOvr>
  <mc:AlternateContent xmlns:mc="http://schemas.openxmlformats.org/markup-compatibility/2006" xmlns:p14="http://schemas.microsoft.com/office/powerpoint/2010/main">
    <mc:Choice Requires="p14">
      <p:transition spd="slow" p14:dur="2000" advTm="8855">
        <p:dissolve/>
      </p:transition>
    </mc:Choice>
    <mc:Fallback xmlns="">
      <p:transition spd="slow" advTm="8855">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C:\Users\User\Desktop\7 группа\img26.jpg"/>
          <p:cNvPicPr>
            <a:picLocks noGrp="1"/>
          </p:cNvPicPr>
          <p:nvPr>
            <p:ph sz="half" idx="1"/>
          </p:nvPr>
        </p:nvPicPr>
        <p:blipFill>
          <a:blip r:embed="rId3" cstate="print"/>
          <a:srcRect/>
          <a:stretch>
            <a:fillRect/>
          </a:stretch>
        </p:blipFill>
        <p:spPr bwMode="auto">
          <a:xfrm>
            <a:off x="1403648" y="1340768"/>
            <a:ext cx="6480719" cy="424847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190803553"/>
      </p:ext>
    </p:extLst>
  </p:cSld>
  <p:clrMapOvr>
    <a:masterClrMapping/>
  </p:clrMapOvr>
  <mc:AlternateContent xmlns:mc="http://schemas.openxmlformats.org/markup-compatibility/2006" xmlns:p14="http://schemas.microsoft.com/office/powerpoint/2010/main">
    <mc:Choice Requires="p14">
      <p:transition p14:dur="250" advTm="17419">
        <p:dissolve/>
      </p:transition>
    </mc:Choice>
    <mc:Fallback xmlns="">
      <p:transition advTm="17419">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type="subTitle" idx="1"/>
          </p:nvPr>
        </p:nvSpPr>
        <p:spPr>
          <a:xfrm>
            <a:off x="971599" y="2060574"/>
            <a:ext cx="6408713" cy="2088505"/>
          </a:xfrm>
        </p:spPr>
        <p:txBody>
          <a:bodyPr/>
          <a:lstStyle/>
          <a:p>
            <a:pPr marL="0" indent="0">
              <a:buNone/>
            </a:pPr>
            <a:r>
              <a:rPr lang="ru-RU" sz="5400" b="1" dirty="0" smtClean="0">
                <a:ln w="22225">
                  <a:solidFill>
                    <a:schemeClr val="accent2"/>
                  </a:solidFill>
                  <a:prstDash val="solid"/>
                </a:ln>
                <a:solidFill>
                  <a:schemeClr val="accent2">
                    <a:lumMod val="40000"/>
                    <a:lumOff val="60000"/>
                  </a:schemeClr>
                </a:solidFill>
                <a:latin typeface="Arial Black" panose="020B0A04020102020204" pitchFamily="34" charset="0"/>
              </a:rPr>
              <a:t>СПАСИБО ЗА ВНИМАНИЕ!</a:t>
            </a:r>
          </a:p>
        </p:txBody>
      </p:sp>
    </p:spTree>
    <p:custDataLst>
      <p:tags r:id="rId1"/>
    </p:custDataLst>
    <p:extLst>
      <p:ext uri="{BB962C8B-B14F-4D97-AF65-F5344CB8AC3E}">
        <p14:creationId xmlns:p14="http://schemas.microsoft.com/office/powerpoint/2010/main" val="1462859653"/>
      </p:ext>
    </p:extLst>
  </p:cSld>
  <p:clrMapOvr>
    <a:masterClrMapping/>
  </p:clrMapOvr>
  <mc:AlternateContent xmlns:mc="http://schemas.openxmlformats.org/markup-compatibility/2006" xmlns:p14="http://schemas.microsoft.com/office/powerpoint/2010/main">
    <mc:Choice Requires="p14">
      <p:transition p14:dur="250" advTm="5625">
        <p:dissolve/>
      </p:transition>
    </mc:Choice>
    <mc:Fallback xmlns="">
      <p:transition advTm="5625">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2" y="-99392"/>
            <a:ext cx="2591520" cy="936104"/>
          </a:xfrm>
        </p:spPr>
        <p:txBody>
          <a:bodyPr/>
          <a:lstStyle/>
          <a:p>
            <a:r>
              <a:rPr lang="ru-RU" altLang="ru-RU" sz="3200" dirty="0" smtClean="0">
                <a:ln w="22225">
                  <a:solidFill>
                    <a:schemeClr val="accent2"/>
                  </a:solidFill>
                  <a:prstDash val="solid"/>
                </a:ln>
                <a:solidFill>
                  <a:schemeClr val="accent2">
                    <a:lumMod val="40000"/>
                    <a:lumOff val="60000"/>
                  </a:schemeClr>
                </a:solidFill>
                <a:latin typeface="Arial Black" panose="020B0A04020102020204" pitchFamily="34" charset="0"/>
              </a:rPr>
              <a:t>САРАТОВ</a:t>
            </a:r>
          </a:p>
        </p:txBody>
      </p:sp>
      <p:sp>
        <p:nvSpPr>
          <p:cNvPr id="5123" name="Rectangle 3"/>
          <p:cNvSpPr>
            <a:spLocks noGrp="1" noChangeArrowheads="1"/>
          </p:cNvSpPr>
          <p:nvPr>
            <p:ph type="body" idx="1"/>
          </p:nvPr>
        </p:nvSpPr>
        <p:spPr>
          <a:xfrm>
            <a:off x="323528" y="836712"/>
            <a:ext cx="8640960" cy="5688632"/>
          </a:xfrm>
        </p:spPr>
        <p:txBody>
          <a:bodyPr/>
          <a:lstStyle/>
          <a:p>
            <a:pPr marL="0" indent="0">
              <a:buNone/>
            </a:pP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Главный </a:t>
            </a:r>
            <a:r>
              <a:rPr lang="ru-RU" sz="2400" b="1" dirty="0">
                <a:solidFill>
                  <a:srgbClr val="0000CC"/>
                </a:solidFill>
                <a:effectLst>
                  <a:glow rad="63500">
                    <a:schemeClr val="accent3">
                      <a:satMod val="175000"/>
                      <a:alpha val="40000"/>
                    </a:schemeClr>
                  </a:glow>
                </a:effectLst>
                <a:latin typeface="Arial Black" panose="020B0A04020102020204" pitchFamily="34" charset="0"/>
              </a:rPr>
              <a:t>город области – Саратов,  основан в 1590 году </a:t>
            </a:r>
            <a:r>
              <a:rPr lang="ru-RU" sz="2400" b="1" i="1" dirty="0">
                <a:solidFill>
                  <a:srgbClr val="0000CC"/>
                </a:solidFill>
                <a:effectLst>
                  <a:glow rad="63500">
                    <a:schemeClr val="accent3">
                      <a:satMod val="175000"/>
                      <a:alpha val="40000"/>
                    </a:schemeClr>
                  </a:glow>
                </a:effectLst>
                <a:latin typeface="Arial Black" panose="020B0A04020102020204" pitchFamily="34" charset="0"/>
              </a:rPr>
              <a:t>князем Г. О. Засекиным</a:t>
            </a:r>
            <a:r>
              <a:rPr lang="ru-RU" sz="2400" b="1" dirty="0">
                <a:solidFill>
                  <a:srgbClr val="0000CC"/>
                </a:solidFill>
                <a:effectLst>
                  <a:glow rad="63500">
                    <a:schemeClr val="accent3">
                      <a:satMod val="175000"/>
                      <a:alpha val="40000"/>
                    </a:schemeClr>
                  </a:glow>
                </a:effectLst>
                <a:latin typeface="Arial Black" panose="020B0A04020102020204" pitchFamily="34" charset="0"/>
              </a:rPr>
              <a:t> и </a:t>
            </a:r>
            <a:r>
              <a:rPr lang="ru-RU" sz="2400" b="1" i="1" dirty="0">
                <a:solidFill>
                  <a:srgbClr val="0000CC"/>
                </a:solidFill>
                <a:effectLst>
                  <a:glow rad="63500">
                    <a:schemeClr val="accent3">
                      <a:satMod val="175000"/>
                      <a:alpha val="40000"/>
                    </a:schemeClr>
                  </a:glow>
                </a:effectLst>
                <a:latin typeface="Arial Black" panose="020B0A04020102020204" pitchFamily="34" charset="0"/>
              </a:rPr>
              <a:t>боярином Ф. М. Туровым</a:t>
            </a:r>
            <a:r>
              <a:rPr lang="ru-RU" sz="2400" b="1" dirty="0">
                <a:solidFill>
                  <a:srgbClr val="0000CC"/>
                </a:solidFill>
                <a:effectLst>
                  <a:glow rad="63500">
                    <a:schemeClr val="accent3">
                      <a:satMod val="175000"/>
                      <a:alpha val="40000"/>
                    </a:schemeClr>
                  </a:glow>
                </a:effectLst>
                <a:latin typeface="Arial Black" panose="020B0A04020102020204" pitchFamily="34" charset="0"/>
              </a:rPr>
              <a:t> как город-крепость для охраны волжского пути от набегов степных кочевников. Вначале он был построен на левом берегу, а впоследствии перенесён на правый. Местность, избранная для строительства города, находилась на кратчайшем расстоянии от Москвы до Нижней Волги</a:t>
            </a:r>
            <a:r>
              <a:rPr lang="ru-RU" sz="2400" b="1" dirty="0" smtClean="0">
                <a:solidFill>
                  <a:srgbClr val="0000CC"/>
                </a:solidFill>
                <a:effectLst>
                  <a:glow rad="63500">
                    <a:schemeClr val="accent3">
                      <a:satMod val="175000"/>
                      <a:alpha val="40000"/>
                    </a:schemeClr>
                  </a:glow>
                </a:effectLst>
                <a:latin typeface="Arial Black" panose="020B0A04020102020204" pitchFamily="34" charset="0"/>
              </a:rPr>
              <a:t>.</a:t>
            </a:r>
            <a:r>
              <a:rPr lang="ru-RU" sz="2400" b="1" dirty="0">
                <a:solidFill>
                  <a:srgbClr val="0000CC"/>
                </a:solidFill>
                <a:latin typeface="Arial Black" panose="020B0A04020102020204" pitchFamily="34" charset="0"/>
              </a:rPr>
              <a:t> А память о выдающихся событиях и личностях запечатлевают на века в виде мемориалов, скульптур и монументов, которых в городе установлено немало.</a:t>
            </a:r>
            <a:endParaRPr lang="ru-RU" sz="2400" b="1" dirty="0">
              <a:solidFill>
                <a:srgbClr val="0000CC"/>
              </a:solidFill>
              <a:effectLst>
                <a:glow rad="63500">
                  <a:schemeClr val="accent3">
                    <a:satMod val="175000"/>
                    <a:alpha val="40000"/>
                  </a:schemeClr>
                </a:glow>
              </a:effectLst>
              <a:latin typeface="Arial Black" panose="020B0A040201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250" advTm="33622">
        <p:dissolve/>
      </p:transition>
    </mc:Choice>
    <mc:Fallback xmlns="">
      <p:transition advTm="33622">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decel="50000" fill="hold">
                                          <p:stCondLst>
                                            <p:cond delay="0"/>
                                          </p:stCondLst>
                                        </p:cTn>
                                        <p:tgtEl>
                                          <p:spTgt spid="5123">
                                            <p:txEl>
                                              <p:pRg st="0" end="0"/>
                                            </p:txEl>
                                          </p:spTgt>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5123">
                                            <p:txEl>
                                              <p:pRg st="0" end="0"/>
                                            </p:txEl>
                                          </p:spTgt>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5123">
                                            <p:txEl>
                                              <p:pRg st="0" end="0"/>
                                            </p:txEl>
                                          </p:spTgt>
                                        </p:tgtEl>
                                        <p:attrNameLst>
                                          <p:attrName>ppt_w</p:attrName>
                                        </p:attrNameLst>
                                      </p:cBhvr>
                                      <p:tavLst>
                                        <p:tav tm="0">
                                          <p:val>
                                            <p:strVal val="#ppt_w*.05"/>
                                          </p:val>
                                        </p:tav>
                                        <p:tav tm="100000">
                                          <p:val>
                                            <p:strVal val="#ppt_w"/>
                                          </p:val>
                                        </p:tav>
                                      </p:tavLst>
                                    </p:anim>
                                    <p:anim calcmode="lin" valueType="num">
                                      <p:cBhvr>
                                        <p:cTn id="10" dur="2000" fill="hold"/>
                                        <p:tgtEl>
                                          <p:spTgt spid="5123">
                                            <p:txEl>
                                              <p:pRg st="0" end="0"/>
                                            </p:txEl>
                                          </p:spTgt>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5123">
                                            <p:txEl>
                                              <p:pRg st="0" end="0"/>
                                            </p:txEl>
                                          </p:spTgt>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5123">
                                            <p:txEl>
                                              <p:pRg st="0" end="0"/>
                                            </p:txEl>
                                          </p:spTgt>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5123">
                                            <p:txEl>
                                              <p:pRg st="0" end="0"/>
                                            </p:txEl>
                                          </p:spTgt>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744" y="44624"/>
            <a:ext cx="3456384" cy="720080"/>
          </a:xfrm>
        </p:spPr>
        <p:txBody>
          <a:bodyPr/>
          <a:lstStyle/>
          <a:p>
            <a:r>
              <a:rPr lang="ru-RU" sz="3600" dirty="0" smtClean="0">
                <a:ln w="22225">
                  <a:solidFill>
                    <a:schemeClr val="accent2"/>
                  </a:solidFill>
                  <a:prstDash val="solid"/>
                </a:ln>
                <a:solidFill>
                  <a:schemeClr val="accent2">
                    <a:lumMod val="40000"/>
                    <a:lumOff val="60000"/>
                  </a:schemeClr>
                </a:solidFill>
                <a:latin typeface="Arial Black" panose="020B0A04020102020204" pitchFamily="34" charset="0"/>
              </a:rPr>
              <a:t>ЖУРАВЛИ</a:t>
            </a:r>
            <a:endParaRPr lang="ru-RU" sz="3600" dirty="0">
              <a:solidFill>
                <a:srgbClr val="0000CC"/>
              </a:solidFill>
              <a:effectLst>
                <a:glow rad="228600">
                  <a:schemeClr val="accent6">
                    <a:satMod val="175000"/>
                    <a:alpha val="40000"/>
                  </a:schemeClr>
                </a:glow>
              </a:effectLst>
              <a:latin typeface="Arial Black" panose="020B0A04020102020204" pitchFamily="34" charset="0"/>
            </a:endParaRPr>
          </a:p>
        </p:txBody>
      </p:sp>
      <p:pic>
        <p:nvPicPr>
          <p:cNvPr id="4098" name="Picture 2" descr="ÐÐ¾ÑÐ¾Ð¶ÐµÐµ Ð¸Ð·Ð¾Ð±ÑÐ°Ð¶ÐµÐ½Ð¸Ðµ"/>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556792"/>
            <a:ext cx="5904656" cy="38884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4328245"/>
      </p:ext>
    </p:extLst>
  </p:cSld>
  <p:clrMapOvr>
    <a:masterClrMapping/>
  </p:clrMapOvr>
  <p:transition spd="slow" advTm="2554">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6632"/>
            <a:ext cx="8712967" cy="8424936"/>
          </a:xfrm>
        </p:spPr>
        <p:txBody>
          <a:bodyPr/>
          <a:lstStyle/>
          <a:p>
            <a:pPr marL="0" indent="0">
              <a:buNone/>
            </a:pPr>
            <a:r>
              <a:rPr lang="ru-RU" sz="2800" b="1" dirty="0" err="1">
                <a:ln w="22225">
                  <a:solidFill>
                    <a:schemeClr val="accent2"/>
                  </a:solidFill>
                  <a:prstDash val="solid"/>
                </a:ln>
                <a:solidFill>
                  <a:schemeClr val="accent2">
                    <a:lumMod val="40000"/>
                    <a:lumOff val="60000"/>
                  </a:schemeClr>
                </a:solidFill>
                <a:latin typeface="Arial Black" panose="020B0A04020102020204" pitchFamily="34" charset="0"/>
              </a:rPr>
              <a:t>Соколовая</a:t>
            </a:r>
            <a:r>
              <a:rPr lang="ru-RU" sz="2800" b="1" dirty="0">
                <a:ln w="22225">
                  <a:solidFill>
                    <a:schemeClr val="accent2"/>
                  </a:solidFill>
                  <a:prstDash val="solid"/>
                </a:ln>
                <a:solidFill>
                  <a:schemeClr val="accent2">
                    <a:lumMod val="40000"/>
                    <a:lumOff val="60000"/>
                  </a:schemeClr>
                </a:solidFill>
                <a:latin typeface="Arial Black" panose="020B0A04020102020204" pitchFamily="34" charset="0"/>
              </a:rPr>
              <a:t> гора </a:t>
            </a:r>
            <a:r>
              <a:rPr lang="ru-RU" sz="2800" b="1" dirty="0">
                <a:solidFill>
                  <a:srgbClr val="0000CC"/>
                </a:solidFill>
                <a:effectLst>
                  <a:glow rad="63500">
                    <a:schemeClr val="accent3">
                      <a:satMod val="175000"/>
                      <a:alpha val="40000"/>
                    </a:schemeClr>
                  </a:glow>
                </a:effectLst>
                <a:latin typeface="Arial Black" panose="020B0A04020102020204" pitchFamily="34" charset="0"/>
              </a:rPr>
              <a:t>– это самая высокая точка в черте Саратова. На самой вершине этой возвышенности установлен памятник погибшим в Великой Отечественной войне. Саратовцы прозвали этот памятник «</a:t>
            </a:r>
            <a:r>
              <a:rPr lang="ru-RU" sz="2800" b="1" dirty="0" smtClean="0">
                <a:solidFill>
                  <a:srgbClr val="0000CC"/>
                </a:solidFill>
                <a:effectLst>
                  <a:glow rad="63500">
                    <a:schemeClr val="accent3">
                      <a:satMod val="175000"/>
                      <a:alpha val="40000"/>
                    </a:schemeClr>
                  </a:glow>
                </a:effectLst>
                <a:latin typeface="Arial Black" panose="020B0A04020102020204" pitchFamily="34" charset="0"/>
              </a:rPr>
              <a:t>Журавли». Фигуры</a:t>
            </a:r>
            <a:r>
              <a:rPr lang="ru-RU" sz="2800" b="1" dirty="0">
                <a:solidFill>
                  <a:srgbClr val="0000CC"/>
                </a:solidFill>
                <a:effectLst>
                  <a:glow rad="63500">
                    <a:schemeClr val="accent3">
                      <a:satMod val="175000"/>
                      <a:alpha val="40000"/>
                    </a:schemeClr>
                  </a:glow>
                </a:effectLst>
                <a:latin typeface="Arial Black" panose="020B0A04020102020204" pitchFamily="34" charset="0"/>
              </a:rPr>
              <a:t>, напоминающие журавлей, установлены наверху 40-метровой стелы. К стеле ведет подъем, имеющий пять </a:t>
            </a:r>
            <a:r>
              <a:rPr lang="ru-RU" sz="2800" b="1" dirty="0" smtClean="0">
                <a:solidFill>
                  <a:srgbClr val="0000CC"/>
                </a:solidFill>
                <a:effectLst>
                  <a:glow rad="63500">
                    <a:schemeClr val="accent3">
                      <a:satMod val="175000"/>
                      <a:alpha val="40000"/>
                    </a:schemeClr>
                  </a:glow>
                </a:effectLst>
                <a:latin typeface="Arial Black" panose="020B0A04020102020204" pitchFamily="34" charset="0"/>
              </a:rPr>
              <a:t>уровней, символизирующих </a:t>
            </a:r>
            <a:r>
              <a:rPr lang="ru-RU" sz="2800" b="1" dirty="0">
                <a:solidFill>
                  <a:srgbClr val="0000CC"/>
                </a:solidFill>
                <a:effectLst>
                  <a:glow rad="63500">
                    <a:schemeClr val="accent3">
                      <a:satMod val="175000"/>
                      <a:alpha val="40000"/>
                    </a:schemeClr>
                  </a:glow>
                </a:effectLst>
                <a:latin typeface="Arial Black" panose="020B0A04020102020204" pitchFamily="34" charset="0"/>
              </a:rPr>
              <a:t>пять военных лет. У подножия монумента разбит Парк </a:t>
            </a:r>
            <a:r>
              <a:rPr lang="ru-RU" sz="2800" b="1" dirty="0" smtClean="0">
                <a:solidFill>
                  <a:srgbClr val="0000CC"/>
                </a:solidFill>
                <a:effectLst>
                  <a:glow rad="63500">
                    <a:schemeClr val="accent3">
                      <a:satMod val="175000"/>
                      <a:alpha val="40000"/>
                    </a:schemeClr>
                  </a:glow>
                </a:effectLst>
                <a:latin typeface="Arial Black" panose="020B0A04020102020204" pitchFamily="34" charset="0"/>
              </a:rPr>
              <a:t>Победы Саратова</a:t>
            </a:r>
            <a:r>
              <a:rPr lang="ru-RU" sz="2800" b="1" dirty="0">
                <a:solidFill>
                  <a:srgbClr val="0000CC"/>
                </a:solidFill>
                <a:effectLst>
                  <a:glow rad="63500">
                    <a:schemeClr val="accent3">
                      <a:satMod val="175000"/>
                      <a:alpha val="40000"/>
                    </a:schemeClr>
                  </a:glow>
                </a:effectLst>
                <a:latin typeface="Arial Black" panose="020B0A04020102020204" pitchFamily="34" charset="0"/>
              </a:rPr>
              <a:t>. Открыт этот памятник, который можно видеть практически с любой точки города, 9 мая 1982 года.</a:t>
            </a:r>
          </a:p>
        </p:txBody>
      </p:sp>
    </p:spTree>
    <p:custDataLst>
      <p:tags r:id="rId1"/>
    </p:custDataLst>
    <p:extLst>
      <p:ext uri="{BB962C8B-B14F-4D97-AF65-F5344CB8AC3E}">
        <p14:creationId xmlns:p14="http://schemas.microsoft.com/office/powerpoint/2010/main" val="195430168"/>
      </p:ext>
    </p:extLst>
  </p:cSld>
  <p:clrMapOvr>
    <a:masterClrMapping/>
  </p:clrMapOvr>
  <mc:AlternateContent xmlns:mc="http://schemas.openxmlformats.org/markup-compatibility/2006" xmlns:p14="http://schemas.microsoft.com/office/powerpoint/2010/main">
    <mc:Choice Requires="p14">
      <p:transition p14:dur="250" advTm="24063">
        <p:dissolve/>
      </p:transition>
    </mc:Choice>
    <mc:Fallback xmlns="">
      <p:transition advTm="2406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3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03648" y="0"/>
            <a:ext cx="6192688" cy="620687"/>
          </a:xfrm>
        </p:spPr>
        <p:txBody>
          <a:bodyPr/>
          <a:lstStyle/>
          <a:p>
            <a:r>
              <a:rPr lang="ru-RU"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a:t>
            </a:r>
            <a:r>
              <a:rPr lang="ru-RU" dirty="0" smtClean="0">
                <a:ln w="22225">
                  <a:solidFill>
                    <a:schemeClr val="accent2"/>
                  </a:solidFill>
                  <a:prstDash val="solid"/>
                </a:ln>
                <a:solidFill>
                  <a:schemeClr val="accent2">
                    <a:lumMod val="40000"/>
                    <a:lumOff val="60000"/>
                  </a:schemeClr>
                </a:solidFill>
                <a:latin typeface="Arial Black" panose="020B0A04020102020204" pitchFamily="34" charset="0"/>
              </a:rPr>
              <a:t>СТОЛЫИНУ П. И.</a:t>
            </a:r>
            <a:endParaRPr lang="ru-RU"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1026" name="Picture 2" descr="ÐÐ¾ÑÐ¾Ð¶ÐµÐµ Ð¸Ð·Ð¾Ð±ÑÐ°Ð¶ÐµÐ½Ð¸Ðµ"/>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79512" y="1772816"/>
            <a:ext cx="3240360" cy="3024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4" name="Объект 13"/>
          <p:cNvSpPr>
            <a:spLocks noGrp="1"/>
          </p:cNvSpPr>
          <p:nvPr>
            <p:ph sz="half" idx="2"/>
          </p:nvPr>
        </p:nvSpPr>
        <p:spPr>
          <a:xfrm>
            <a:off x="3563888" y="764704"/>
            <a:ext cx="5400600" cy="5256583"/>
          </a:xfrm>
        </p:spPr>
        <p:txBody>
          <a:bodyPr/>
          <a:lstStyle/>
          <a:p>
            <a:pPr marL="0" indent="0">
              <a:buNone/>
            </a:pPr>
            <a:r>
              <a:rPr lang="ru-RU" sz="1800" dirty="0">
                <a:solidFill>
                  <a:srgbClr val="0000CC"/>
                </a:solidFill>
                <a:effectLst>
                  <a:glow rad="139700">
                    <a:schemeClr val="accent3">
                      <a:satMod val="175000"/>
                      <a:alpha val="40000"/>
                    </a:schemeClr>
                  </a:glow>
                </a:effectLst>
                <a:latin typeface="Arial Black" panose="020B0A04020102020204" pitchFamily="34" charset="0"/>
              </a:rPr>
              <a:t>Петр Аркадьевич Столыпин – один из известнейших саратовских губернаторов (он руководил городом с 1903 по 1906 год), а впоследствии – Премьер-Министр России. </a:t>
            </a:r>
            <a:br>
              <a:rPr lang="ru-RU" sz="1800" dirty="0">
                <a:solidFill>
                  <a:srgbClr val="0000CC"/>
                </a:solidFill>
                <a:effectLst>
                  <a:glow rad="139700">
                    <a:schemeClr val="accent3">
                      <a:satMod val="175000"/>
                      <a:alpha val="40000"/>
                    </a:schemeClr>
                  </a:glow>
                </a:effectLst>
                <a:latin typeface="Arial Black" panose="020B0A04020102020204" pitchFamily="34" charset="0"/>
              </a:rPr>
            </a:br>
            <a:r>
              <a:rPr lang="ru-RU" sz="1800" dirty="0">
                <a:solidFill>
                  <a:srgbClr val="0000CC"/>
                </a:solidFill>
                <a:effectLst>
                  <a:glow rad="139700">
                    <a:schemeClr val="accent3">
                      <a:satMod val="175000"/>
                      <a:alpha val="40000"/>
                    </a:schemeClr>
                  </a:glow>
                </a:effectLst>
                <a:latin typeface="Arial Black" panose="020B0A04020102020204" pitchFamily="34" charset="0"/>
              </a:rPr>
              <a:t>Памятник </a:t>
            </a:r>
            <a:r>
              <a:rPr lang="ru-RU" sz="1800" dirty="0" err="1">
                <a:solidFill>
                  <a:srgbClr val="0000CC"/>
                </a:solidFill>
                <a:effectLst>
                  <a:glow rad="139700">
                    <a:schemeClr val="accent3">
                      <a:satMod val="175000"/>
                      <a:alpha val="40000"/>
                    </a:schemeClr>
                  </a:glow>
                </a:effectLst>
                <a:latin typeface="Arial Black" panose="020B0A04020102020204" pitchFamily="34" charset="0"/>
              </a:rPr>
              <a:t>П.А.Столыпину</a:t>
            </a:r>
            <a:r>
              <a:rPr lang="ru-RU" sz="1800" dirty="0">
                <a:solidFill>
                  <a:srgbClr val="0000CC"/>
                </a:solidFill>
                <a:effectLst>
                  <a:glow rad="139700">
                    <a:schemeClr val="accent3">
                      <a:satMod val="175000"/>
                      <a:alpha val="40000"/>
                    </a:schemeClr>
                  </a:glow>
                </a:effectLst>
                <a:latin typeface="Arial Black" panose="020B0A04020102020204" pitchFamily="34" charset="0"/>
              </a:rPr>
              <a:t> был открыт в Саратове 17 апреля 2002 года, в рамках торжеств, посвященных 140-летию со дня рождения этого государственного деятеля. </a:t>
            </a:r>
            <a:br>
              <a:rPr lang="ru-RU" sz="1800" dirty="0">
                <a:solidFill>
                  <a:srgbClr val="0000CC"/>
                </a:solidFill>
                <a:effectLst>
                  <a:glow rad="139700">
                    <a:schemeClr val="accent3">
                      <a:satMod val="175000"/>
                      <a:alpha val="40000"/>
                    </a:schemeClr>
                  </a:glow>
                </a:effectLst>
                <a:latin typeface="Arial Black" panose="020B0A04020102020204" pitchFamily="34" charset="0"/>
              </a:rPr>
            </a:br>
            <a:r>
              <a:rPr lang="ru-RU" sz="1800" dirty="0">
                <a:solidFill>
                  <a:srgbClr val="0000CC"/>
                </a:solidFill>
                <a:effectLst>
                  <a:glow rad="139700">
                    <a:schemeClr val="accent3">
                      <a:satMod val="175000"/>
                      <a:alpha val="40000"/>
                    </a:schemeClr>
                  </a:glow>
                </a:effectLst>
                <a:latin typeface="Arial Black" panose="020B0A04020102020204" pitchFamily="34" charset="0"/>
              </a:rPr>
              <a:t>Установлен он на небольшой площади, - ранее безымянная, теперь она носит имя Столыпина, - около городской думы, администрации города Саратова, художественного музея им. Радищева. </a:t>
            </a:r>
            <a:br>
              <a:rPr lang="ru-RU" sz="1800" dirty="0">
                <a:solidFill>
                  <a:srgbClr val="0000CC"/>
                </a:solidFill>
                <a:effectLst>
                  <a:glow rad="139700">
                    <a:schemeClr val="accent3">
                      <a:satMod val="175000"/>
                      <a:alpha val="40000"/>
                    </a:schemeClr>
                  </a:glow>
                </a:effectLst>
                <a:latin typeface="Arial Black" panose="020B0A04020102020204" pitchFamily="34" charset="0"/>
              </a:rPr>
            </a:br>
            <a:r>
              <a:rPr lang="ru-RU" sz="1800" dirty="0">
                <a:solidFill>
                  <a:srgbClr val="0000CC"/>
                </a:solidFill>
                <a:effectLst>
                  <a:glow rad="139700">
                    <a:schemeClr val="accent3">
                      <a:satMod val="175000"/>
                      <a:alpha val="40000"/>
                    </a:schemeClr>
                  </a:glow>
                </a:effectLst>
                <a:latin typeface="Arial Black" panose="020B0A04020102020204" pitchFamily="34" charset="0"/>
              </a:rPr>
              <a:t>Автором скульптурной композиции является президент международного Фонда славянской письменности и культуры Вячеслав </a:t>
            </a:r>
            <a:r>
              <a:rPr lang="ru-RU" sz="1800" dirty="0" smtClean="0">
                <a:solidFill>
                  <a:srgbClr val="0000CC"/>
                </a:solidFill>
                <a:effectLst>
                  <a:glow rad="139700">
                    <a:schemeClr val="accent3">
                      <a:satMod val="175000"/>
                      <a:alpha val="40000"/>
                    </a:schemeClr>
                  </a:glow>
                </a:effectLst>
                <a:latin typeface="Arial Black" panose="020B0A04020102020204" pitchFamily="34" charset="0"/>
              </a:rPr>
              <a:t>Клыков</a:t>
            </a:r>
            <a:r>
              <a:rPr lang="ru-RU" sz="1800" dirty="0" smtClean="0">
                <a:solidFill>
                  <a:srgbClr val="0000CC"/>
                </a:solidFill>
                <a:effectLst>
                  <a:glow rad="101600">
                    <a:schemeClr val="accent3">
                      <a:satMod val="175000"/>
                      <a:alpha val="40000"/>
                    </a:schemeClr>
                  </a:glow>
                </a:effectLst>
                <a:latin typeface="Arial Black" panose="020B0A04020102020204" pitchFamily="34" charset="0"/>
              </a:rPr>
              <a:t>.</a:t>
            </a:r>
            <a:endParaRPr lang="ru-RU" sz="1800" dirty="0"/>
          </a:p>
        </p:txBody>
      </p:sp>
    </p:spTree>
    <p:custDataLst>
      <p:tags r:id="rId1"/>
    </p:custDataLst>
    <p:extLst>
      <p:ext uri="{BB962C8B-B14F-4D97-AF65-F5344CB8AC3E}">
        <p14:creationId xmlns:p14="http://schemas.microsoft.com/office/powerpoint/2010/main" val="3349644481"/>
      </p:ext>
    </p:extLst>
  </p:cSld>
  <p:clrMapOvr>
    <a:masterClrMapping/>
  </p:clrMapOvr>
  <mc:AlternateContent xmlns:mc="http://schemas.openxmlformats.org/markup-compatibility/2006" xmlns:p14="http://schemas.microsoft.com/office/powerpoint/2010/main">
    <mc:Choice Requires="p14">
      <p:transition p14:dur="250" advTm="20416">
        <p:dissolve/>
      </p:transition>
    </mc:Choice>
    <mc:Fallback xmlns="">
      <p:transition advTm="20416">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horzBrick">
          <a:fgClr>
            <a:schemeClr val="accent1"/>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770984" cy="418058"/>
          </a:xfrm>
        </p:spPr>
        <p:txBody>
          <a:bodyPr/>
          <a:lstStyle/>
          <a:p>
            <a:r>
              <a:rPr lang="ru-RU" sz="3200" dirty="0" smtClean="0">
                <a:ln w="22225">
                  <a:solidFill>
                    <a:schemeClr val="accent2"/>
                  </a:solidFill>
                  <a:prstDash val="solid"/>
                </a:ln>
                <a:solidFill>
                  <a:schemeClr val="accent2">
                    <a:lumMod val="40000"/>
                    <a:lumOff val="60000"/>
                  </a:schemeClr>
                </a:solidFill>
                <a:latin typeface="Arial Black" panose="020B0A04020102020204" pitchFamily="34" charset="0"/>
              </a:rPr>
              <a:t>АТКАРСК</a:t>
            </a:r>
            <a:endParaRPr lang="ru-RU" sz="3200"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sp>
        <p:nvSpPr>
          <p:cNvPr id="8" name="Объект 7"/>
          <p:cNvSpPr>
            <a:spLocks noGrp="1"/>
          </p:cNvSpPr>
          <p:nvPr>
            <p:ph sz="quarter" idx="4"/>
          </p:nvPr>
        </p:nvSpPr>
        <p:spPr>
          <a:xfrm>
            <a:off x="4129608" y="1700808"/>
            <a:ext cx="3250704" cy="4536503"/>
          </a:xfrm>
        </p:spPr>
        <p:txBody>
          <a:bodyPr/>
          <a:lstStyle/>
          <a:p>
            <a:pPr marL="0" indent="0">
              <a:buNone/>
            </a:pPr>
            <a:r>
              <a:rPr lang="ru-RU" dirty="0">
                <a:solidFill>
                  <a:srgbClr val="0000CC"/>
                </a:solidFill>
                <a:latin typeface="Arial Black" panose="020B0A04020102020204" pitchFamily="34" charset="0"/>
              </a:rPr>
              <a:t>Аткарск – российский город, относится к Саратовской области. Город расположен на месте впадения реки </a:t>
            </a:r>
            <a:r>
              <a:rPr lang="ru-RU" dirty="0" err="1">
                <a:solidFill>
                  <a:srgbClr val="0000CC"/>
                </a:solidFill>
                <a:latin typeface="Arial Black" panose="020B0A04020102020204" pitchFamily="34" charset="0"/>
              </a:rPr>
              <a:t>Аткара</a:t>
            </a:r>
            <a:r>
              <a:rPr lang="ru-RU" dirty="0">
                <a:solidFill>
                  <a:srgbClr val="0000CC"/>
                </a:solidFill>
                <a:latin typeface="Arial Black" panose="020B0A04020102020204" pitchFamily="34" charset="0"/>
              </a:rPr>
              <a:t> в реку Медведица.</a:t>
            </a:r>
          </a:p>
        </p:txBody>
      </p:sp>
      <p:pic>
        <p:nvPicPr>
          <p:cNvPr id="4" name="Объект 3" descr="Файл:Coat of Arms of Atkarsk (Saratov oblast) (1780).png"/>
          <p:cNvPicPr>
            <a:picLocks noGrp="1"/>
          </p:cNvPicPr>
          <p:nvPr>
            <p:ph idx="4294967295"/>
          </p:nvPr>
        </p:nvPicPr>
        <p:blipFill>
          <a:blip r:embed="rId3" cstate="print"/>
          <a:stretch>
            <a:fillRect/>
          </a:stretch>
        </p:blipFill>
        <p:spPr bwMode="auto">
          <a:xfrm>
            <a:off x="7308304" y="2636912"/>
            <a:ext cx="1657350" cy="2114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0" name="Picture 2"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484784"/>
            <a:ext cx="4022104" cy="4085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1130441"/>
      </p:ext>
    </p:extLst>
  </p:cSld>
  <p:clrMapOvr>
    <a:masterClrMapping/>
  </p:clrMapOvr>
  <mc:AlternateContent xmlns:mc="http://schemas.openxmlformats.org/markup-compatibility/2006" xmlns:p14="http://schemas.microsoft.com/office/powerpoint/2010/main">
    <mc:Choice Requires="p14">
      <p:transition p14:dur="250" advTm="6748">
        <p:dissolve/>
      </p:transition>
    </mc:Choice>
    <mc:Fallback xmlns="">
      <p:transition advTm="6748">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9"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0" dur="500" fill="hold"/>
                                        <p:tgtEl>
                                          <p:spTgt spid="8">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395536" y="0"/>
            <a:ext cx="8064896" cy="1196752"/>
          </a:xfrm>
        </p:spPr>
        <p:txBody>
          <a:bodyPr/>
          <a:lstStyle/>
          <a:p>
            <a:r>
              <a:rPr lang="ru-RU" dirty="0" smtClean="0">
                <a:ln w="22225">
                  <a:solidFill>
                    <a:schemeClr val="accent2"/>
                  </a:solidFill>
                  <a:prstDash val="solid"/>
                </a:ln>
                <a:solidFill>
                  <a:schemeClr val="accent2">
                    <a:lumMod val="40000"/>
                    <a:lumOff val="60000"/>
                  </a:schemeClr>
                </a:solidFill>
                <a:latin typeface="Arial Black" panose="020B0A04020102020204" pitchFamily="34" charset="0"/>
              </a:rPr>
              <a:t>ПАМЯТНИК ПЕРВОЙ УЧИТЕЛЬНИЦЕ</a:t>
            </a:r>
            <a:endParaRPr lang="ru-RU" dirty="0">
              <a:ln w="22225">
                <a:solidFill>
                  <a:schemeClr val="accent2"/>
                </a:solidFill>
                <a:prstDash val="solid"/>
              </a:ln>
              <a:solidFill>
                <a:schemeClr val="accent2">
                  <a:lumMod val="40000"/>
                  <a:lumOff val="60000"/>
                </a:schemeClr>
              </a:solidFill>
              <a:latin typeface="Arial Black" panose="020B0A04020102020204" pitchFamily="34" charset="0"/>
            </a:endParaRPr>
          </a:p>
        </p:txBody>
      </p:sp>
      <p:pic>
        <p:nvPicPr>
          <p:cNvPr id="4" name="Рисунок 3" descr="http://icache.rutraveller.ru/icache/place/1/901/014/190114_603x354.jpg"/>
          <p:cNvPicPr/>
          <p:nvPr/>
        </p:nvPicPr>
        <p:blipFill>
          <a:blip r:embed="rId3" cstate="print"/>
          <a:srcRect/>
          <a:stretch>
            <a:fillRect/>
          </a:stretch>
        </p:blipFill>
        <p:spPr bwMode="auto">
          <a:xfrm>
            <a:off x="611560" y="1196752"/>
            <a:ext cx="7272808" cy="46085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2386121930"/>
      </p:ext>
    </p:extLst>
  </p:cSld>
  <p:clrMapOvr>
    <a:masterClrMapping/>
  </p:clrMapOvr>
  <mc:AlternateContent xmlns:mc="http://schemas.openxmlformats.org/markup-compatibility/2006" xmlns:p14="http://schemas.microsoft.com/office/powerpoint/2010/main">
    <mc:Choice Requires="p14">
      <p:transition p14:dur="250" advTm="5373">
        <p:dissolve/>
      </p:transition>
    </mc:Choice>
    <mc:Fallback xmlns="">
      <p:transition advTm="537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0.6"/>
</p:tagLst>
</file>

<file path=ppt/tags/tag10.xml><?xml version="1.0" encoding="utf-8"?>
<p:tagLst xmlns:a="http://schemas.openxmlformats.org/drawingml/2006/main" xmlns:r="http://schemas.openxmlformats.org/officeDocument/2006/relationships" xmlns:p="http://schemas.openxmlformats.org/presentationml/2006/main">
  <p:tag name="TIMING" val="|0.4|3.9"/>
</p:tagLst>
</file>

<file path=ppt/tags/tag11.xml><?xml version="1.0" encoding="utf-8"?>
<p:tagLst xmlns:a="http://schemas.openxmlformats.org/drawingml/2006/main" xmlns:r="http://schemas.openxmlformats.org/officeDocument/2006/relationships" xmlns:p="http://schemas.openxmlformats.org/presentationml/2006/main">
  <p:tag name="TIMING" val="|0.6|1|1.5|1.8"/>
</p:tagLst>
</file>

<file path=ppt/tags/tag12.xml><?xml version="1.0" encoding="utf-8"?>
<p:tagLst xmlns:a="http://schemas.openxmlformats.org/drawingml/2006/main" xmlns:r="http://schemas.openxmlformats.org/officeDocument/2006/relationships" xmlns:p="http://schemas.openxmlformats.org/presentationml/2006/main">
  <p:tag name="TIMING" val="|0.5|1"/>
</p:tagLst>
</file>

<file path=ppt/tags/tag13.xml><?xml version="1.0" encoding="utf-8"?>
<p:tagLst xmlns:a="http://schemas.openxmlformats.org/drawingml/2006/main" xmlns:r="http://schemas.openxmlformats.org/officeDocument/2006/relationships" xmlns:p="http://schemas.openxmlformats.org/presentationml/2006/main">
  <p:tag name="TIMING" val="|0.5|0.8|13.1|1.7"/>
</p:tagLst>
</file>

<file path=ppt/tags/tag14.xml><?xml version="1.0" encoding="utf-8"?>
<p:tagLst xmlns:a="http://schemas.openxmlformats.org/drawingml/2006/main" xmlns:r="http://schemas.openxmlformats.org/officeDocument/2006/relationships" xmlns:p="http://schemas.openxmlformats.org/presentationml/2006/main">
  <p:tag name="TIMING" val="|0.7|0.9|14.8"/>
</p:tagLst>
</file>

<file path=ppt/tags/tag15.xml><?xml version="1.0" encoding="utf-8"?>
<p:tagLst xmlns:a="http://schemas.openxmlformats.org/drawingml/2006/main" xmlns:r="http://schemas.openxmlformats.org/officeDocument/2006/relationships" xmlns:p="http://schemas.openxmlformats.org/presentationml/2006/main">
  <p:tag name="TIMING" val="|0.4|2.7"/>
</p:tagLst>
</file>

<file path=ppt/tags/tag16.xml><?xml version="1.0" encoding="utf-8"?>
<p:tagLst xmlns:a="http://schemas.openxmlformats.org/drawingml/2006/main" xmlns:r="http://schemas.openxmlformats.org/officeDocument/2006/relationships" xmlns:p="http://schemas.openxmlformats.org/presentationml/2006/main">
  <p:tag name="TIMING" val="|0.7|0.9|1"/>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18.xml><?xml version="1.0" encoding="utf-8"?>
<p:tagLst xmlns:a="http://schemas.openxmlformats.org/drawingml/2006/main" xmlns:r="http://schemas.openxmlformats.org/officeDocument/2006/relationships" xmlns:p="http://schemas.openxmlformats.org/presentationml/2006/main">
  <p:tag name="TIMING" val="|0.4|1.4"/>
</p:tagLst>
</file>

<file path=ppt/tags/tag19.xml><?xml version="1.0" encoding="utf-8"?>
<p:tagLst xmlns:a="http://schemas.openxmlformats.org/drawingml/2006/main" xmlns:r="http://schemas.openxmlformats.org/officeDocument/2006/relationships" xmlns:p="http://schemas.openxmlformats.org/presentationml/2006/main">
  <p:tag name="TIMING" val="|0.4|1.3"/>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20.xml><?xml version="1.0" encoding="utf-8"?>
<p:tagLst xmlns:a="http://schemas.openxmlformats.org/drawingml/2006/main" xmlns:r="http://schemas.openxmlformats.org/officeDocument/2006/relationships" xmlns:p="http://schemas.openxmlformats.org/presentationml/2006/main">
  <p:tag name="TIMING" val="|0.4|1.3"/>
</p:tagLst>
</file>

<file path=ppt/tags/tag21.xml><?xml version="1.0" encoding="utf-8"?>
<p:tagLst xmlns:a="http://schemas.openxmlformats.org/drawingml/2006/main" xmlns:r="http://schemas.openxmlformats.org/officeDocument/2006/relationships" xmlns:p="http://schemas.openxmlformats.org/presentationml/2006/main">
  <p:tag name="TIMING" val="|0.4|1.3"/>
</p:tagLst>
</file>

<file path=ppt/tags/tag22.xml><?xml version="1.0" encoding="utf-8"?>
<p:tagLst xmlns:a="http://schemas.openxmlformats.org/drawingml/2006/main" xmlns:r="http://schemas.openxmlformats.org/officeDocument/2006/relationships" xmlns:p="http://schemas.openxmlformats.org/presentationml/2006/main">
  <p:tag name="TIMING" val="|0.6|0.9"/>
</p:tagLst>
</file>

<file path=ppt/tags/tag23.xml><?xml version="1.0" encoding="utf-8"?>
<p:tagLst xmlns:a="http://schemas.openxmlformats.org/drawingml/2006/main" xmlns:r="http://schemas.openxmlformats.org/officeDocument/2006/relationships" xmlns:p="http://schemas.openxmlformats.org/presentationml/2006/main">
  <p:tag name="TIMING" val="|1|2|1.5"/>
</p:tagLst>
</file>

<file path=ppt/tags/tag24.xml><?xml version="1.0" encoding="utf-8"?>
<p:tagLst xmlns:a="http://schemas.openxmlformats.org/drawingml/2006/main" xmlns:r="http://schemas.openxmlformats.org/officeDocument/2006/relationships" xmlns:p="http://schemas.openxmlformats.org/presentationml/2006/main">
  <p:tag name="TIMING" val="|0.5|1.5"/>
</p:tagLst>
</file>

<file path=ppt/tags/tag25.xml><?xml version="1.0" encoding="utf-8"?>
<p:tagLst xmlns:a="http://schemas.openxmlformats.org/drawingml/2006/main" xmlns:r="http://schemas.openxmlformats.org/officeDocument/2006/relationships" xmlns:p="http://schemas.openxmlformats.org/presentationml/2006/main">
  <p:tag name="TIMING" val="|0.5|1.2"/>
</p:tagLst>
</file>

<file path=ppt/tags/tag26.xml><?xml version="1.0" encoding="utf-8"?>
<p:tagLst xmlns:a="http://schemas.openxmlformats.org/drawingml/2006/main" xmlns:r="http://schemas.openxmlformats.org/officeDocument/2006/relationships" xmlns:p="http://schemas.openxmlformats.org/presentationml/2006/main">
  <p:tag name="TIMING" val="|0.7|2.6|3"/>
</p:tagLst>
</file>

<file path=ppt/tags/tag27.xml><?xml version="1.0" encoding="utf-8"?>
<p:tagLst xmlns:a="http://schemas.openxmlformats.org/drawingml/2006/main" xmlns:r="http://schemas.openxmlformats.org/officeDocument/2006/relationships" xmlns:p="http://schemas.openxmlformats.org/presentationml/2006/main">
  <p:tag name="TIMING" val="|0.7"/>
</p:tagLst>
</file>

<file path=ppt/tags/tag28.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2|1.6"/>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SimHei"/>
        <a:cs typeface=""/>
      </a:majorFont>
      <a:minorFont>
        <a:latin typeface="Calibri"/>
        <a:ea typeface="Sim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135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135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285</Template>
  <TotalTime>679</TotalTime>
  <Pages>0</Pages>
  <Words>846</Words>
  <Characters>0</Characters>
  <Application>Microsoft Office PowerPoint</Application>
  <DocSecurity>0</DocSecurity>
  <PresentationFormat>Экран (4:3)</PresentationFormat>
  <Lines>0</Lines>
  <Paragraphs>62</Paragraphs>
  <Slides>31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31</vt:i4>
      </vt:variant>
    </vt:vector>
  </HeadingPairs>
  <TitlesOfParts>
    <vt:vector size="40" baseType="lpstr">
      <vt:lpstr>SimHei</vt:lpstr>
      <vt:lpstr>SimSun</vt:lpstr>
      <vt:lpstr>SimSun</vt:lpstr>
      <vt:lpstr>Arial</vt:lpstr>
      <vt:lpstr>Arial Black</vt:lpstr>
      <vt:lpstr>Calibri</vt:lpstr>
      <vt:lpstr>Cambria</vt:lpstr>
      <vt:lpstr>Times New Roman</vt:lpstr>
      <vt:lpstr>1_Office 主题</vt:lpstr>
      <vt:lpstr>   МАЛЫЕ ГОРОДА РОССИИ </vt:lpstr>
      <vt:lpstr>Презентация PowerPoint</vt:lpstr>
      <vt:lpstr> «Первый», «впервые» - эти слова часто употребляют, рассказывая о Саратовском крае. В летописи области немало событий исключительных, уникальных.  </vt:lpstr>
      <vt:lpstr>САРАТОВ</vt:lpstr>
      <vt:lpstr>ЖУРАВЛИ</vt:lpstr>
      <vt:lpstr>Презентация PowerPoint</vt:lpstr>
      <vt:lpstr>ПАМЯТНИК СТОЛЫИНУ П. И.</vt:lpstr>
      <vt:lpstr>АТКАРСК</vt:lpstr>
      <vt:lpstr>ПАМЯТНИК ПЕРВОЙ УЧИТЕЛЬНИЦЕ</vt:lpstr>
      <vt:lpstr>Презентация PowerPoint</vt:lpstr>
      <vt:lpstr>Памятник  Ю. А. Гагарину </vt:lpstr>
      <vt:lpstr>БАЛАКОВО</vt:lpstr>
      <vt:lpstr>БЮСТ ЧАПАЕВА В.И.</vt:lpstr>
      <vt:lpstr>ПАМЯТНИК  Е.А. ЛЕБЕДЕВУ</vt:lpstr>
      <vt:lpstr> Памятник всем жертвам радиационных катастроф.   </vt:lpstr>
      <vt:lpstr>Презентация PowerPoint</vt:lpstr>
      <vt:lpstr>ХВАЛЫНСК</vt:lpstr>
      <vt:lpstr> Памятник павшим в Великой Отечественной войне</vt:lpstr>
      <vt:lpstr> Кузьме Степановичу Петрову-Водкину.</vt:lpstr>
      <vt:lpstr>ВОЛЬСК</vt:lpstr>
      <vt:lpstr>     Памятник бойцам волжской флотилии.     </vt:lpstr>
      <vt:lpstr>ПУГАЧЕВ</vt:lpstr>
      <vt:lpstr> Памятник  А. Н. Толстому </vt:lpstr>
      <vt:lpstr>   Памятник героям гражданской войны   </vt:lpstr>
      <vt:lpstr>МАРКС</vt:lpstr>
      <vt:lpstr>  Памятник императрице Екатерине II </vt:lpstr>
      <vt:lpstr>ЭНГЕЛЬС</vt:lpstr>
      <vt:lpstr>Презентация PowerPoint</vt:lpstr>
      <vt:lpstr>  Место приземления Ю.А.Гагарина </vt:lpstr>
      <vt:lpstr>Презентация PowerPoint</vt:lpstr>
      <vt:lpstr>Презентация PowerPoint</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Admin</dc:creator>
  <cp:keywords/>
  <dc:description/>
  <cp:lastModifiedBy>Admin</cp:lastModifiedBy>
  <cp:revision>97</cp:revision>
  <cp:lastPrinted>2018-11-03T18:41:12Z</cp:lastPrinted>
  <dcterms:created xsi:type="dcterms:W3CDTF">2018-11-03T16:08:58Z</dcterms:created>
  <dcterms:modified xsi:type="dcterms:W3CDTF">2018-11-05T11:27:00Z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