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71" r:id="rId13"/>
    <p:sldId id="270" r:id="rId14"/>
    <p:sldId id="264" r:id="rId15"/>
    <p:sldId id="273" r:id="rId16"/>
    <p:sldId id="272" r:id="rId17"/>
    <p:sldId id="265" r:id="rId18"/>
    <p:sldId id="276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s.fastimagess.ru/img-q5y5x5n4g40414y5e4a4n4w536j5q4t2s4z5/_ld/429/3251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</a:t>
            </a:r>
            <a:r>
              <a:rPr lang="ru-RU" dirty="0" smtClean="0"/>
              <a:t>: «Взаимное расположение фигур на плоскости»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dirty="0" smtClean="0"/>
              <a:t>С. 93,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1505" name="Picture 1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1614" t="1334" r="3182" b="63979"/>
          <a:stretch>
            <a:fillRect/>
          </a:stretch>
        </p:blipFill>
        <p:spPr bwMode="auto">
          <a:xfrm>
            <a:off x="1907704" y="1628800"/>
            <a:ext cx="4248472" cy="1872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717032"/>
            <a:ext cx="8173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Луч – бесконечная фигура. По рисунку видно,</a:t>
            </a:r>
          </a:p>
          <a:p>
            <a:r>
              <a:rPr lang="ru-RU" sz="3200" dirty="0" smtClean="0"/>
              <a:t> что луч С</a:t>
            </a:r>
            <a:r>
              <a:rPr lang="en-US" sz="3200" dirty="0" smtClean="0"/>
              <a:t>D</a:t>
            </a:r>
            <a:r>
              <a:rPr lang="ru-RU" sz="3200" dirty="0" smtClean="0"/>
              <a:t> не пересекает луч ВА. А луч ОМ </a:t>
            </a:r>
          </a:p>
          <a:p>
            <a:r>
              <a:rPr lang="ru-RU" sz="3200" dirty="0" smtClean="0"/>
              <a:t>пересекает луч ВА.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229200"/>
            <a:ext cx="8591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Если фигуры имеют общую часть,</a:t>
            </a:r>
          </a:p>
          <a:p>
            <a:r>
              <a:rPr lang="ru-RU" sz="4000" b="1" i="1" dirty="0" smtClean="0"/>
              <a:t>то говорят, что они пересекаются.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dirty="0" smtClean="0"/>
              <a:t>С. 93,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Две фигуры часто бывают расположены так, что имеют общую часть. Общей частью двух фигур может быть любая фигура – многоугольник, отрезок, точка.</a:t>
            </a:r>
          </a:p>
          <a:p>
            <a:pPr algn="ctr">
              <a:buNone/>
            </a:pPr>
            <a:r>
              <a:rPr lang="ru-RU" sz="4000" b="1" i="1" dirty="0" smtClean="0"/>
              <a:t>Общей частью может быть любая фигура – многоугольник, отрезок, луч, точка.</a:t>
            </a:r>
            <a:endParaRPr lang="ru-RU" sz="4000" b="1" i="1" dirty="0"/>
          </a:p>
        </p:txBody>
      </p:sp>
      <p:pic>
        <p:nvPicPr>
          <p:cNvPr id="20481" name="Picture 1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3222" t="76682" r="4800" b="3307"/>
          <a:stretch>
            <a:fillRect/>
          </a:stretch>
        </p:blipFill>
        <p:spPr bwMode="auto">
          <a:xfrm>
            <a:off x="2195736" y="5517232"/>
            <a:ext cx="410445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dirty="0" smtClean="0"/>
              <a:t>С. 93,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1916" t="2461" r="75088" b="58160"/>
          <a:stretch>
            <a:fillRect/>
          </a:stretch>
        </p:blipFill>
        <p:spPr bwMode="auto">
          <a:xfrm>
            <a:off x="755576" y="1412776"/>
            <a:ext cx="2106234" cy="2808312"/>
          </a:xfrm>
          <a:prstGeom prst="rect">
            <a:avLst/>
          </a:prstGeom>
          <a:noFill/>
        </p:spPr>
      </p:pic>
      <p:pic>
        <p:nvPicPr>
          <p:cNvPr id="6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26828" t="2461" r="48259" b="60621"/>
          <a:stretch>
            <a:fillRect/>
          </a:stretch>
        </p:blipFill>
        <p:spPr bwMode="auto">
          <a:xfrm>
            <a:off x="4644008" y="1484784"/>
            <a:ext cx="2246650" cy="2592288"/>
          </a:xfrm>
          <a:prstGeom prst="rect">
            <a:avLst/>
          </a:prstGeom>
          <a:noFill/>
        </p:spPr>
      </p:pic>
      <p:pic>
        <p:nvPicPr>
          <p:cNvPr id="7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51740" t="4922" r="25264" b="58160"/>
          <a:stretch>
            <a:fillRect/>
          </a:stretch>
        </p:blipFill>
        <p:spPr bwMode="auto">
          <a:xfrm>
            <a:off x="2195736" y="3825044"/>
            <a:ext cx="2376264" cy="2970330"/>
          </a:xfrm>
          <a:prstGeom prst="rect">
            <a:avLst/>
          </a:prstGeom>
          <a:noFill/>
        </p:spPr>
      </p:pic>
      <p:pic>
        <p:nvPicPr>
          <p:cNvPr id="8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74736" t="4922" r="-1565" b="58160"/>
          <a:stretch>
            <a:fillRect/>
          </a:stretch>
        </p:blipFill>
        <p:spPr bwMode="auto">
          <a:xfrm>
            <a:off x="6660232" y="3967033"/>
            <a:ext cx="2483768" cy="266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dirty="0" smtClean="0"/>
              <a:t>С. 94,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чертёж.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Какие фигуры являются пересечением треугольника и четырёхугольника?</a:t>
            </a:r>
            <a:endParaRPr lang="ru-RU" dirty="0"/>
          </a:p>
        </p:txBody>
      </p:sp>
      <p:pic>
        <p:nvPicPr>
          <p:cNvPr id="27650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t="59068" r="65553" b="4883"/>
          <a:stretch>
            <a:fillRect/>
          </a:stretch>
        </p:blipFill>
        <p:spPr bwMode="auto">
          <a:xfrm>
            <a:off x="971600" y="4941168"/>
            <a:ext cx="1944216" cy="1584176"/>
          </a:xfrm>
          <a:prstGeom prst="rect">
            <a:avLst/>
          </a:prstGeom>
          <a:noFill/>
        </p:spPr>
      </p:pic>
      <p:pic>
        <p:nvPicPr>
          <p:cNvPr id="27651" name="Picture 3" descr="C:\Users\Николай\Desktop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04864"/>
            <a:ext cx="6639307" cy="1656184"/>
          </a:xfrm>
          <a:prstGeom prst="rect">
            <a:avLst/>
          </a:prstGeom>
          <a:noFill/>
        </p:spPr>
      </p:pic>
      <p:pic>
        <p:nvPicPr>
          <p:cNvPr id="7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39550" t="57429" r="32382" b="4883"/>
          <a:stretch>
            <a:fillRect/>
          </a:stretch>
        </p:blipFill>
        <p:spPr bwMode="auto">
          <a:xfrm>
            <a:off x="3851920" y="4941168"/>
            <a:ext cx="1584176" cy="1656184"/>
          </a:xfrm>
          <a:prstGeom prst="rect">
            <a:avLst/>
          </a:prstGeom>
          <a:noFill/>
        </p:spPr>
      </p:pic>
      <p:pic>
        <p:nvPicPr>
          <p:cNvPr id="8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66342" t="59068" r="4314" b="4014"/>
          <a:stretch>
            <a:fillRect/>
          </a:stretch>
        </p:blipFill>
        <p:spPr bwMode="auto">
          <a:xfrm>
            <a:off x="6444208" y="4941168"/>
            <a:ext cx="1656184" cy="162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осмысление и закрепление С. 95, №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16 – 6 = 10</a:t>
            </a:r>
          </a:p>
          <a:p>
            <a:pPr>
              <a:buNone/>
            </a:pPr>
            <a:r>
              <a:rPr lang="ru-RU" dirty="0" smtClean="0"/>
              <a:t>14 + 5 = 19</a:t>
            </a:r>
          </a:p>
          <a:p>
            <a:pPr>
              <a:buNone/>
            </a:pPr>
            <a:r>
              <a:rPr lang="ru-RU" dirty="0" smtClean="0"/>
              <a:t>14 – 5 = 9</a:t>
            </a:r>
          </a:p>
          <a:p>
            <a:pPr>
              <a:buNone/>
            </a:pPr>
            <a:r>
              <a:rPr lang="ru-RU" dirty="0" smtClean="0"/>
              <a:t>8 + 7 = 15</a:t>
            </a:r>
          </a:p>
          <a:p>
            <a:pPr>
              <a:buNone/>
            </a:pPr>
            <a:r>
              <a:rPr lang="ru-RU" dirty="0" smtClean="0"/>
              <a:t>7 + 6 = 13</a:t>
            </a:r>
          </a:p>
          <a:p>
            <a:pPr>
              <a:buNone/>
            </a:pPr>
            <a:r>
              <a:rPr lang="ru-RU" dirty="0" smtClean="0"/>
              <a:t>9 + 3 = 12</a:t>
            </a:r>
          </a:p>
          <a:p>
            <a:pPr>
              <a:buNone/>
            </a:pPr>
            <a:r>
              <a:rPr lang="ru-RU" dirty="0" smtClean="0"/>
              <a:t>5 + 8 = 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56792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12 – 6 = 6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132856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20 – 5 = 15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2636912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30 – 5 = 25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140968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12 – 4 = 8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3645024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15 – 8 = 7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осмысление и закрепление С. 95, №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Прочитайте задачу.</a:t>
            </a:r>
          </a:p>
          <a:p>
            <a:r>
              <a:rPr lang="ru-RU" sz="4000" dirty="0" smtClean="0"/>
              <a:t>Что известно в задаче?</a:t>
            </a:r>
          </a:p>
          <a:p>
            <a:r>
              <a:rPr lang="ru-RU" sz="4000" dirty="0" smtClean="0"/>
              <a:t>Что требуется узнать?</a:t>
            </a:r>
          </a:p>
          <a:p>
            <a:r>
              <a:rPr lang="ru-RU" sz="4000" dirty="0" smtClean="0"/>
              <a:t>Запишите кратко условие задачи и решите её.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осмысление и закрепление С. 95, №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4 м. по 5 к.</a:t>
            </a:r>
          </a:p>
          <a:p>
            <a:pPr>
              <a:buNone/>
            </a:pPr>
            <a:r>
              <a:rPr lang="ru-RU" sz="4000" b="1" i="1" dirty="0" smtClean="0"/>
              <a:t>2 м. по 10 к.</a:t>
            </a:r>
            <a:endParaRPr lang="ru-RU" sz="4000" b="1" i="1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347864" y="1772816"/>
            <a:ext cx="504056" cy="115212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1988840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- ? к.</a:t>
            </a:r>
            <a:endParaRPr lang="ru-RU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8309" y="4221088"/>
            <a:ext cx="8845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5 + 5 + 5 + 5 + 10 + 10 = 40 (к.) – у Димы.</a:t>
            </a:r>
            <a:endParaRPr lang="ru-RU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4431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Ответ: 40 копеек.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осмысление и закрепление С. 95, №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текст.</a:t>
            </a:r>
          </a:p>
          <a:p>
            <a:r>
              <a:rPr lang="ru-RU" dirty="0" smtClean="0"/>
              <a:t>Является ли он задачей?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Что известно в задаче?</a:t>
            </a:r>
          </a:p>
          <a:p>
            <a:r>
              <a:rPr lang="ru-RU" dirty="0" smtClean="0"/>
              <a:t>Что требуется узнать?</a:t>
            </a:r>
          </a:p>
          <a:p>
            <a:r>
              <a:rPr lang="ru-RU" dirty="0" smtClean="0"/>
              <a:t>Запишите кратко условие задачи и решите её.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осмысление и закрепление С. 95, №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2 б. по 15 р.</a:t>
            </a:r>
          </a:p>
          <a:p>
            <a:pPr>
              <a:buNone/>
            </a:pPr>
            <a:r>
              <a:rPr lang="ru-RU" sz="4000" b="1" i="1" dirty="0" smtClean="0"/>
              <a:t>1 п. по 36 р.</a:t>
            </a:r>
            <a:endParaRPr lang="ru-RU" sz="4000" b="1" i="1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347864" y="1772816"/>
            <a:ext cx="504056" cy="115212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1988840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- ? р.</a:t>
            </a:r>
            <a:endParaRPr lang="ru-RU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9422" y="3573016"/>
            <a:ext cx="899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1) 15 + 15 = 30 (р.) – стоят две бутылки молока.</a:t>
            </a:r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221088"/>
            <a:ext cx="841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2) 30 + 36 = 66 (р.) – стоимость всей покупки.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013176"/>
            <a:ext cx="360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Ответ: 66 рублей.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Первичное осмысление и закрепление С. 35,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Николай\Desktop\2 класс\Математика\Математика тетрадь\1 часть\33.jpg"/>
          <p:cNvPicPr>
            <a:picLocks noChangeAspect="1" noChangeArrowheads="1"/>
          </p:cNvPicPr>
          <p:nvPr/>
        </p:nvPicPr>
        <p:blipFill>
          <a:blip r:embed="rId3" cstate="print"/>
          <a:srcRect l="18762" t="10629" r="4105" b="66596"/>
          <a:stretch>
            <a:fillRect/>
          </a:stretch>
        </p:blipFill>
        <p:spPr bwMode="auto">
          <a:xfrm>
            <a:off x="467543" y="1628800"/>
            <a:ext cx="8280921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2492896"/>
            <a:ext cx="2636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/>
              <a:t>F N</a:t>
            </a:r>
            <a:r>
              <a:rPr lang="ru-RU" sz="6000" b="1" i="1" dirty="0" smtClean="0"/>
              <a:t>, </a:t>
            </a:r>
            <a:r>
              <a:rPr lang="en-US" sz="6000" b="1" i="1" dirty="0" smtClean="0"/>
              <a:t>CD</a:t>
            </a:r>
            <a:r>
              <a:rPr lang="ru-RU" sz="6000" b="1" i="1" dirty="0" smtClean="0"/>
              <a:t>.</a:t>
            </a:r>
            <a:endParaRPr lang="ru-RU" sz="6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861048"/>
            <a:ext cx="277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/>
              <a:t>КМ, РО.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Сколько четырёхугольников изображено на чертеже?</a:t>
            </a:r>
            <a:endParaRPr lang="ru-RU" dirty="0"/>
          </a:p>
        </p:txBody>
      </p:sp>
      <p:pic>
        <p:nvPicPr>
          <p:cNvPr id="14339" name="Picture 3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36784" r="36464" b="89363"/>
          <a:stretch>
            <a:fillRect/>
          </a:stretch>
        </p:blipFill>
        <p:spPr bwMode="auto">
          <a:xfrm>
            <a:off x="1475656" y="2924944"/>
            <a:ext cx="6192688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3068960"/>
            <a:ext cx="619268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581128"/>
            <a:ext cx="2520280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581128"/>
            <a:ext cx="3672408" cy="1440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581128"/>
            <a:ext cx="619268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068960"/>
            <a:ext cx="6192688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386104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/>
              <a:t>5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Итог. 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нового узнали на уроке?</a:t>
            </a:r>
          </a:p>
          <a:p>
            <a:r>
              <a:rPr lang="ru-RU" dirty="0" smtClean="0"/>
              <a:t>Назовите признаки окружности.</a:t>
            </a:r>
          </a:p>
          <a:p>
            <a:r>
              <a:rPr lang="ru-RU" dirty="0" smtClean="0"/>
              <a:t>Как вы обозначите свою успешность на уроке?</a:t>
            </a:r>
          </a:p>
          <a:p>
            <a:r>
              <a:rPr lang="ru-RU" dirty="0" smtClean="0"/>
              <a:t>Если вы довольны собой …</a:t>
            </a:r>
          </a:p>
          <a:p>
            <a:r>
              <a:rPr lang="ru-RU" dirty="0" smtClean="0"/>
              <a:t>Если вы недовольны …</a:t>
            </a:r>
          </a:p>
          <a:p>
            <a:r>
              <a:rPr lang="ru-RU" dirty="0" smtClean="0"/>
              <a:t>Если вам нужно что-нибудь</a:t>
            </a:r>
          </a:p>
          <a:p>
            <a:pPr>
              <a:buNone/>
            </a:pPr>
            <a:r>
              <a:rPr lang="ru-RU" dirty="0" smtClean="0"/>
              <a:t>         выяснить …</a:t>
            </a:r>
            <a:endParaRPr lang="ru-RU" dirty="0"/>
          </a:p>
        </p:txBody>
      </p:sp>
      <p:pic>
        <p:nvPicPr>
          <p:cNvPr id="32770" name="Picture 2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1944216" cy="1944216"/>
          </a:xfrm>
          <a:prstGeom prst="rect">
            <a:avLst/>
          </a:prstGeom>
          <a:noFill/>
        </p:spPr>
      </p:pic>
      <p:pic>
        <p:nvPicPr>
          <p:cNvPr id="32772" name="Picture 4" descr="https://ds04.infourok.ru/uploads/ex/0165/00069114-3cd8eb7a/hello_html_5f136b7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172" y="3789040"/>
            <a:ext cx="2323828" cy="1869071"/>
          </a:xfrm>
          <a:prstGeom prst="rect">
            <a:avLst/>
          </a:prstGeom>
          <a:noFill/>
        </p:spPr>
      </p:pic>
      <p:pic>
        <p:nvPicPr>
          <p:cNvPr id="32774" name="Picture 6" descr="http://more-cliparts.net/images/ATb58rRT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13176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С. 95, № 8, 9 (учебник).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Вычислите массы и покажите отношения : синим – «Я легче тебя», зеленым – «Наши массы равны», красным – «Я не легче тебя»</a:t>
            </a:r>
            <a:endParaRPr lang="ru-RU" dirty="0"/>
          </a:p>
        </p:txBody>
      </p:sp>
      <p:pic>
        <p:nvPicPr>
          <p:cNvPr id="16387" name="Picture 3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t="49397" r="-567" b="3558"/>
          <a:stretch>
            <a:fillRect/>
          </a:stretch>
        </p:blipFill>
        <p:spPr bwMode="auto">
          <a:xfrm>
            <a:off x="251520" y="332656"/>
            <a:ext cx="8712968" cy="6116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3789040"/>
            <a:ext cx="291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50 - 2 = 48 кг</a:t>
            </a:r>
            <a:endParaRPr lang="ru-RU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2996952"/>
            <a:ext cx="2495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5 + 1 = 6 кг</a:t>
            </a:r>
            <a:endParaRPr lang="ru-RU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5085184"/>
            <a:ext cx="275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10 – 4 = 6 кг</a:t>
            </a:r>
            <a:endParaRPr lang="ru-RU" sz="4000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915816" y="1196752"/>
            <a:ext cx="4392488" cy="8640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411760" y="2780928"/>
            <a:ext cx="1800200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004048" y="1628800"/>
            <a:ext cx="2376264" cy="2016224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627784" y="2492896"/>
            <a:ext cx="1944216" cy="10081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71800" y="1556792"/>
            <a:ext cx="4320480" cy="6480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716016" y="1772816"/>
            <a:ext cx="2160240" cy="158417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6150114"/>
            <a:ext cx="8062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На сколько свинья тяжелее кота?</a:t>
            </a:r>
            <a:endParaRPr lang="ru-RU" sz="40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28816" y="5589240"/>
            <a:ext cx="3015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48 – 6 = 42 кг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Решите задачу.</a:t>
            </a:r>
          </a:p>
          <a:p>
            <a:pPr>
              <a:buNone/>
            </a:pPr>
            <a:r>
              <a:rPr lang="ru-RU" dirty="0" smtClean="0"/>
              <a:t>    В круглом аквариуме 20 рыбок, а в прямоугольном – 6 . На сколько в прямоугольном аквариуме меньше рыбок, чем в круглом?</a:t>
            </a:r>
            <a:endParaRPr lang="ru-RU" dirty="0"/>
          </a:p>
        </p:txBody>
      </p:sp>
      <p:pic>
        <p:nvPicPr>
          <p:cNvPr id="17410" name="Picture 2" descr="http://g02.a.alicdn.com/kf/HTB1ZiUTMVXXXXXdaXXXq6xXFXXXW/-font-b-Round-b-font-glass-font-b-aquarium-b-font-goldfish-bowl-turtle-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1951725" cy="1946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150114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20 рыб.</a:t>
            </a:r>
            <a:endParaRPr lang="ru-RU" sz="4000" b="1" i="1" dirty="0"/>
          </a:p>
        </p:txBody>
      </p:sp>
      <p:pic>
        <p:nvPicPr>
          <p:cNvPr id="17412" name="Picture 4" descr="http://podarish.by/wp-content/uploads/2014/01/Atol-400-Ve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861048"/>
            <a:ext cx="2313913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16216" y="3356992"/>
            <a:ext cx="160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6 рыб.</a:t>
            </a:r>
            <a:endParaRPr lang="ru-RU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725144"/>
            <a:ext cx="3478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20 – 6 = 14 рыб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темы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Рассмотрите чертёж.</a:t>
            </a:r>
          </a:p>
          <a:p>
            <a:endParaRPr lang="ru-RU" dirty="0" smtClean="0"/>
          </a:p>
          <a:p>
            <a:r>
              <a:rPr lang="ru-RU" dirty="0" smtClean="0"/>
              <a:t>Какие фигуры здесь изображены?</a:t>
            </a:r>
          </a:p>
          <a:p>
            <a:r>
              <a:rPr lang="ru-RU" dirty="0" smtClean="0"/>
              <a:t>Укажите признаки окружности, треугольника, четырёхугольника.</a:t>
            </a:r>
          </a:p>
          <a:p>
            <a:r>
              <a:rPr lang="ru-RU" dirty="0" smtClean="0"/>
              <a:t>Какая фигура лежит сверху?</a:t>
            </a:r>
          </a:p>
          <a:p>
            <a:r>
              <a:rPr lang="ru-RU" dirty="0" smtClean="0"/>
              <a:t>Какие трудности у вас возникли?</a:t>
            </a:r>
          </a:p>
          <a:p>
            <a:r>
              <a:rPr lang="ru-RU" dirty="0" smtClean="0"/>
              <a:t>Прочитайте тему урока: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1" name="Picture 1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5193" t="1464" r="3933" b="78045"/>
          <a:stretch>
            <a:fillRect/>
          </a:stretch>
        </p:blipFill>
        <p:spPr bwMode="auto">
          <a:xfrm>
            <a:off x="4716016" y="1268760"/>
            <a:ext cx="3780420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733256"/>
            <a:ext cx="856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Взаимное расположение фигур на плоскости.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целей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Определите цели урока, используя опорные слова:</a:t>
            </a:r>
          </a:p>
          <a:p>
            <a:r>
              <a:rPr lang="ru-RU" dirty="0" smtClean="0"/>
              <a:t>Мы познакомимся с …</a:t>
            </a:r>
          </a:p>
          <a:p>
            <a:r>
              <a:rPr lang="ru-RU" dirty="0" smtClean="0"/>
              <a:t>Мы узнаем …</a:t>
            </a:r>
          </a:p>
          <a:p>
            <a:r>
              <a:rPr lang="ru-RU" dirty="0" smtClean="0"/>
              <a:t>Мы вспомним …</a:t>
            </a:r>
          </a:p>
          <a:p>
            <a:r>
              <a:rPr lang="ru-RU" dirty="0" smtClean="0"/>
              <a:t>Мы будем уметь …</a:t>
            </a:r>
          </a:p>
          <a:p>
            <a:r>
              <a:rPr lang="ru-RU" dirty="0" smtClean="0"/>
              <a:t>Мы сможем поразмышлять …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Сегодня на уроке мы рассмотрим взаимное расположение фигур на плоскости.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dirty="0" smtClean="0"/>
              <a:t>(работа по карточкам)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Отметьте красным карандашом точку, которая расположена вне круга, но внутри квадрата.</a:t>
            </a:r>
          </a:p>
          <a:p>
            <a:r>
              <a:rPr lang="ru-RU" sz="2400" dirty="0" smtClean="0"/>
              <a:t>Отметьте синим карандашом точку, которая расположена вне круга и вне квадрата.</a:t>
            </a:r>
          </a:p>
          <a:p>
            <a:r>
              <a:rPr lang="ru-RU" sz="2400" dirty="0" smtClean="0"/>
              <a:t>Отметьте зелёным карандашом точку, которая расположена внутри круга, но вне квадрата.</a:t>
            </a:r>
          </a:p>
          <a:p>
            <a:r>
              <a:rPr lang="ru-RU" sz="2400" dirty="0" smtClean="0"/>
              <a:t>Отметьте жёлтым карандашом точку, которая расположена и внутри круга, и внутри квадрата.</a:t>
            </a:r>
            <a:endParaRPr lang="ru-RU" sz="2400" dirty="0"/>
          </a:p>
        </p:txBody>
      </p:sp>
      <p:pic>
        <p:nvPicPr>
          <p:cNvPr id="23553" name="Picture 1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16275" t="79290" r="31796" b="1682"/>
          <a:stretch>
            <a:fillRect/>
          </a:stretch>
        </p:blipFill>
        <p:spPr bwMode="auto">
          <a:xfrm>
            <a:off x="2843808" y="4797152"/>
            <a:ext cx="3170536" cy="206084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148064" y="573325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80112" y="48691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888" y="5589240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573325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Фигуры пересекаются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Фигуры не пересекаются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27584" y="2204864"/>
            <a:ext cx="1080120" cy="11521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1187624" y="2492896"/>
            <a:ext cx="1872208" cy="64807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276872"/>
            <a:ext cx="648072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95936" y="2708920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52120" y="2420888"/>
            <a:ext cx="1202432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636912"/>
            <a:ext cx="201622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83568" y="4581128"/>
            <a:ext cx="1276728" cy="129614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1907704" y="4797152"/>
            <a:ext cx="1512168" cy="698376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4653136"/>
            <a:ext cx="648072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92080" y="486916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7/113597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dirty="0" smtClean="0"/>
              <a:t>С. 93,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рисунок.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здесь изображено?</a:t>
            </a:r>
          </a:p>
          <a:p>
            <a:r>
              <a:rPr lang="ru-RU" dirty="0" smtClean="0"/>
              <a:t>Лучи С</a:t>
            </a:r>
            <a:r>
              <a:rPr lang="en-US" dirty="0" smtClean="0"/>
              <a:t>D</a:t>
            </a:r>
            <a:r>
              <a:rPr lang="ru-RU" dirty="0" smtClean="0"/>
              <a:t>, ОМ, ВА.</a:t>
            </a:r>
          </a:p>
          <a:p>
            <a:r>
              <a:rPr lang="ru-RU" dirty="0" smtClean="0"/>
              <a:t>Что такое луч? Назовите признаки луча.</a:t>
            </a:r>
          </a:p>
          <a:p>
            <a:endParaRPr lang="ru-RU" dirty="0"/>
          </a:p>
        </p:txBody>
      </p:sp>
      <p:pic>
        <p:nvPicPr>
          <p:cNvPr id="21505" name="Picture 1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1614" t="1334" r="3182" b="63979"/>
          <a:stretch>
            <a:fillRect/>
          </a:stretch>
        </p:blipFill>
        <p:spPr bwMode="auto">
          <a:xfrm>
            <a:off x="1979712" y="2204864"/>
            <a:ext cx="424847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724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Тема: «Взаимное расположение фигур на плоскости»</vt:lpstr>
      <vt:lpstr>Устный счёт</vt:lpstr>
      <vt:lpstr>Устный счёт</vt:lpstr>
      <vt:lpstr>Устный счёт</vt:lpstr>
      <vt:lpstr>Сообщение темы урока</vt:lpstr>
      <vt:lpstr>Определение целей урока</vt:lpstr>
      <vt:lpstr>Изучение нового материала (работа по карточкам)</vt:lpstr>
      <vt:lpstr>Изучение нового материала</vt:lpstr>
      <vt:lpstr>Изучение нового материала С. 93, № 1</vt:lpstr>
      <vt:lpstr>Изучение нового материала С. 93, № 1</vt:lpstr>
      <vt:lpstr>Изучение нового материала С. 93, № 2</vt:lpstr>
      <vt:lpstr>Изучение нового материала С. 93, № 2</vt:lpstr>
      <vt:lpstr>Изучение нового материала С. 94, № 3</vt:lpstr>
      <vt:lpstr>Первичное осмысление и закрепление С. 95, № 7</vt:lpstr>
      <vt:lpstr>Первичное осмысление и закрепление С. 95, № 10</vt:lpstr>
      <vt:lpstr>Первичное осмысление и закрепление С. 95, № 10</vt:lpstr>
      <vt:lpstr>Первичное осмысление и закрепление С. 95, № 11</vt:lpstr>
      <vt:lpstr>Первичное осмысление и закрепление С. 95, № 11</vt:lpstr>
      <vt:lpstr>Первичное осмысление и закрепление С. 35, № 1</vt:lpstr>
      <vt:lpstr>Итог. Рефлексия.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Урок математики во 2 классе № 45 Тема: «Взаимное расположение фигур на плоскости»</dc:title>
  <dc:creator>Николай Туран</dc:creator>
  <cp:lastModifiedBy>Пользователь</cp:lastModifiedBy>
  <cp:revision>19</cp:revision>
  <dcterms:created xsi:type="dcterms:W3CDTF">2017-11-26T11:11:58Z</dcterms:created>
  <dcterms:modified xsi:type="dcterms:W3CDTF">2019-11-26T07:17:41Z</dcterms:modified>
</cp:coreProperties>
</file>