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-82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720F4B-30E3-45E5-93C6-7DE05C6E76F8}" type="datetimeFigureOut">
              <a:rPr lang="ru-RU" smtClean="0"/>
              <a:pPr/>
              <a:t>12.09.2020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027BED-4C50-4CC0-9691-30AE8AADE1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4084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1DABA9C-2661-4F99-A215-145D95926E28}" type="slidenum">
              <a:rPr lang="ru-RU" altLang="ru-RU"/>
              <a:pPr algn="r" eaLnBrk="1" hangingPunct="1">
                <a:spcBef>
                  <a:spcPct val="0"/>
                </a:spcBef>
              </a:pPr>
              <a:t>2</a:t>
            </a:fld>
            <a:endParaRPr lang="ru-RU" altLang="ru-RU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xmlns="" val="3015586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2D7F-7694-41E4-A38A-F0C8C8117C2F}" type="datetimeFigureOut">
              <a:rPr lang="ru-RU" smtClean="0"/>
              <a:pPr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664E-1076-4189-8C28-BA9445A6E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7132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2D7F-7694-41E4-A38A-F0C8C8117C2F}" type="datetimeFigureOut">
              <a:rPr lang="ru-RU" smtClean="0"/>
              <a:pPr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664E-1076-4189-8C28-BA9445A6E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53375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2D7F-7694-41E4-A38A-F0C8C8117C2F}" type="datetimeFigureOut">
              <a:rPr lang="ru-RU" smtClean="0"/>
              <a:pPr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664E-1076-4189-8C28-BA9445A6E9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2256526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2D7F-7694-41E4-A38A-F0C8C8117C2F}" type="datetimeFigureOut">
              <a:rPr lang="ru-RU" smtClean="0"/>
              <a:pPr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664E-1076-4189-8C28-BA9445A6E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621919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2D7F-7694-41E4-A38A-F0C8C8117C2F}" type="datetimeFigureOut">
              <a:rPr lang="ru-RU" smtClean="0"/>
              <a:pPr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664E-1076-4189-8C28-BA9445A6E9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2773268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2D7F-7694-41E4-A38A-F0C8C8117C2F}" type="datetimeFigureOut">
              <a:rPr lang="ru-RU" smtClean="0"/>
              <a:pPr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664E-1076-4189-8C28-BA9445A6E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08502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2D7F-7694-41E4-A38A-F0C8C8117C2F}" type="datetimeFigureOut">
              <a:rPr lang="ru-RU" smtClean="0"/>
              <a:pPr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664E-1076-4189-8C28-BA9445A6E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697060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2D7F-7694-41E4-A38A-F0C8C8117C2F}" type="datetimeFigureOut">
              <a:rPr lang="ru-RU" smtClean="0"/>
              <a:pPr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664E-1076-4189-8C28-BA9445A6E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398281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6000" y="762000"/>
            <a:ext cx="10566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17601" y="2362201"/>
            <a:ext cx="5027084" cy="3724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47884" y="2362201"/>
            <a:ext cx="5027083" cy="3724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4CFE16-6C33-4ECB-B92B-A6C94D7C77F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4628074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6000" y="762000"/>
            <a:ext cx="10566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117601" y="2362201"/>
            <a:ext cx="10257367" cy="372427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35C71D-8CA1-454A-8127-2604DC41086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041577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2D7F-7694-41E4-A38A-F0C8C8117C2F}" type="datetimeFigureOut">
              <a:rPr lang="ru-RU" smtClean="0"/>
              <a:pPr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664E-1076-4189-8C28-BA9445A6E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79718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2D7F-7694-41E4-A38A-F0C8C8117C2F}" type="datetimeFigureOut">
              <a:rPr lang="ru-RU" smtClean="0"/>
              <a:pPr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664E-1076-4189-8C28-BA9445A6E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06075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2D7F-7694-41E4-A38A-F0C8C8117C2F}" type="datetimeFigureOut">
              <a:rPr lang="ru-RU" smtClean="0"/>
              <a:pPr/>
              <a:t>12.09.2020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664E-1076-4189-8C28-BA9445A6E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645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2D7F-7694-41E4-A38A-F0C8C8117C2F}" type="datetimeFigureOut">
              <a:rPr lang="ru-RU" smtClean="0"/>
              <a:pPr/>
              <a:t>12.09.2020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664E-1076-4189-8C28-BA9445A6E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46303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2D7F-7694-41E4-A38A-F0C8C8117C2F}" type="datetimeFigureOut">
              <a:rPr lang="ru-RU" smtClean="0"/>
              <a:pPr/>
              <a:t>12.09.2020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664E-1076-4189-8C28-BA9445A6E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26243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2D7F-7694-41E4-A38A-F0C8C8117C2F}" type="datetimeFigureOut">
              <a:rPr lang="ru-RU" smtClean="0"/>
              <a:pPr/>
              <a:t>12.09.2020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664E-1076-4189-8C28-BA9445A6E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3919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2D7F-7694-41E4-A38A-F0C8C8117C2F}" type="datetimeFigureOut">
              <a:rPr lang="ru-RU" smtClean="0"/>
              <a:pPr/>
              <a:t>12.09.2020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664E-1076-4189-8C28-BA9445A6E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59709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664E-1076-4189-8C28-BA9445A6E9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2D7F-7694-41E4-A38A-F0C8C8117C2F}" type="datetimeFigureOut">
              <a:rPr lang="ru-RU" smtClean="0"/>
              <a:pPr/>
              <a:t>12.09.2020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48698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22D7F-7694-41E4-A38A-F0C8C8117C2F}" type="datetimeFigureOut">
              <a:rPr lang="ru-RU" smtClean="0"/>
              <a:pPr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067664E-1076-4189-8C28-BA9445A6E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4717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  <p:sldLayoutId id="2147483731" r:id="rId16"/>
    <p:sldLayoutId id="2147483732" r:id="rId17"/>
    <p:sldLayoutId id="2147483733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2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3.doc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1.doc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 marL="0" indent="0">
              <a:buNone/>
            </a:pPr>
            <a:r>
              <a:rPr lang="ru-RU" altLang="ru-RU" sz="3600" dirty="0"/>
              <a:t>Истина должна быть пережита, а</a:t>
            </a:r>
            <a:r>
              <a:rPr lang="en-US" altLang="ru-RU" sz="3600" dirty="0"/>
              <a:t> </a:t>
            </a:r>
            <a:r>
              <a:rPr lang="ru-RU" altLang="ru-RU" sz="3600" dirty="0"/>
              <a:t>не преподана.</a:t>
            </a:r>
          </a:p>
          <a:p>
            <a:pPr marL="0" indent="0" algn="r">
              <a:buNone/>
            </a:pPr>
            <a:endParaRPr lang="en-US" altLang="ru-RU" dirty="0" smtClean="0"/>
          </a:p>
          <a:p>
            <a:pPr marL="0" indent="0" algn="r">
              <a:buNone/>
            </a:pPr>
            <a:r>
              <a:rPr lang="ru-RU" altLang="ru-RU" dirty="0" err="1" smtClean="0"/>
              <a:t>Чжуан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Цзы</a:t>
            </a:r>
            <a:endParaRPr lang="ru-RU" altLang="ru-RU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1394085" y="5888962"/>
            <a:ext cx="63882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Ремизова И.Ф., учитель математики </a:t>
            </a:r>
            <a:r>
              <a:rPr lang="ru-RU" smtClean="0"/>
              <a:t>ЛГ </a:t>
            </a:r>
            <a:r>
              <a:rPr lang="ru-RU" smtClean="0"/>
              <a:t>МАОУ </a:t>
            </a:r>
            <a:r>
              <a:rPr lang="ru-RU" dirty="0" smtClean="0"/>
              <a:t>«СОШ № 5»</a:t>
            </a:r>
          </a:p>
          <a:p>
            <a:pPr algn="ctr"/>
            <a:r>
              <a:rPr lang="ru-RU" dirty="0"/>
              <a:t>г</a:t>
            </a:r>
            <a:r>
              <a:rPr lang="ru-RU" dirty="0" smtClean="0"/>
              <a:t>. </a:t>
            </a:r>
            <a:r>
              <a:rPr lang="ru-RU" dirty="0" err="1" smtClean="0"/>
              <a:t>Лангепас</a:t>
            </a:r>
            <a:r>
              <a:rPr lang="ru-RU" dirty="0" smtClean="0"/>
              <a:t>, ХМАО-Югра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0769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>
          <a:xfrm>
            <a:off x="1016000" y="762000"/>
            <a:ext cx="10566400" cy="1600200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ru-RU" altLang="ru-RU" sz="3200" dirty="0">
                <a:solidFill>
                  <a:srgbClr val="0070C0"/>
                </a:solidFill>
              </a:rPr>
              <a:t>Задача № 1.</a:t>
            </a:r>
            <a:br>
              <a:rPr lang="ru-RU" altLang="ru-RU" sz="3200" dirty="0">
                <a:solidFill>
                  <a:srgbClr val="0070C0"/>
                </a:solidFill>
              </a:rPr>
            </a:br>
            <a:r>
              <a:rPr lang="ru-RU" altLang="ru-RU" sz="3200" dirty="0">
                <a:solidFill>
                  <a:srgbClr val="0070C0"/>
                </a:solidFill>
              </a:rPr>
              <a:t>Дано: </a:t>
            </a:r>
            <a:r>
              <a:rPr lang="en-US" altLang="ru-RU" sz="3200" dirty="0">
                <a:solidFill>
                  <a:srgbClr val="0070C0"/>
                </a:solidFill>
              </a:rPr>
              <a:t>S</a:t>
            </a:r>
            <a:r>
              <a:rPr lang="en-US" altLang="ru-RU" sz="2000" dirty="0">
                <a:solidFill>
                  <a:srgbClr val="0070C0"/>
                </a:solidFill>
              </a:rPr>
              <a:t>0</a:t>
            </a:r>
            <a:r>
              <a:rPr lang="en-US" altLang="ru-RU" sz="3200" dirty="0">
                <a:solidFill>
                  <a:srgbClr val="0070C0"/>
                </a:solidFill>
              </a:rPr>
              <a:t>=500000 </a:t>
            </a:r>
            <a:r>
              <a:rPr lang="ru-RU" altLang="ru-RU" sz="3200" dirty="0">
                <a:solidFill>
                  <a:srgbClr val="0070C0"/>
                </a:solidFill>
              </a:rPr>
              <a:t>руб.,</a:t>
            </a:r>
            <a:br>
              <a:rPr lang="ru-RU" altLang="ru-RU" sz="3200" dirty="0">
                <a:solidFill>
                  <a:srgbClr val="0070C0"/>
                </a:solidFill>
              </a:rPr>
            </a:br>
            <a:r>
              <a:rPr lang="ru-RU" altLang="ru-RU" sz="3200" dirty="0">
                <a:solidFill>
                  <a:srgbClr val="0070C0"/>
                </a:solidFill>
              </a:rPr>
              <a:t>Р</a:t>
            </a:r>
            <a:r>
              <a:rPr lang="ru-RU" altLang="ru-RU" sz="2000" dirty="0">
                <a:solidFill>
                  <a:srgbClr val="0070C0"/>
                </a:solidFill>
              </a:rPr>
              <a:t>%</a:t>
            </a:r>
            <a:r>
              <a:rPr lang="ru-RU" altLang="ru-RU" sz="3200" dirty="0">
                <a:solidFill>
                  <a:srgbClr val="0070C0"/>
                </a:solidFill>
              </a:rPr>
              <a:t>=15 %.</a:t>
            </a:r>
            <a:br>
              <a:rPr lang="ru-RU" altLang="ru-RU" sz="3200" dirty="0">
                <a:solidFill>
                  <a:srgbClr val="0070C0"/>
                </a:solidFill>
              </a:rPr>
            </a:br>
            <a:r>
              <a:rPr lang="ru-RU" altLang="ru-RU" sz="3200" dirty="0">
                <a:solidFill>
                  <a:srgbClr val="0070C0"/>
                </a:solidFill>
              </a:rPr>
              <a:t>Найти: </a:t>
            </a:r>
            <a:r>
              <a:rPr lang="en-US" altLang="ru-RU" sz="3200" dirty="0">
                <a:solidFill>
                  <a:srgbClr val="0070C0"/>
                </a:solidFill>
              </a:rPr>
              <a:t>S</a:t>
            </a:r>
            <a:r>
              <a:rPr lang="ru-RU" altLang="ru-RU" sz="2000" dirty="0">
                <a:solidFill>
                  <a:srgbClr val="0070C0"/>
                </a:solidFill>
              </a:rPr>
              <a:t>1</a:t>
            </a:r>
            <a:r>
              <a:rPr lang="ru-RU" altLang="ru-RU" sz="3200" dirty="0">
                <a:solidFill>
                  <a:srgbClr val="0070C0"/>
                </a:solidFill>
              </a:rPr>
              <a:t> и</a:t>
            </a:r>
            <a:r>
              <a:rPr lang="en-US" altLang="ru-RU" sz="3200" dirty="0">
                <a:solidFill>
                  <a:srgbClr val="0070C0"/>
                </a:solidFill>
              </a:rPr>
              <a:t> S</a:t>
            </a:r>
            <a:r>
              <a:rPr lang="ru-RU" altLang="ru-RU" sz="2000" dirty="0">
                <a:solidFill>
                  <a:srgbClr val="0070C0"/>
                </a:solidFill>
              </a:rPr>
              <a:t>2</a:t>
            </a:r>
            <a:r>
              <a:rPr lang="ru-RU" altLang="ru-RU" sz="3200" dirty="0">
                <a:solidFill>
                  <a:srgbClr val="0070C0"/>
                </a:solidFill>
              </a:rPr>
              <a:t> от этой суммы.</a:t>
            </a:r>
            <a:r>
              <a:rPr lang="en-US" altLang="ru-RU" sz="3200" dirty="0">
                <a:solidFill>
                  <a:srgbClr val="0070C0"/>
                </a:solidFill>
              </a:rPr>
              <a:t> </a:t>
            </a:r>
            <a:endParaRPr lang="ru-RU" altLang="ru-RU" sz="3200" dirty="0">
              <a:solidFill>
                <a:srgbClr val="0070C0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362200" y="2362200"/>
            <a:ext cx="7550150" cy="1930400"/>
          </a:xfrm>
        </p:spPr>
        <p:txBody>
          <a:bodyPr>
            <a:normAutofit fontScale="62500" lnSpcReduction="20000"/>
          </a:bodyPr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4000" dirty="0">
                <a:solidFill>
                  <a:srgbClr val="000000"/>
                </a:solidFill>
              </a:rPr>
              <a:t>Решение: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ru-RU" altLang="ru-RU" sz="4000" dirty="0">
              <a:solidFill>
                <a:srgbClr val="000000"/>
              </a:solidFill>
            </a:endParaRPr>
          </a:p>
          <a:p>
            <a:pPr algn="ctr" eaLnBrk="1" hangingPunct="1">
              <a:spcBef>
                <a:spcPct val="35000"/>
              </a:spcBef>
              <a:buFont typeface="Wingdings" panose="05000000000000000000" pitchFamily="2" charset="2"/>
              <a:buNone/>
            </a:pPr>
            <a:r>
              <a:rPr lang="en-US" altLang="ru-RU" sz="4000" dirty="0">
                <a:solidFill>
                  <a:srgbClr val="000000"/>
                </a:solidFill>
              </a:rPr>
              <a:t>S</a:t>
            </a:r>
            <a:r>
              <a:rPr lang="en-US" altLang="ru-RU" sz="2900" dirty="0">
                <a:solidFill>
                  <a:srgbClr val="000000"/>
                </a:solidFill>
              </a:rPr>
              <a:t>1</a:t>
            </a:r>
            <a:r>
              <a:rPr lang="en-US" altLang="ru-RU" sz="4000" dirty="0">
                <a:solidFill>
                  <a:srgbClr val="000000"/>
                </a:solidFill>
              </a:rPr>
              <a:t>=</a:t>
            </a:r>
            <a:r>
              <a:rPr lang="ru-RU" altLang="ru-RU" sz="4000" dirty="0">
                <a:solidFill>
                  <a:srgbClr val="000000"/>
                </a:solidFill>
              </a:rPr>
              <a:t> </a:t>
            </a:r>
            <a:r>
              <a:rPr lang="en-US" altLang="ru-RU" sz="4000" dirty="0">
                <a:solidFill>
                  <a:srgbClr val="000000"/>
                </a:solidFill>
              </a:rPr>
              <a:t>500000</a:t>
            </a:r>
            <a:r>
              <a:rPr lang="ru-RU" altLang="ru-RU" sz="4000" dirty="0">
                <a:solidFill>
                  <a:srgbClr val="000000"/>
                </a:solidFill>
              </a:rPr>
              <a:t> </a:t>
            </a:r>
            <a:r>
              <a:rPr lang="en-US" altLang="ru-RU" sz="4000" dirty="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·</a:t>
            </a:r>
            <a:r>
              <a:rPr lang="ru-RU" altLang="ru-RU" sz="4000" dirty="0"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ru-RU" sz="4000" dirty="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0</a:t>
            </a:r>
            <a:r>
              <a:rPr lang="ru-RU" altLang="ru-RU" sz="4000" dirty="0"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,15 = 75000(руб.)</a:t>
            </a:r>
          </a:p>
          <a:p>
            <a:pPr algn="ctr" eaLnBrk="1" hangingPunct="1">
              <a:spcBef>
                <a:spcPct val="35000"/>
              </a:spcBef>
              <a:buFont typeface="Wingdings" panose="05000000000000000000" pitchFamily="2" charset="2"/>
              <a:buNone/>
            </a:pPr>
            <a:r>
              <a:rPr lang="en-US" altLang="ru-RU" sz="4000" dirty="0"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</a:t>
            </a:r>
            <a:r>
              <a:rPr lang="en-US" altLang="ru-RU" sz="2900" dirty="0"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2</a:t>
            </a:r>
            <a:r>
              <a:rPr lang="en-US" altLang="ru-RU" sz="4000" dirty="0"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=500000</a:t>
            </a:r>
            <a:r>
              <a:rPr lang="en-US" altLang="ru-RU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·0</a:t>
            </a:r>
            <a:r>
              <a:rPr lang="ru-RU" altLang="ru-RU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,85=500000-75000=425000(руб.)</a:t>
            </a:r>
            <a:endParaRPr lang="en-US" altLang="ru-RU" sz="4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35000"/>
              </a:spcBef>
              <a:buFont typeface="Wingdings" panose="05000000000000000000" pitchFamily="2" charset="2"/>
              <a:buNone/>
            </a:pPr>
            <a:endParaRPr lang="en-US" altLang="ru-RU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ru-RU" altLang="ru-RU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en-US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321" name="Object 9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3634142973"/>
              </p:ext>
            </p:extLst>
          </p:nvPr>
        </p:nvGraphicFramePr>
        <p:xfrm>
          <a:off x="5375275" y="4287838"/>
          <a:ext cx="1662834" cy="920333"/>
        </p:xfrm>
        <a:graphic>
          <a:graphicData uri="http://schemas.openxmlformats.org/presentationml/2006/ole">
            <p:oleObj spid="_x0000_s2096" name="Формула" r:id="rId3" imgW="711000" imgH="393480" progId="Equation.3">
              <p:embed/>
            </p:oleObj>
          </a:graphicData>
        </a:graphic>
      </p:graphicFrame>
      <p:sp>
        <p:nvSpPr>
          <p:cNvPr id="12293" name="Rectangle 12"/>
          <p:cNvSpPr>
            <a:spLocks noChangeArrowheads="1"/>
          </p:cNvSpPr>
          <p:nvPr/>
        </p:nvSpPr>
        <p:spPr bwMode="auto">
          <a:xfrm>
            <a:off x="6003635" y="-200055"/>
            <a:ext cx="1847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000"/>
          </a:p>
        </p:txBody>
      </p:sp>
      <p:graphicFrame>
        <p:nvGraphicFramePr>
          <p:cNvPr id="133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9047999"/>
              </p:ext>
            </p:extLst>
          </p:nvPr>
        </p:nvGraphicFramePr>
        <p:xfrm>
          <a:off x="4224339" y="5303837"/>
          <a:ext cx="4702531" cy="1069253"/>
        </p:xfrm>
        <a:graphic>
          <a:graphicData uri="http://schemas.openxmlformats.org/presentationml/2006/ole">
            <p:oleObj spid="_x0000_s2097" name="Equation" r:id="rId4" imgW="1802618" imgH="406224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621747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>
          <a:xfrm>
            <a:off x="378403" y="432666"/>
            <a:ext cx="10501745" cy="1112477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altLang="ru-RU" sz="2400" dirty="0">
                <a:solidFill>
                  <a:srgbClr val="0070C0"/>
                </a:solidFill>
              </a:rPr>
              <a:t>ЦБ   </a:t>
            </a:r>
            <a:r>
              <a:rPr lang="ru-RU" altLang="ru-RU" sz="2400" dirty="0" smtClean="0">
                <a:solidFill>
                  <a:srgbClr val="0070C0"/>
                </a:solidFill>
              </a:rPr>
              <a:t>      Алмаз           клиент        фирма          Берилл</a:t>
            </a:r>
            <a:endParaRPr lang="ru-RU" altLang="ru-RU" sz="2400" dirty="0">
              <a:solidFill>
                <a:srgbClr val="0070C0"/>
              </a:solidFill>
            </a:endParaRPr>
          </a:p>
        </p:txBody>
      </p:sp>
      <p:graphicFrame>
        <p:nvGraphicFramePr>
          <p:cNvPr id="14353" name="Group 17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xmlns="" val="3503956447"/>
              </p:ext>
            </p:extLst>
          </p:nvPr>
        </p:nvGraphicFramePr>
        <p:xfrm>
          <a:off x="1554921" y="2022766"/>
          <a:ext cx="8503481" cy="4730459"/>
        </p:xfrm>
        <a:graphic>
          <a:graphicData uri="http://schemas.openxmlformats.org/drawingml/2006/table">
            <a:tbl>
              <a:tblPr/>
              <a:tblGrid>
                <a:gridCol w="717837"/>
                <a:gridCol w="2683555"/>
                <a:gridCol w="1700696"/>
                <a:gridCol w="1700697"/>
                <a:gridCol w="1700696"/>
              </a:tblGrid>
              <a:tr h="1548147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№</a:t>
                      </a:r>
                    </a:p>
                  </a:txBody>
                  <a:tcPr marT="39870" marB="3987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банк</a:t>
                      </a:r>
                    </a:p>
                  </a:txBody>
                  <a:tcPr marT="39870" marB="3987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+mn-ea"/>
                          <a:cs typeface="+mn-cs"/>
                        </a:rPr>
                        <a:t>сумма вклада </a:t>
                      </a:r>
                      <a:r>
                        <a:rPr kumimoji="0" lang="en-US" altLang="ru-RU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+mn-ea"/>
                          <a:cs typeface="+mn-cs"/>
                        </a:rPr>
                        <a:t>S</a:t>
                      </a:r>
                      <a:r>
                        <a:rPr kumimoji="0" lang="ru-RU" alt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+mn-ea"/>
                          <a:cs typeface="+mn-cs"/>
                        </a:rPr>
                        <a:t>0</a:t>
                      </a:r>
                      <a:endParaRPr kumimoji="0" lang="ru-RU" altLang="ru-RU" sz="1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+mn-ea"/>
                        <a:cs typeface="+mn-cs"/>
                      </a:endParaRPr>
                    </a:p>
                  </a:txBody>
                  <a:tcPr marT="39870" marB="3987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обязательные резервы</a:t>
                      </a:r>
                      <a:r>
                        <a:rPr kumimoji="0" lang="en-US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 S</a:t>
                      </a:r>
                      <a:r>
                        <a:rPr kumimoji="0" lang="en-US" alt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T="39870" marB="3987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свободные резервы </a:t>
                      </a:r>
                      <a:r>
                        <a:rPr kumimoji="0" lang="en-US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S</a:t>
                      </a:r>
                      <a:r>
                        <a:rPr kumimoji="0" lang="en-US" alt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T="39870" marB="3987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557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1.</a:t>
                      </a:r>
                    </a:p>
                  </a:txBody>
                  <a:tcPr marT="39870" marB="3987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Алмаз</a:t>
                      </a:r>
                    </a:p>
                  </a:txBody>
                  <a:tcPr marT="39870" marB="3987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alt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T="39870" marB="3987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alt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T="39870" marB="3987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alt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T="39870" marB="3987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557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2.</a:t>
                      </a:r>
                    </a:p>
                  </a:txBody>
                  <a:tcPr marT="39870" marB="3987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Берилл</a:t>
                      </a:r>
                    </a:p>
                  </a:txBody>
                  <a:tcPr marT="39870" marB="3987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alt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T="39870" marB="3987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alt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T="39870" marB="3987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alt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T="39870" marB="3987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557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3.</a:t>
                      </a:r>
                    </a:p>
                  </a:txBody>
                  <a:tcPr marT="39870" marB="3987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Изумруд</a:t>
                      </a:r>
                    </a:p>
                  </a:txBody>
                  <a:tcPr marT="39870" marB="3987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altLang="ru-RU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T="39870" marB="3987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alt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T="39870" marB="3987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alt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T="39870" marB="3987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557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4.</a:t>
                      </a:r>
                    </a:p>
                  </a:txBody>
                  <a:tcPr marT="39870" marB="3987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Сапфир</a:t>
                      </a:r>
                    </a:p>
                  </a:txBody>
                  <a:tcPr marT="39870" marB="3987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alt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T="39870" marB="3987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alt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T="39870" marB="3987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 Unicode MS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altLang="ru-RU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T="39870" marB="3987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913390" y="1260260"/>
            <a:ext cx="469106" cy="71438"/>
          </a:xfrm>
          <a:prstGeom prst="leftArrow">
            <a:avLst>
              <a:gd name="adj1" fmla="val 50000"/>
              <a:gd name="adj2" fmla="val 17666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000"/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2705696" y="1323975"/>
            <a:ext cx="720725" cy="71438"/>
          </a:xfrm>
          <a:prstGeom prst="rightArrow">
            <a:avLst>
              <a:gd name="adj1" fmla="val 50000"/>
              <a:gd name="adj2" fmla="val 25222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000"/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4476174" y="1312069"/>
            <a:ext cx="720725" cy="71438"/>
          </a:xfrm>
          <a:prstGeom prst="rightArrow">
            <a:avLst>
              <a:gd name="adj1" fmla="val 50000"/>
              <a:gd name="adj2" fmla="val 25222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000"/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1943824" y="471851"/>
            <a:ext cx="71437" cy="649288"/>
          </a:xfrm>
          <a:prstGeom prst="downArrow">
            <a:avLst>
              <a:gd name="adj1" fmla="val 50000"/>
              <a:gd name="adj2" fmla="val 22722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000"/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2063389" y="534055"/>
            <a:ext cx="98940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ru-RU" sz="1400" dirty="0"/>
              <a:t>400000</a:t>
            </a:r>
            <a:endParaRPr lang="ru-RU" altLang="ru-RU" sz="1400" dirty="0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762757" y="885904"/>
            <a:ext cx="79216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ru-RU" sz="1400" dirty="0"/>
              <a:t>20</a:t>
            </a:r>
            <a:r>
              <a:rPr lang="ru-RU" altLang="ru-RU" sz="1400" dirty="0"/>
              <a:t>%</a:t>
            </a:r>
          </a:p>
        </p:txBody>
      </p:sp>
      <p:sp>
        <p:nvSpPr>
          <p:cNvPr id="13321" name="AutoShape 9"/>
          <p:cNvSpPr>
            <a:spLocks noChangeArrowheads="1"/>
          </p:cNvSpPr>
          <p:nvPr/>
        </p:nvSpPr>
        <p:spPr bwMode="auto">
          <a:xfrm>
            <a:off x="6281304" y="1300163"/>
            <a:ext cx="647700" cy="71438"/>
          </a:xfrm>
          <a:prstGeom prst="rightArrow">
            <a:avLst>
              <a:gd name="adj1" fmla="val 50000"/>
              <a:gd name="adj2" fmla="val 22666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000"/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2632941" y="905339"/>
            <a:ext cx="72072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1400" dirty="0"/>
              <a:t>80%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6167438" y="1341439"/>
            <a:ext cx="57626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1200"/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4508144" y="951853"/>
            <a:ext cx="65678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/>
              <a:t>товар</a:t>
            </a: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6217804" y="944710"/>
            <a:ext cx="774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/>
              <a:t>320000</a:t>
            </a: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674904" y="1463676"/>
            <a:ext cx="1063049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/>
              <a:t>80000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2439265" y="1463676"/>
            <a:ext cx="1108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/>
              <a:t>320000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4390227" y="1463676"/>
            <a:ext cx="774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/>
              <a:t>320000</a:t>
            </a:r>
          </a:p>
        </p:txBody>
      </p:sp>
      <p:sp>
        <p:nvSpPr>
          <p:cNvPr id="14392" name="Text Box 56"/>
          <p:cNvSpPr txBox="1">
            <a:spLocks noChangeArrowheads="1"/>
          </p:cNvSpPr>
          <p:nvPr/>
        </p:nvSpPr>
        <p:spPr bwMode="auto">
          <a:xfrm>
            <a:off x="5221444" y="3785401"/>
            <a:ext cx="481139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000" dirty="0" smtClean="0"/>
              <a:t>400000         </a:t>
            </a:r>
            <a:r>
              <a:rPr lang="ru-RU" altLang="ru-RU" sz="2000" dirty="0" smtClean="0"/>
              <a:t>     </a:t>
            </a:r>
            <a:r>
              <a:rPr lang="en-US" altLang="ru-RU" sz="2000" dirty="0" smtClean="0"/>
              <a:t>80000            </a:t>
            </a:r>
            <a:r>
              <a:rPr lang="ru-RU" altLang="ru-RU" sz="2000" dirty="0" smtClean="0"/>
              <a:t>     </a:t>
            </a:r>
            <a:r>
              <a:rPr lang="en-US" altLang="ru-RU" sz="2000" dirty="0" smtClean="0"/>
              <a:t> </a:t>
            </a:r>
            <a:r>
              <a:rPr lang="ru-RU" altLang="ru-RU" sz="2000" dirty="0" smtClean="0"/>
              <a:t> </a:t>
            </a:r>
            <a:r>
              <a:rPr lang="en-US" altLang="ru-RU" sz="2000" dirty="0" smtClean="0"/>
              <a:t>320000</a:t>
            </a:r>
            <a:endParaRPr lang="ru-RU" altLang="ru-RU" sz="2000" dirty="0"/>
          </a:p>
        </p:txBody>
      </p:sp>
      <p:sp>
        <p:nvSpPr>
          <p:cNvPr id="14393" name="Text Box 57"/>
          <p:cNvSpPr txBox="1">
            <a:spLocks noChangeArrowheads="1"/>
          </p:cNvSpPr>
          <p:nvPr/>
        </p:nvSpPr>
        <p:spPr bwMode="auto">
          <a:xfrm>
            <a:off x="5221444" y="4604196"/>
            <a:ext cx="453056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000" dirty="0"/>
              <a:t>320000        </a:t>
            </a:r>
            <a:r>
              <a:rPr lang="ru-RU" altLang="ru-RU" sz="2000" dirty="0" smtClean="0"/>
              <a:t>      </a:t>
            </a:r>
            <a:r>
              <a:rPr lang="en-US" altLang="ru-RU" sz="2000" dirty="0" smtClean="0"/>
              <a:t>64000            </a:t>
            </a:r>
            <a:r>
              <a:rPr lang="ru-RU" altLang="ru-RU" sz="2000" dirty="0" smtClean="0"/>
              <a:t>      </a:t>
            </a:r>
            <a:r>
              <a:rPr lang="en-US" altLang="ru-RU" sz="2000" dirty="0" smtClean="0"/>
              <a:t> </a:t>
            </a:r>
            <a:r>
              <a:rPr lang="en-US" altLang="ru-RU" sz="2000" dirty="0"/>
              <a:t>256000</a:t>
            </a:r>
            <a:endParaRPr lang="ru-RU" altLang="ru-RU" sz="2000" dirty="0"/>
          </a:p>
        </p:txBody>
      </p:sp>
      <p:sp>
        <p:nvSpPr>
          <p:cNvPr id="14394" name="Text Box 58"/>
          <p:cNvSpPr txBox="1">
            <a:spLocks noChangeArrowheads="1"/>
          </p:cNvSpPr>
          <p:nvPr/>
        </p:nvSpPr>
        <p:spPr bwMode="auto">
          <a:xfrm>
            <a:off x="5164927" y="5224404"/>
            <a:ext cx="49665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000" dirty="0"/>
              <a:t>256000      </a:t>
            </a:r>
            <a:r>
              <a:rPr lang="ru-RU" altLang="ru-RU" sz="2000" dirty="0" smtClean="0"/>
              <a:t>       </a:t>
            </a:r>
            <a:r>
              <a:rPr lang="en-US" altLang="ru-RU" sz="2000" dirty="0" smtClean="0"/>
              <a:t> 51200  </a:t>
            </a:r>
            <a:r>
              <a:rPr lang="ru-RU" altLang="ru-RU" sz="2000" dirty="0" smtClean="0"/>
              <a:t>                  </a:t>
            </a:r>
            <a:r>
              <a:rPr lang="en-US" altLang="ru-RU" sz="2000" dirty="0" smtClean="0"/>
              <a:t>204800</a:t>
            </a:r>
            <a:endParaRPr lang="ru-RU" altLang="ru-RU" sz="2000" dirty="0"/>
          </a:p>
        </p:txBody>
      </p:sp>
      <p:sp>
        <p:nvSpPr>
          <p:cNvPr id="14398" name="Text Box 62"/>
          <p:cNvSpPr txBox="1">
            <a:spLocks noChangeArrowheads="1"/>
          </p:cNvSpPr>
          <p:nvPr/>
        </p:nvSpPr>
        <p:spPr bwMode="auto">
          <a:xfrm>
            <a:off x="5066342" y="6043199"/>
            <a:ext cx="46628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000" dirty="0" smtClean="0"/>
              <a:t>204800</a:t>
            </a:r>
            <a:r>
              <a:rPr lang="ru-RU" altLang="ru-RU" sz="2000" dirty="0" smtClean="0"/>
              <a:t>  </a:t>
            </a:r>
            <a:r>
              <a:rPr lang="en-US" altLang="ru-RU" sz="2000" dirty="0" smtClean="0"/>
              <a:t>        </a:t>
            </a:r>
            <a:r>
              <a:rPr lang="ru-RU" altLang="ru-RU" sz="2000" dirty="0" smtClean="0"/>
              <a:t>   </a:t>
            </a:r>
            <a:r>
              <a:rPr lang="en-US" altLang="ru-RU" sz="2000" dirty="0" smtClean="0"/>
              <a:t>40960             </a:t>
            </a:r>
            <a:r>
              <a:rPr lang="en-US" altLang="ru-RU" sz="2000" dirty="0"/>
              <a:t>163840</a:t>
            </a:r>
            <a:endParaRPr lang="ru-RU" altLang="ru-RU" sz="2000" dirty="0"/>
          </a:p>
        </p:txBody>
      </p:sp>
      <p:sp>
        <p:nvSpPr>
          <p:cNvPr id="22" name="AutoShape 9"/>
          <p:cNvSpPr>
            <a:spLocks noChangeArrowheads="1"/>
          </p:cNvSpPr>
          <p:nvPr/>
        </p:nvSpPr>
        <p:spPr bwMode="auto">
          <a:xfrm>
            <a:off x="8304067" y="1327585"/>
            <a:ext cx="647700" cy="71438"/>
          </a:xfrm>
          <a:prstGeom prst="rightArrow">
            <a:avLst>
              <a:gd name="adj1" fmla="val 50000"/>
              <a:gd name="adj2" fmla="val 22666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000"/>
          </a:p>
        </p:txBody>
      </p:sp>
      <p:sp>
        <p:nvSpPr>
          <p:cNvPr id="24" name="AutoShape 6"/>
          <p:cNvSpPr>
            <a:spLocks noChangeArrowheads="1"/>
          </p:cNvSpPr>
          <p:nvPr/>
        </p:nvSpPr>
        <p:spPr bwMode="auto">
          <a:xfrm flipV="1">
            <a:off x="7555706" y="405060"/>
            <a:ext cx="71437" cy="649288"/>
          </a:xfrm>
          <a:prstGeom prst="downArrow">
            <a:avLst>
              <a:gd name="adj1" fmla="val 50000"/>
              <a:gd name="adj2" fmla="val 22722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>
              <a:rot lat="21594000" lon="0" rev="0"/>
            </a:camera>
            <a:lightRig rig="threePt" dir="t"/>
          </a:scene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000"/>
          </a:p>
        </p:txBody>
      </p:sp>
      <p:sp>
        <p:nvSpPr>
          <p:cNvPr id="2" name="TextBox 1"/>
          <p:cNvSpPr txBox="1"/>
          <p:nvPr/>
        </p:nvSpPr>
        <p:spPr>
          <a:xfrm>
            <a:off x="7869381" y="534054"/>
            <a:ext cx="758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ru-RU" sz="2400" dirty="0">
                <a:solidFill>
                  <a:srgbClr val="0070C0"/>
                </a:solidFill>
              </a:rPr>
              <a:t>ЦБ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832874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92" grpId="0"/>
      <p:bldP spid="14393" grpId="0"/>
      <p:bldP spid="14394" grpId="0"/>
      <p:bldP spid="1439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1454728" y="659476"/>
            <a:ext cx="8368146" cy="1252451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altLang="ru-RU" sz="2400" dirty="0">
                <a:solidFill>
                  <a:srgbClr val="0070C0"/>
                </a:solidFill>
              </a:rPr>
              <a:t>320000+256000+204800+163840=944640</a:t>
            </a:r>
            <a:br>
              <a:rPr lang="ru-RU" altLang="ru-RU" sz="2400" dirty="0">
                <a:solidFill>
                  <a:srgbClr val="0070C0"/>
                </a:solidFill>
              </a:rPr>
            </a:br>
            <a:r>
              <a:rPr lang="ru-RU" altLang="ru-RU" sz="2400" dirty="0">
                <a:solidFill>
                  <a:srgbClr val="0070C0"/>
                </a:solidFill>
              </a:rPr>
              <a:t>Этот результат в 3 раза больше 320000</a:t>
            </a:r>
          </a:p>
        </p:txBody>
      </p:sp>
      <p:graphicFrame>
        <p:nvGraphicFramePr>
          <p:cNvPr id="15363" name="Object 3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xmlns="" val="709557464"/>
              </p:ext>
            </p:extLst>
          </p:nvPr>
        </p:nvGraphicFramePr>
        <p:xfrm>
          <a:off x="599008" y="1911927"/>
          <a:ext cx="9369425" cy="4267200"/>
        </p:xfrm>
        <a:graphic>
          <a:graphicData uri="http://schemas.openxmlformats.org/presentationml/2006/ole">
            <p:oleObj spid="_x0000_s3099" name="Document" r:id="rId3" imgW="5737933" imgH="2613789" progId="Word.Document.8">
              <p:embed/>
            </p:oleObj>
          </a:graphicData>
        </a:graphic>
      </p:graphicFrame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TextBox 1"/>
              <p:cNvSpPr txBox="1"/>
              <p:nvPr/>
            </p:nvSpPr>
            <p:spPr>
              <a:xfrm>
                <a:off x="906903" y="3594506"/>
                <a:ext cx="2598660" cy="9020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(1−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1 −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903" y="3594506"/>
                <a:ext cx="2598660" cy="902042"/>
              </a:xfrm>
              <a:prstGeom prst="rect">
                <a:avLst/>
              </a:prstGeom>
              <a:blipFill rotWithShape="0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83933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>
          <a:xfrm>
            <a:off x="1191491" y="318656"/>
            <a:ext cx="9012960" cy="2369126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altLang="ru-RU" sz="2400" dirty="0">
                <a:solidFill>
                  <a:srgbClr val="0070C0"/>
                </a:solidFill>
              </a:rPr>
              <a:t>Задача № 2.</a:t>
            </a:r>
            <a:br>
              <a:rPr lang="ru-RU" altLang="ru-RU" sz="2400" dirty="0">
                <a:solidFill>
                  <a:srgbClr val="0070C0"/>
                </a:solidFill>
              </a:rPr>
            </a:br>
            <a:r>
              <a:rPr lang="ru-RU" altLang="ru-RU" sz="2400" dirty="0">
                <a:solidFill>
                  <a:srgbClr val="0070C0"/>
                </a:solidFill>
              </a:rPr>
              <a:t>Дано: система состоит из 6 банков,</a:t>
            </a:r>
            <a:r>
              <a:rPr lang="en-US" altLang="ru-RU" sz="2400" dirty="0">
                <a:solidFill>
                  <a:srgbClr val="0070C0"/>
                </a:solidFill>
              </a:rPr>
              <a:t/>
            </a:r>
            <a:br>
              <a:rPr lang="en-US" altLang="ru-RU" sz="2400" dirty="0">
                <a:solidFill>
                  <a:srgbClr val="0070C0"/>
                </a:solidFill>
              </a:rPr>
            </a:br>
            <a:r>
              <a:rPr lang="ru-RU" altLang="ru-RU" sz="2400" dirty="0">
                <a:solidFill>
                  <a:srgbClr val="0070C0"/>
                </a:solidFill>
              </a:rPr>
              <a:t>Р%=10%, </a:t>
            </a:r>
            <a:r>
              <a:rPr lang="en-US" altLang="ru-RU" sz="2400" dirty="0">
                <a:solidFill>
                  <a:srgbClr val="0070C0"/>
                </a:solidFill>
              </a:rPr>
              <a:t>S</a:t>
            </a:r>
            <a:r>
              <a:rPr lang="ru-RU" altLang="ru-RU" sz="2400" dirty="0">
                <a:solidFill>
                  <a:srgbClr val="0070C0"/>
                </a:solidFill>
              </a:rPr>
              <a:t>0 </a:t>
            </a:r>
            <a:r>
              <a:rPr lang="en-US" altLang="ru-RU" sz="2400" dirty="0">
                <a:solidFill>
                  <a:srgbClr val="0070C0"/>
                </a:solidFill>
              </a:rPr>
              <a:t>=300000</a:t>
            </a:r>
            <a:r>
              <a:rPr lang="ru-RU" altLang="ru-RU" sz="2400" dirty="0">
                <a:solidFill>
                  <a:srgbClr val="0070C0"/>
                </a:solidFill>
              </a:rPr>
              <a:t>руб.</a:t>
            </a:r>
            <a:br>
              <a:rPr lang="ru-RU" altLang="ru-RU" sz="2400" dirty="0">
                <a:solidFill>
                  <a:srgbClr val="0070C0"/>
                </a:solidFill>
              </a:rPr>
            </a:br>
            <a:r>
              <a:rPr lang="ru-RU" altLang="ru-RU" sz="2400" dirty="0">
                <a:solidFill>
                  <a:srgbClr val="0070C0"/>
                </a:solidFill>
              </a:rPr>
              <a:t>Найти: суммарную величину кредитов.</a:t>
            </a:r>
            <a:br>
              <a:rPr lang="ru-RU" altLang="ru-RU" sz="2400" dirty="0">
                <a:solidFill>
                  <a:srgbClr val="0070C0"/>
                </a:solidFill>
              </a:rPr>
            </a:br>
            <a:r>
              <a:rPr lang="ru-RU" altLang="ru-RU" sz="2400" dirty="0">
                <a:solidFill>
                  <a:srgbClr val="0070C0"/>
                </a:solidFill>
              </a:rPr>
              <a:t>А если увеличить количество банков</a:t>
            </a:r>
            <a:r>
              <a:rPr lang="en-US" altLang="ru-RU" sz="2400" dirty="0">
                <a:solidFill>
                  <a:srgbClr val="0070C0"/>
                </a:solidFill>
              </a:rPr>
              <a:t>?</a:t>
            </a:r>
            <a:endParaRPr lang="ru-RU" altLang="ru-RU" sz="2400" dirty="0">
              <a:solidFill>
                <a:srgbClr val="0070C0"/>
              </a:solidFill>
            </a:endParaRPr>
          </a:p>
        </p:txBody>
      </p:sp>
      <p:sp>
        <p:nvSpPr>
          <p:cNvPr id="15363" name="Rectangle 9"/>
          <p:cNvSpPr>
            <a:spLocks noChangeArrowheads="1"/>
          </p:cNvSpPr>
          <p:nvPr/>
        </p:nvSpPr>
        <p:spPr bwMode="auto">
          <a:xfrm>
            <a:off x="6003635" y="3019395"/>
            <a:ext cx="1847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000"/>
          </a:p>
        </p:txBody>
      </p:sp>
      <p:graphicFrame>
        <p:nvGraphicFramePr>
          <p:cNvPr id="1639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57037572"/>
              </p:ext>
            </p:extLst>
          </p:nvPr>
        </p:nvGraphicFramePr>
        <p:xfrm>
          <a:off x="1714069" y="3219450"/>
          <a:ext cx="6094296" cy="1103168"/>
        </p:xfrm>
        <a:graphic>
          <a:graphicData uri="http://schemas.openxmlformats.org/presentationml/2006/ole">
            <p:oleObj spid="_x0000_s4121" name="Equation" r:id="rId3" imgW="2311400" imgH="4191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97923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1632959" y="2105890"/>
            <a:ext cx="338455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ru-RU" sz="6000" dirty="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µ</a:t>
            </a:r>
            <a:r>
              <a:rPr lang="ru-RU" altLang="ru-RU" sz="4400" dirty="0"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=</a:t>
            </a:r>
            <a:endParaRPr lang="en-US" altLang="ru-RU" sz="4400" dirty="0">
              <a:solidFill>
                <a:srgbClr val="000000"/>
              </a:solidFill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6387" name="AutoShape 10"/>
          <p:cNvSpPr>
            <a:spLocks noGrp="1" noChangeArrowheads="1"/>
          </p:cNvSpPr>
          <p:nvPr>
            <p:ph type="title"/>
          </p:nvPr>
        </p:nvSpPr>
        <p:spPr>
          <a:xfrm>
            <a:off x="1107354" y="757093"/>
            <a:ext cx="9040668" cy="1376507"/>
          </a:xfrm>
        </p:spPr>
        <p:txBody>
          <a:bodyPr/>
          <a:lstStyle/>
          <a:p>
            <a:pPr eaLnBrk="1" hangingPunct="1"/>
            <a:r>
              <a:rPr lang="en-US" altLang="ru-RU" b="0" dirty="0" smtClean="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n       </a:t>
            </a:r>
            <a:r>
              <a:rPr lang="en-US" altLang="ru-RU" sz="4800" dirty="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∞</a:t>
            </a:r>
            <a:r>
              <a:rPr lang="en-US" altLang="ru-RU" dirty="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,</a:t>
            </a:r>
            <a:r>
              <a:rPr lang="en-US" altLang="ru-RU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ru-RU" dirty="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S</a:t>
            </a:r>
            <a:r>
              <a:rPr lang="en-US" altLang="ru-RU" baseline="-25000" dirty="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n</a:t>
            </a:r>
            <a:endParaRPr lang="ru-RU" altLang="ru-RU" baseline="-25000" dirty="0">
              <a:solidFill>
                <a:srgbClr val="000000"/>
              </a:solidFill>
            </a:endParaRPr>
          </a:p>
        </p:txBody>
      </p:sp>
      <p:graphicFrame>
        <p:nvGraphicFramePr>
          <p:cNvPr id="16388" name="Object 5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534591383"/>
              </p:ext>
            </p:extLst>
          </p:nvPr>
        </p:nvGraphicFramePr>
        <p:xfrm>
          <a:off x="3849778" y="1746734"/>
          <a:ext cx="1244998" cy="2884147"/>
        </p:xfrm>
        <a:graphic>
          <a:graphicData uri="http://schemas.openxmlformats.org/presentationml/2006/ole">
            <p:oleObj spid="_x0000_s5168" name="Документ" r:id="rId3" imgW="1737067" imgH="4023020" progId="Word.Document.8">
              <p:embed/>
            </p:oleObj>
          </a:graphicData>
        </a:graphic>
      </p:graphicFrame>
      <p:graphicFrame>
        <p:nvGraphicFramePr>
          <p:cNvPr id="16390" name="Object 9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2194416788"/>
              </p:ext>
            </p:extLst>
          </p:nvPr>
        </p:nvGraphicFramePr>
        <p:xfrm>
          <a:off x="4691857" y="630459"/>
          <a:ext cx="1871662" cy="1235075"/>
        </p:xfrm>
        <a:graphic>
          <a:graphicData uri="http://schemas.openxmlformats.org/presentationml/2006/ole">
            <p:oleObj spid="_x0000_s5169" name="Equation" r:id="rId4" imgW="634725" imgH="418918" progId="Equation.3">
              <p:embed/>
            </p:oleObj>
          </a:graphicData>
        </a:graphic>
      </p:graphicFrame>
      <p:sp>
        <p:nvSpPr>
          <p:cNvPr id="16389" name="Text Box 6"/>
          <p:cNvSpPr txBox="1">
            <a:spLocks noChangeArrowheads="1"/>
          </p:cNvSpPr>
          <p:nvPr/>
        </p:nvSpPr>
        <p:spPr bwMode="auto">
          <a:xfrm>
            <a:off x="2028246" y="3724275"/>
            <a:ext cx="439261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ru-RU" sz="54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µ</a:t>
            </a:r>
            <a:r>
              <a:rPr lang="ru-RU" altLang="ru-RU" sz="36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</a:t>
            </a:r>
            <a:r>
              <a:rPr lang="ru-RU" altLang="ru-RU" sz="3600" dirty="0">
                <a:latin typeface="Arial" panose="020B0604020202020204" pitchFamily="34" charset="0"/>
              </a:rPr>
              <a:t>м</a:t>
            </a:r>
            <a:r>
              <a:rPr lang="ru-RU" altLang="ru-RU" sz="36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ультипликатор</a:t>
            </a:r>
            <a:endParaRPr lang="en-US" altLang="ru-RU" sz="36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6391" name="AutoShape 12"/>
          <p:cNvSpPr>
            <a:spLocks noChangeArrowheads="1"/>
          </p:cNvSpPr>
          <p:nvPr/>
        </p:nvSpPr>
        <p:spPr bwMode="auto">
          <a:xfrm>
            <a:off x="3681702" y="1247997"/>
            <a:ext cx="790575" cy="71438"/>
          </a:xfrm>
          <a:prstGeom prst="rightArrow">
            <a:avLst>
              <a:gd name="adj1" fmla="val 50000"/>
              <a:gd name="adj2" fmla="val 27666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000">
              <a:solidFill>
                <a:srgbClr val="000000"/>
              </a:solidFill>
            </a:endParaRPr>
          </a:p>
        </p:txBody>
      </p:sp>
      <p:sp>
        <p:nvSpPr>
          <p:cNvPr id="16392" name="AutoShape 13"/>
          <p:cNvSpPr>
            <a:spLocks noChangeArrowheads="1"/>
          </p:cNvSpPr>
          <p:nvPr/>
        </p:nvSpPr>
        <p:spPr bwMode="auto">
          <a:xfrm>
            <a:off x="1522123" y="1176559"/>
            <a:ext cx="790575" cy="71438"/>
          </a:xfrm>
          <a:prstGeom prst="rightArrow">
            <a:avLst>
              <a:gd name="adj1" fmla="val 50000"/>
              <a:gd name="adj2" fmla="val 27666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11667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>
          <a:xfrm>
            <a:off x="213360" y="981074"/>
            <a:ext cx="9159240" cy="1190655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altLang="ru-RU" sz="2400" dirty="0">
                <a:solidFill>
                  <a:srgbClr val="0070C0"/>
                </a:solidFill>
              </a:rPr>
              <a:t>Задача № </a:t>
            </a:r>
            <a:r>
              <a:rPr lang="en-US" altLang="ru-RU" sz="2400" dirty="0">
                <a:solidFill>
                  <a:srgbClr val="0070C0"/>
                </a:solidFill>
              </a:rPr>
              <a:t>3</a:t>
            </a:r>
            <a:r>
              <a:rPr lang="ru-RU" altLang="ru-RU" sz="2400" dirty="0">
                <a:solidFill>
                  <a:srgbClr val="0070C0"/>
                </a:solidFill>
              </a:rPr>
              <a:t/>
            </a:r>
            <a:br>
              <a:rPr lang="ru-RU" altLang="ru-RU" sz="2400" dirty="0">
                <a:solidFill>
                  <a:srgbClr val="0070C0"/>
                </a:solidFill>
              </a:rPr>
            </a:br>
            <a:r>
              <a:rPr lang="ru-RU" altLang="ru-RU" sz="2400" dirty="0">
                <a:solidFill>
                  <a:srgbClr val="0070C0"/>
                </a:solidFill>
              </a:rPr>
              <a:t>Дано: В </a:t>
            </a:r>
            <a:r>
              <a:rPr lang="en-US" altLang="ru-RU" sz="2400" dirty="0">
                <a:solidFill>
                  <a:srgbClr val="0070C0"/>
                </a:solidFill>
              </a:rPr>
              <a:t>I</a:t>
            </a:r>
            <a:r>
              <a:rPr lang="ru-RU" altLang="ru-RU" sz="2400" dirty="0">
                <a:solidFill>
                  <a:srgbClr val="0070C0"/>
                </a:solidFill>
              </a:rPr>
              <a:t> банк некоторой системы банков внесен вклад размером 100000 рублей. Р%=20%.</a:t>
            </a:r>
            <a:br>
              <a:rPr lang="ru-RU" altLang="ru-RU" sz="2400" dirty="0">
                <a:solidFill>
                  <a:srgbClr val="0070C0"/>
                </a:solidFill>
              </a:rPr>
            </a:br>
            <a:r>
              <a:rPr lang="ru-RU" altLang="ru-RU" sz="2400" dirty="0">
                <a:solidFill>
                  <a:srgbClr val="0070C0"/>
                </a:solidFill>
              </a:rPr>
              <a:t>Найти: Сколько банков должно быть в системе, чтобы их возможность кредитования была не менее </a:t>
            </a:r>
            <a:r>
              <a:rPr lang="en-US" altLang="ru-RU" sz="2400" dirty="0">
                <a:solidFill>
                  <a:srgbClr val="0070C0"/>
                </a:solidFill>
              </a:rPr>
              <a:t>S</a:t>
            </a:r>
            <a:r>
              <a:rPr lang="ru-RU" altLang="ru-RU" sz="2000" dirty="0">
                <a:solidFill>
                  <a:srgbClr val="0070C0"/>
                </a:solidFill>
              </a:rPr>
              <a:t>0</a:t>
            </a:r>
            <a:r>
              <a:rPr lang="en-US" altLang="ru-RU" sz="2400" dirty="0">
                <a:solidFill>
                  <a:srgbClr val="0070C0"/>
                </a:solidFill>
              </a:rPr>
              <a:t>=</a:t>
            </a:r>
            <a:r>
              <a:rPr lang="ru-RU" altLang="ru-RU" sz="2400" dirty="0">
                <a:solidFill>
                  <a:srgbClr val="0070C0"/>
                </a:solidFill>
              </a:rPr>
              <a:t>268928 руб.?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311728" y="2340739"/>
            <a:ext cx="7693025" cy="1138238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400" dirty="0" smtClean="0">
                <a:solidFill>
                  <a:schemeClr val="tx1"/>
                </a:solidFill>
              </a:rPr>
              <a:t>Решение: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400" dirty="0" smtClean="0">
                <a:solidFill>
                  <a:schemeClr val="tx1"/>
                </a:solidFill>
              </a:rPr>
              <a:t>Искомое число </a:t>
            </a:r>
            <a:r>
              <a:rPr lang="en-US" altLang="ru-RU" sz="2400" dirty="0" smtClean="0">
                <a:solidFill>
                  <a:schemeClr val="tx1"/>
                </a:solidFill>
              </a:rPr>
              <a:t>n</a:t>
            </a:r>
            <a:r>
              <a:rPr lang="ru-RU" altLang="ru-RU" sz="2400" dirty="0" smtClean="0">
                <a:solidFill>
                  <a:schemeClr val="tx1"/>
                </a:solidFill>
              </a:rPr>
              <a:t> находится из условия:</a:t>
            </a:r>
          </a:p>
        </p:txBody>
      </p:sp>
      <p:sp>
        <p:nvSpPr>
          <p:cNvPr id="17412" name="Rectangle 5"/>
          <p:cNvSpPr>
            <a:spLocks noChangeArrowheads="1"/>
          </p:cNvSpPr>
          <p:nvPr/>
        </p:nvSpPr>
        <p:spPr bwMode="auto">
          <a:xfrm>
            <a:off x="6003635" y="2909858"/>
            <a:ext cx="1847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000"/>
          </a:p>
        </p:txBody>
      </p:sp>
      <p:graphicFrame>
        <p:nvGraphicFramePr>
          <p:cNvPr id="174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53358213"/>
              </p:ext>
            </p:extLst>
          </p:nvPr>
        </p:nvGraphicFramePr>
        <p:xfrm>
          <a:off x="689985" y="3597564"/>
          <a:ext cx="3529012" cy="1631950"/>
        </p:xfrm>
        <a:graphic>
          <a:graphicData uri="http://schemas.openxmlformats.org/presentationml/2006/ole">
            <p:oleObj spid="_x0000_s6169" name="Equation" r:id="rId3" imgW="1384300" imgH="6350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194804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Grp="1" noChangeArrowheads="1"/>
          </p:cNvSpPr>
          <p:nvPr>
            <p:ph type="title"/>
          </p:nvPr>
        </p:nvSpPr>
        <p:spPr>
          <a:xfrm>
            <a:off x="2240280" y="609600"/>
            <a:ext cx="7033722" cy="746760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altLang="ru-RU" sz="2800" dirty="0">
                <a:solidFill>
                  <a:srgbClr val="0070C0"/>
                </a:solidFill>
              </a:rPr>
              <a:t>Мини-проект.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703796" y="1767841"/>
            <a:ext cx="8570206" cy="3724275"/>
          </a:xfrm>
        </p:spPr>
        <p:txBody>
          <a:bodyPr>
            <a:normAutofit lnSpcReduction="10000"/>
          </a:bodyPr>
          <a:lstStyle/>
          <a:p>
            <a:pPr marL="457200" indent="-457200" algn="just">
              <a:buClrTx/>
              <a:buFont typeface="+mj-lt"/>
              <a:buAutoNum type="arabicPeriod"/>
            </a:pPr>
            <a:r>
              <a:rPr lang="ru-RU" altLang="ru-RU" sz="2400" dirty="0">
                <a:solidFill>
                  <a:schemeClr val="tx1"/>
                </a:solidFill>
              </a:rPr>
              <a:t>сочинить систему, состоящую из некоторого числа банков;</a:t>
            </a:r>
          </a:p>
          <a:p>
            <a:pPr marL="457200" indent="-457200" algn="just">
              <a:buClrTx/>
              <a:buFont typeface="+mj-lt"/>
              <a:buAutoNum type="arabicPeriod"/>
            </a:pPr>
            <a:r>
              <a:rPr lang="ru-RU" altLang="ru-RU" sz="2400" dirty="0">
                <a:solidFill>
                  <a:schemeClr val="tx1"/>
                </a:solidFill>
              </a:rPr>
              <a:t>назначить сумму, поступившую в первый банк системы;</a:t>
            </a:r>
          </a:p>
          <a:p>
            <a:pPr marL="457200" indent="-457200" algn="just">
              <a:buClrTx/>
              <a:buFont typeface="+mj-lt"/>
              <a:buAutoNum type="arabicPeriod"/>
            </a:pPr>
            <a:r>
              <a:rPr lang="ru-RU" altLang="ru-RU" sz="2400" dirty="0">
                <a:solidFill>
                  <a:schemeClr val="tx1"/>
                </a:solidFill>
              </a:rPr>
              <a:t>назначить процентную ставку обязательных резервов;</a:t>
            </a:r>
          </a:p>
          <a:p>
            <a:pPr marL="457200" indent="-457200" algn="just">
              <a:buClrTx/>
              <a:buFont typeface="+mj-lt"/>
              <a:buAutoNum type="arabicPeriod"/>
            </a:pPr>
            <a:r>
              <a:rPr lang="ru-RU" altLang="ru-RU" sz="2400" dirty="0">
                <a:solidFill>
                  <a:schemeClr val="tx1"/>
                </a:solidFill>
              </a:rPr>
              <a:t>вычислить суммарную величину кредитов, которые может предложить Ваша система банков;</a:t>
            </a:r>
          </a:p>
          <a:p>
            <a:pPr marL="457200" indent="-457200" algn="just">
              <a:buClrTx/>
              <a:buFont typeface="+mj-lt"/>
              <a:buAutoNum type="arabicPeriod"/>
            </a:pPr>
            <a:r>
              <a:rPr lang="ru-RU" altLang="ru-RU" sz="2400" dirty="0">
                <a:solidFill>
                  <a:schemeClr val="tx1"/>
                </a:solidFill>
              </a:rPr>
              <a:t>определить предельные возможности кредитования для построенной Вами системы банков;</a:t>
            </a:r>
          </a:p>
        </p:txBody>
      </p:sp>
    </p:spTree>
    <p:extLst>
      <p:ext uri="{BB962C8B-B14F-4D97-AF65-F5344CB8AC3E}">
        <p14:creationId xmlns:p14="http://schemas.microsoft.com/office/powerpoint/2010/main" xmlns="" val="147471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Grp="1" noChangeArrowheads="1"/>
          </p:cNvSpPr>
          <p:nvPr>
            <p:ph type="title"/>
          </p:nvPr>
        </p:nvSpPr>
        <p:spPr>
          <a:xfrm>
            <a:off x="677334" y="609600"/>
            <a:ext cx="8596668" cy="701040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altLang="ru-RU" sz="2800">
                <a:solidFill>
                  <a:srgbClr val="0070C0"/>
                </a:solidFill>
              </a:rPr>
              <a:t>Используемая литература: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948180" y="1737361"/>
            <a:ext cx="8569893" cy="3818312"/>
          </a:xfrm>
        </p:spPr>
        <p:txBody>
          <a:bodyPr/>
          <a:lstStyle/>
          <a:p>
            <a:pPr algn="just" eaLnBrk="1" hangingPunct="1"/>
            <a:r>
              <a:rPr lang="ru-RU" altLang="ru-RU" sz="2400" dirty="0"/>
              <a:t>«Использование современных образовательных технологий в профильном обучении и </a:t>
            </a:r>
            <a:r>
              <a:rPr lang="ru-RU" altLang="ru-RU" sz="2400" dirty="0" err="1"/>
              <a:t>предпрофильной</a:t>
            </a:r>
            <a:r>
              <a:rPr lang="ru-RU" altLang="ru-RU" sz="2400" dirty="0"/>
              <a:t> подготовке».,</a:t>
            </a:r>
            <a:r>
              <a:rPr lang="ru-RU" altLang="ru-RU" sz="2400" dirty="0" err="1"/>
              <a:t>Том.ГУ</a:t>
            </a:r>
            <a:r>
              <a:rPr lang="ru-RU" altLang="ru-RU" sz="2400" dirty="0"/>
              <a:t> НОЦ «Институт инноваций в образовании».</a:t>
            </a:r>
          </a:p>
          <a:p>
            <a:pPr algn="just" eaLnBrk="1" hangingPunct="1"/>
            <a:r>
              <a:rPr lang="ru-RU" altLang="ru-RU" sz="2400" dirty="0" err="1"/>
              <a:t>Е.В.Инютина</a:t>
            </a:r>
            <a:r>
              <a:rPr lang="ru-RU" altLang="ru-RU" sz="2400" dirty="0"/>
              <a:t> «Геометрическая прогрессия в </a:t>
            </a:r>
            <a:r>
              <a:rPr lang="ru-RU" altLang="ru-RU" sz="2400" dirty="0" err="1"/>
              <a:t>экономике».,Математика</a:t>
            </a:r>
            <a:r>
              <a:rPr lang="ru-RU" altLang="ru-RU" sz="2400" dirty="0"/>
              <a:t> в школе № 5, 2001 г.</a:t>
            </a:r>
          </a:p>
          <a:p>
            <a:pPr algn="just" eaLnBrk="1" hangingPunct="1"/>
            <a:r>
              <a:rPr lang="ru-RU" altLang="ru-RU" sz="2400" dirty="0" err="1"/>
              <a:t>А.Е.Захарова</a:t>
            </a:r>
            <a:r>
              <a:rPr lang="ru-RU" altLang="ru-RU" sz="2400" dirty="0"/>
              <a:t> «Учимся решать задачи на </a:t>
            </a:r>
            <a:r>
              <a:rPr lang="ru-RU" altLang="ru-RU" sz="2400" dirty="0" err="1"/>
              <a:t>проценты».,Математика</a:t>
            </a:r>
            <a:r>
              <a:rPr lang="ru-RU" altLang="ru-RU" sz="2400" dirty="0"/>
              <a:t> для школьников № 2, 2006 г.</a:t>
            </a:r>
          </a:p>
        </p:txBody>
      </p:sp>
    </p:spTree>
    <p:extLst>
      <p:ext uri="{BB962C8B-B14F-4D97-AF65-F5344CB8AC3E}">
        <p14:creationId xmlns:p14="http://schemas.microsoft.com/office/powerpoint/2010/main" xmlns="" val="186994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/>
          <p:cNvSpPr>
            <a:spLocks noChangeArrowheads="1" noChangeShapeType="1" noTextEdit="1"/>
          </p:cNvSpPr>
          <p:nvPr/>
        </p:nvSpPr>
        <p:spPr bwMode="auto">
          <a:xfrm>
            <a:off x="1949741" y="2325111"/>
            <a:ext cx="7273925" cy="169862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8200"/>
                    </a:gs>
                    <a:gs pos="10001">
                      <a:srgbClr val="FF0000"/>
                    </a:gs>
                    <a:gs pos="35001">
                      <a:srgbClr val="BA0066"/>
                    </a:gs>
                    <a:gs pos="70000">
                      <a:srgbClr val="66008F"/>
                    </a:gs>
                    <a:gs pos="100000">
                      <a:srgbClr val="000082"/>
                    </a:gs>
                  </a:gsLst>
                  <a:lin ang="5400000" scaled="1"/>
                </a:gra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xmlns="" val="314694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ctrTitle"/>
          </p:nvPr>
        </p:nvSpPr>
        <p:spPr>
          <a:xfrm>
            <a:off x="1349400" y="2312180"/>
            <a:ext cx="7766936" cy="1646302"/>
          </a:xfrm>
        </p:spPr>
        <p:txBody>
          <a:bodyPr/>
          <a:lstStyle/>
          <a:p>
            <a:pPr eaLnBrk="1" hangingPunct="1"/>
            <a:r>
              <a:rPr lang="ru-RU" altLang="ru-RU" sz="3200" dirty="0">
                <a:solidFill>
                  <a:srgbClr val="0070C0"/>
                </a:solidFill>
              </a:rPr>
              <a:t>Использование технологии</a:t>
            </a:r>
            <a:br>
              <a:rPr lang="ru-RU" altLang="ru-RU" sz="3200" dirty="0">
                <a:solidFill>
                  <a:srgbClr val="0070C0"/>
                </a:solidFill>
              </a:rPr>
            </a:br>
            <a:r>
              <a:rPr lang="ru-RU" altLang="ru-RU" sz="3200" dirty="0">
                <a:solidFill>
                  <a:srgbClr val="0070C0"/>
                </a:solidFill>
              </a:rPr>
              <a:t> «Кейс-</a:t>
            </a:r>
            <a:r>
              <a:rPr lang="ru-RU" altLang="ru-RU" sz="3200" dirty="0" err="1">
                <a:solidFill>
                  <a:srgbClr val="0070C0"/>
                </a:solidFill>
              </a:rPr>
              <a:t>стади</a:t>
            </a:r>
            <a:r>
              <a:rPr lang="ru-RU" altLang="ru-RU" sz="3200" dirty="0">
                <a:solidFill>
                  <a:srgbClr val="0070C0"/>
                </a:solidFill>
              </a:rPr>
              <a:t>» на уроках математики.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103136" y="489730"/>
            <a:ext cx="4013200" cy="1822450"/>
          </a:xfrm>
        </p:spPr>
        <p:txBody>
          <a:bodyPr/>
          <a:lstStyle/>
          <a:p>
            <a:pPr eaLnBrk="1" hangingPunct="1"/>
            <a:r>
              <a:rPr lang="ru-RU" altLang="ru-RU" dirty="0">
                <a:solidFill>
                  <a:schemeClr val="tx1"/>
                </a:solidFill>
              </a:rPr>
              <a:t>Технология обучения на анализе конкретных ситуаций.</a:t>
            </a:r>
          </a:p>
        </p:txBody>
      </p:sp>
    </p:spTree>
    <p:extLst>
      <p:ext uri="{BB962C8B-B14F-4D97-AF65-F5344CB8AC3E}">
        <p14:creationId xmlns:p14="http://schemas.microsoft.com/office/powerpoint/2010/main" xmlns="" val="33039478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>
          <a:xfrm>
            <a:off x="2279650" y="836613"/>
            <a:ext cx="7924800" cy="1143000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ru-RU" altLang="ru-RU" sz="3200">
                <a:solidFill>
                  <a:srgbClr val="0070C0"/>
                </a:solidFill>
              </a:rPr>
              <a:t>Цель технологии.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2424113" y="2565400"/>
            <a:ext cx="7200900" cy="41036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ru-RU" altLang="ru-RU" sz="2000" dirty="0"/>
              <a:t>соединение теории и практики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ru-RU" altLang="ru-RU" sz="2000" dirty="0"/>
              <a:t>развитие навыков анализа и критического мышления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ru-RU" altLang="ru-RU" sz="2000" dirty="0"/>
              <a:t>представление примеров решения проблемных ситуаций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ru-RU" altLang="ru-RU" sz="2000" dirty="0"/>
              <a:t>развитие коммуникативных навыков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ru-RU" altLang="ru-RU" sz="2000" dirty="0"/>
              <a:t>организация самостоятельной работы по поиску необходимых знаний для решения проблемы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ru-RU" altLang="ru-RU" sz="2000" dirty="0"/>
              <a:t>расширение практического опыта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ru-RU" altLang="ru-RU" sz="2000" dirty="0"/>
              <a:t>изменение мотивации к обучению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6888164" y="265113"/>
            <a:ext cx="28797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000"/>
              <a:t>Case </a:t>
            </a:r>
            <a:r>
              <a:rPr lang="ru-RU" altLang="ru-RU" sz="2000"/>
              <a:t>– случай (англ.)</a:t>
            </a:r>
          </a:p>
        </p:txBody>
      </p:sp>
    </p:spTree>
    <p:extLst>
      <p:ext uri="{BB962C8B-B14F-4D97-AF65-F5344CB8AC3E}">
        <p14:creationId xmlns:p14="http://schemas.microsoft.com/office/powerpoint/2010/main" xmlns="" val="28329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>
          <a:xfrm>
            <a:off x="677334" y="609600"/>
            <a:ext cx="8596668" cy="634584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altLang="ru-RU" sz="3200" dirty="0">
                <a:solidFill>
                  <a:srgbClr val="0070C0"/>
                </a:solidFill>
              </a:rPr>
              <a:t>Суть технологии.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2362201" y="2362200"/>
            <a:ext cx="7693025" cy="42354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ru-RU" altLang="ru-RU" sz="2000" dirty="0"/>
              <a:t>Кейс-метод – техника обучения, использующая описание реальных экономических, политических, социальных ситуаций.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ru-RU" altLang="ru-RU" sz="2000" dirty="0"/>
              <a:t>Обучающиеся должны проанализировать практическую ситуацию, разобраться в сути проблем, предложить возможные решения и выбрать лучшее из них.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ru-RU" altLang="ru-RU" sz="2000" dirty="0"/>
              <a:t>Использование ситуационного подхода в обучении позволяет уменьшить разрыв между теорией и практикой</a:t>
            </a:r>
            <a:r>
              <a:rPr lang="ru-RU" alt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09202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>
          <a:xfrm>
            <a:off x="677334" y="609600"/>
            <a:ext cx="8596668" cy="694544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altLang="ru-RU" sz="3200" dirty="0">
                <a:solidFill>
                  <a:srgbClr val="0070C0"/>
                </a:solidFill>
              </a:rPr>
              <a:t>Основные типы кейс-</a:t>
            </a:r>
            <a:r>
              <a:rPr lang="ru-RU" altLang="ru-RU" sz="3200" dirty="0" err="1">
                <a:solidFill>
                  <a:srgbClr val="0070C0"/>
                </a:solidFill>
              </a:rPr>
              <a:t>стади</a:t>
            </a:r>
            <a:r>
              <a:rPr lang="ru-RU" altLang="ru-RU" sz="3200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2362201" y="2362200"/>
            <a:ext cx="7693025" cy="3875088"/>
          </a:xfrm>
        </p:spPr>
        <p:txBody>
          <a:bodyPr/>
          <a:lstStyle/>
          <a:p>
            <a:pPr algn="just" eaLnBrk="1" hangingPunct="1"/>
            <a:r>
              <a:rPr lang="ru-RU" altLang="ru-RU" dirty="0" smtClean="0">
                <a:solidFill>
                  <a:schemeClr val="tx1"/>
                </a:solidFill>
              </a:rPr>
              <a:t>иллюстративные учебные ситуации (чисто описанные и ознакомительные)</a:t>
            </a:r>
          </a:p>
          <a:p>
            <a:pPr algn="just" eaLnBrk="1" hangingPunct="1"/>
            <a:r>
              <a:rPr lang="ru-RU" altLang="ru-RU" dirty="0" smtClean="0">
                <a:solidFill>
                  <a:schemeClr val="tx1"/>
                </a:solidFill>
              </a:rPr>
              <a:t>учебные ситуации с формированием проблемы</a:t>
            </a:r>
          </a:p>
          <a:p>
            <a:pPr algn="just" eaLnBrk="1" hangingPunct="1"/>
            <a:r>
              <a:rPr lang="ru-RU" altLang="ru-RU" dirty="0" smtClean="0">
                <a:solidFill>
                  <a:schemeClr val="tx1"/>
                </a:solidFill>
              </a:rPr>
              <a:t>учебные ситуации без формирования проблемы</a:t>
            </a:r>
          </a:p>
          <a:p>
            <a:pPr algn="just" eaLnBrk="1" hangingPunct="1"/>
            <a:r>
              <a:rPr lang="ru-RU" altLang="ru-RU" dirty="0" smtClean="0">
                <a:solidFill>
                  <a:schemeClr val="tx1"/>
                </a:solidFill>
              </a:rPr>
              <a:t>прикладные упражнения.</a:t>
            </a:r>
          </a:p>
        </p:txBody>
      </p:sp>
    </p:spTree>
    <p:extLst>
      <p:ext uri="{BB962C8B-B14F-4D97-AF65-F5344CB8AC3E}">
        <p14:creationId xmlns:p14="http://schemas.microsoft.com/office/powerpoint/2010/main" xmlns="" val="166992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>
          <a:xfrm>
            <a:off x="677334" y="609600"/>
            <a:ext cx="8596668" cy="1084289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ru-RU" altLang="ru-RU" sz="3200" dirty="0">
                <a:solidFill>
                  <a:srgbClr val="0070C0"/>
                </a:solidFill>
              </a:rPr>
              <a:t>Урок алгебры в 9 классе.</a:t>
            </a:r>
            <a:br>
              <a:rPr lang="ru-RU" altLang="ru-RU" sz="3200" dirty="0">
                <a:solidFill>
                  <a:srgbClr val="0070C0"/>
                </a:solidFill>
              </a:rPr>
            </a:br>
            <a:r>
              <a:rPr lang="ru-RU" altLang="ru-RU" sz="3200" dirty="0">
                <a:solidFill>
                  <a:srgbClr val="0070C0"/>
                </a:solidFill>
              </a:rPr>
              <a:t>«Геометрическая прогрессия в экономике.»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altLang="ru-RU" dirty="0" smtClean="0">
                <a:solidFill>
                  <a:schemeClr val="tx1"/>
                </a:solidFill>
              </a:rPr>
              <a:t>Учебная ситуация: «Как банки дают кредиты различным фирмам и как система банков может значительно увеличить возможность кредитования фирм </a:t>
            </a:r>
            <a:r>
              <a:rPr lang="en-US" altLang="ru-RU" dirty="0" smtClean="0">
                <a:solidFill>
                  <a:schemeClr val="tx1"/>
                </a:solidFill>
              </a:rPr>
              <a:t>?</a:t>
            </a:r>
            <a:r>
              <a:rPr lang="ru-RU" altLang="ru-RU" dirty="0" smtClean="0">
                <a:solidFill>
                  <a:schemeClr val="tx1"/>
                </a:solidFill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xmlns="" val="21239548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>
          <a:xfrm>
            <a:off x="677334" y="609600"/>
            <a:ext cx="8596668" cy="664564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ru-RU" altLang="ru-RU" sz="3200" dirty="0">
                <a:solidFill>
                  <a:srgbClr val="0070C0"/>
                </a:solidFill>
              </a:rPr>
              <a:t>Основные этапы учебного занятия.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2362201" y="2362200"/>
            <a:ext cx="7693025" cy="423545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spcBef>
                <a:spcPct val="40000"/>
              </a:spcBef>
            </a:pPr>
            <a:r>
              <a:rPr lang="ru-RU" altLang="ru-RU" sz="2000"/>
              <a:t>Сообщение цели. Создание ситуации.</a:t>
            </a:r>
          </a:p>
          <a:p>
            <a:pPr algn="just" eaLnBrk="1" hangingPunct="1">
              <a:lnSpc>
                <a:spcPct val="90000"/>
              </a:lnSpc>
              <a:spcBef>
                <a:spcPct val="40000"/>
              </a:spcBef>
            </a:pPr>
            <a:r>
              <a:rPr lang="ru-RU" altLang="ru-RU" sz="2000"/>
              <a:t>Актуализация опорных знаний. Запись основных формул.</a:t>
            </a:r>
          </a:p>
          <a:p>
            <a:pPr algn="just" eaLnBrk="1" hangingPunct="1">
              <a:lnSpc>
                <a:spcPct val="90000"/>
              </a:lnSpc>
              <a:spcBef>
                <a:spcPct val="40000"/>
              </a:spcBef>
            </a:pPr>
            <a:r>
              <a:rPr lang="ru-RU" altLang="ru-RU" sz="2000"/>
              <a:t>Разбор схемы структуры банковской системы России.</a:t>
            </a:r>
          </a:p>
          <a:p>
            <a:pPr algn="just" eaLnBrk="1" hangingPunct="1">
              <a:lnSpc>
                <a:spcPct val="90000"/>
              </a:lnSpc>
              <a:spcBef>
                <a:spcPct val="40000"/>
              </a:spcBef>
            </a:pPr>
            <a:r>
              <a:rPr lang="ru-RU" altLang="ru-RU" sz="2000"/>
              <a:t>Решение задачи № 1. Вывод экономической формулы.</a:t>
            </a:r>
          </a:p>
          <a:p>
            <a:pPr algn="just" eaLnBrk="1" hangingPunct="1">
              <a:lnSpc>
                <a:spcPct val="90000"/>
              </a:lnSpc>
              <a:spcBef>
                <a:spcPct val="40000"/>
              </a:spcBef>
            </a:pPr>
            <a:r>
              <a:rPr lang="ru-RU" altLang="ru-RU" sz="2000"/>
              <a:t>Коллективный разбор возможности кредитования системы банков. Неизбежность использования формулы суммы </a:t>
            </a:r>
            <a:r>
              <a:rPr lang="en-US" altLang="ru-RU" sz="2000"/>
              <a:t>n</a:t>
            </a:r>
            <a:r>
              <a:rPr lang="ru-RU" altLang="ru-RU" sz="2000"/>
              <a:t> членов геометрической прогрессии.</a:t>
            </a:r>
          </a:p>
          <a:p>
            <a:pPr algn="just" eaLnBrk="1" hangingPunct="1">
              <a:lnSpc>
                <a:spcPct val="90000"/>
              </a:lnSpc>
              <a:spcBef>
                <a:spcPct val="40000"/>
              </a:spcBef>
            </a:pPr>
            <a:r>
              <a:rPr lang="ru-RU" altLang="ru-RU" sz="2000"/>
              <a:t>Решение задачи № 2. Знакомство с мультипликатором.</a:t>
            </a:r>
            <a:endParaRPr lang="en-US" altLang="ru-RU" sz="2000"/>
          </a:p>
          <a:p>
            <a:pPr algn="just" eaLnBrk="1" hangingPunct="1">
              <a:lnSpc>
                <a:spcPct val="90000"/>
              </a:lnSpc>
              <a:spcBef>
                <a:spcPct val="40000"/>
              </a:spcBef>
            </a:pPr>
            <a:r>
              <a:rPr lang="ru-RU" altLang="ru-RU" sz="2000"/>
              <a:t>Решение обратной задачи №3.</a:t>
            </a:r>
          </a:p>
          <a:p>
            <a:pPr algn="just" eaLnBrk="1" hangingPunct="1">
              <a:lnSpc>
                <a:spcPct val="90000"/>
              </a:lnSpc>
              <a:spcBef>
                <a:spcPct val="40000"/>
              </a:spcBef>
            </a:pPr>
            <a:r>
              <a:rPr lang="ru-RU" altLang="ru-RU" sz="2000"/>
              <a:t>Создание и защита мини-проекта в каждой группе.</a:t>
            </a:r>
          </a:p>
          <a:p>
            <a:pPr algn="just" eaLnBrk="1" hangingPunct="1">
              <a:lnSpc>
                <a:spcPct val="90000"/>
              </a:lnSpc>
              <a:spcBef>
                <a:spcPct val="40000"/>
              </a:spcBef>
            </a:pPr>
            <a:r>
              <a:rPr lang="ru-RU" altLang="ru-RU" sz="2000"/>
              <a:t>Домашнее задание. </a:t>
            </a:r>
          </a:p>
          <a:p>
            <a:pPr eaLnBrk="1" hangingPunct="1">
              <a:lnSpc>
                <a:spcPct val="90000"/>
              </a:lnSpc>
            </a:pPr>
            <a:endParaRPr lang="ru-RU" altLang="ru-RU" sz="2000"/>
          </a:p>
        </p:txBody>
      </p:sp>
    </p:spTree>
    <p:extLst>
      <p:ext uri="{BB962C8B-B14F-4D97-AF65-F5344CB8AC3E}">
        <p14:creationId xmlns:p14="http://schemas.microsoft.com/office/powerpoint/2010/main" xmlns="" val="3354041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814514" y="356611"/>
            <a:ext cx="7704137" cy="1944687"/>
          </a:xfrm>
        </p:spPr>
        <p:txBody>
          <a:bodyPr/>
          <a:lstStyle/>
          <a:p>
            <a:pPr marL="0" indent="0" algn="just">
              <a:buNone/>
            </a:pPr>
            <a:r>
              <a:rPr lang="ru-RU" altLang="ru-RU" sz="2200" dirty="0"/>
              <a:t>Геометрической прогрессией называется последовательность отличных от нуля чисел, каждый член которой, начиная со второго, равен предыдущему члену, умноженному на одно и то же число.</a:t>
            </a:r>
          </a:p>
          <a:p>
            <a:pPr marL="0" indent="0"/>
            <a:endParaRPr lang="ru-RU" altLang="ru-RU" sz="2200" dirty="0"/>
          </a:p>
        </p:txBody>
      </p:sp>
      <p:graphicFrame>
        <p:nvGraphicFramePr>
          <p:cNvPr id="10243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237989975"/>
              </p:ext>
            </p:extLst>
          </p:nvPr>
        </p:nvGraphicFramePr>
        <p:xfrm>
          <a:off x="4488584" y="2505363"/>
          <a:ext cx="2341707" cy="3642654"/>
        </p:xfrm>
        <a:graphic>
          <a:graphicData uri="http://schemas.openxmlformats.org/presentationml/2006/ole">
            <p:oleObj spid="_x0000_s1049" name="Документ" r:id="rId3" imgW="7571344" imgH="11773692" progId="Word.Document.8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90121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>
          <a:xfrm>
            <a:off x="4853781" y="407988"/>
            <a:ext cx="1223963" cy="720725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3200" dirty="0"/>
              <a:t>ЦБ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ru-RU" altLang="ru-RU" sz="3200" dirty="0"/>
          </a:p>
        </p:txBody>
      </p:sp>
      <p:sp>
        <p:nvSpPr>
          <p:cNvPr id="11267" name="Text Box 6"/>
          <p:cNvSpPr txBox="1">
            <a:spLocks noChangeArrowheads="1"/>
          </p:cNvSpPr>
          <p:nvPr/>
        </p:nvSpPr>
        <p:spPr bwMode="auto">
          <a:xfrm>
            <a:off x="5121276" y="1991519"/>
            <a:ext cx="6889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200" dirty="0"/>
              <a:t>КБ</a:t>
            </a:r>
          </a:p>
        </p:txBody>
      </p:sp>
      <p:sp>
        <p:nvSpPr>
          <p:cNvPr id="11268" name="Text Box 10"/>
          <p:cNvSpPr txBox="1">
            <a:spLocks noChangeArrowheads="1"/>
          </p:cNvSpPr>
          <p:nvPr/>
        </p:nvSpPr>
        <p:spPr bwMode="auto">
          <a:xfrm>
            <a:off x="6366021" y="1632744"/>
            <a:ext cx="5762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ru-RU" sz="3200" dirty="0"/>
              <a:t>S</a:t>
            </a:r>
            <a:r>
              <a:rPr lang="en-US" altLang="ru-RU" sz="1600" dirty="0"/>
              <a:t>2</a:t>
            </a:r>
            <a:endParaRPr lang="ru-RU" altLang="ru-RU" sz="5400" dirty="0"/>
          </a:p>
        </p:txBody>
      </p:sp>
      <p:grpSp>
        <p:nvGrpSpPr>
          <p:cNvPr id="11269" name="Group 14"/>
          <p:cNvGrpSpPr>
            <a:grpSpLocks/>
          </p:cNvGrpSpPr>
          <p:nvPr/>
        </p:nvGrpSpPr>
        <p:grpSpPr bwMode="auto">
          <a:xfrm>
            <a:off x="3433763" y="1200149"/>
            <a:ext cx="4105275" cy="1152525"/>
            <a:chOff x="1655" y="1842"/>
            <a:chExt cx="2586" cy="726"/>
          </a:xfrm>
        </p:grpSpPr>
        <p:sp>
          <p:nvSpPr>
            <p:cNvPr id="11271" name="AutoShape 4"/>
            <p:cNvSpPr>
              <a:spLocks noChangeArrowheads="1"/>
            </p:cNvSpPr>
            <p:nvPr/>
          </p:nvSpPr>
          <p:spPr bwMode="auto">
            <a:xfrm>
              <a:off x="2789" y="1933"/>
              <a:ext cx="182" cy="363"/>
            </a:xfrm>
            <a:prstGeom prst="downArrow">
              <a:avLst>
                <a:gd name="adj1" fmla="val 50000"/>
                <a:gd name="adj2" fmla="val 4986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2000"/>
            </a:p>
          </p:txBody>
        </p:sp>
        <p:sp>
          <p:nvSpPr>
            <p:cNvPr id="11272" name="AutoShape 5"/>
            <p:cNvSpPr>
              <a:spLocks noChangeArrowheads="1"/>
            </p:cNvSpPr>
            <p:nvPr/>
          </p:nvSpPr>
          <p:spPr bwMode="auto">
            <a:xfrm>
              <a:off x="3016" y="1842"/>
              <a:ext cx="182" cy="409"/>
            </a:xfrm>
            <a:prstGeom prst="upArrow">
              <a:avLst>
                <a:gd name="adj1" fmla="val 50000"/>
                <a:gd name="adj2" fmla="val 56181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2000"/>
            </a:p>
          </p:txBody>
        </p:sp>
        <p:sp>
          <p:nvSpPr>
            <p:cNvPr id="11273" name="AutoShape 7"/>
            <p:cNvSpPr>
              <a:spLocks noChangeArrowheads="1"/>
            </p:cNvSpPr>
            <p:nvPr/>
          </p:nvSpPr>
          <p:spPr bwMode="auto">
            <a:xfrm>
              <a:off x="1655" y="2478"/>
              <a:ext cx="998" cy="90"/>
            </a:xfrm>
            <a:prstGeom prst="rightArrow">
              <a:avLst>
                <a:gd name="adj1" fmla="val 50000"/>
                <a:gd name="adj2" fmla="val 277222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2000"/>
            </a:p>
          </p:txBody>
        </p:sp>
        <p:sp>
          <p:nvSpPr>
            <p:cNvPr id="11274" name="AutoShape 8"/>
            <p:cNvSpPr>
              <a:spLocks noChangeArrowheads="1"/>
            </p:cNvSpPr>
            <p:nvPr/>
          </p:nvSpPr>
          <p:spPr bwMode="auto">
            <a:xfrm>
              <a:off x="3243" y="2478"/>
              <a:ext cx="998" cy="90"/>
            </a:xfrm>
            <a:prstGeom prst="rightArrow">
              <a:avLst>
                <a:gd name="adj1" fmla="val 50000"/>
                <a:gd name="adj2" fmla="val 277222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2000"/>
            </a:p>
          </p:txBody>
        </p:sp>
        <p:sp>
          <p:nvSpPr>
            <p:cNvPr id="11275" name="Text Box 9"/>
            <p:cNvSpPr txBox="1">
              <a:spLocks noChangeArrowheads="1"/>
            </p:cNvSpPr>
            <p:nvPr/>
          </p:nvSpPr>
          <p:spPr bwMode="auto">
            <a:xfrm>
              <a:off x="1860" y="2093"/>
              <a:ext cx="47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ru-RU" sz="3200" dirty="0" smtClean="0"/>
                <a:t>S</a:t>
              </a:r>
              <a:r>
                <a:rPr lang="en-US" altLang="ru-RU" sz="1800" dirty="0" smtClean="0"/>
                <a:t>0</a:t>
              </a:r>
              <a:endParaRPr lang="ru-RU" altLang="ru-RU" sz="6000" dirty="0"/>
            </a:p>
          </p:txBody>
        </p:sp>
        <p:sp>
          <p:nvSpPr>
            <p:cNvPr id="11276" name="Text Box 11"/>
            <p:cNvSpPr txBox="1">
              <a:spLocks noChangeArrowheads="1"/>
            </p:cNvSpPr>
            <p:nvPr/>
          </p:nvSpPr>
          <p:spPr bwMode="auto">
            <a:xfrm>
              <a:off x="2414" y="1842"/>
              <a:ext cx="59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ru-RU" sz="3200" dirty="0"/>
                <a:t>P</a:t>
              </a:r>
              <a:r>
                <a:rPr lang="en-US" altLang="ru-RU" sz="2400" dirty="0"/>
                <a:t>%</a:t>
              </a:r>
              <a:endParaRPr lang="ru-RU" altLang="ru-RU" sz="3600" dirty="0"/>
            </a:p>
          </p:txBody>
        </p:sp>
        <p:sp>
          <p:nvSpPr>
            <p:cNvPr id="11277" name="Text Box 12"/>
            <p:cNvSpPr txBox="1">
              <a:spLocks noChangeArrowheads="1"/>
            </p:cNvSpPr>
            <p:nvPr/>
          </p:nvSpPr>
          <p:spPr bwMode="auto">
            <a:xfrm flipH="1">
              <a:off x="3152" y="1842"/>
              <a:ext cx="68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ru-RU" sz="3200" dirty="0"/>
                <a:t>S</a:t>
              </a:r>
              <a:r>
                <a:rPr lang="en-US" altLang="ru-RU" sz="1800" dirty="0"/>
                <a:t>1</a:t>
              </a:r>
              <a:endParaRPr lang="ru-RU" altLang="ru-RU" sz="6000" dirty="0"/>
            </a:p>
          </p:txBody>
        </p:sp>
      </p:grpSp>
      <p:sp>
        <p:nvSpPr>
          <p:cNvPr id="11270" name="Text Box 13"/>
          <p:cNvSpPr txBox="1">
            <a:spLocks noChangeArrowheads="1"/>
          </p:cNvSpPr>
          <p:nvPr/>
        </p:nvSpPr>
        <p:spPr bwMode="auto">
          <a:xfrm>
            <a:off x="2743200" y="3213099"/>
            <a:ext cx="6055519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ru-RU" sz="2400" dirty="0"/>
              <a:t>P</a:t>
            </a:r>
            <a:r>
              <a:rPr lang="en-US" altLang="ru-RU" sz="3600" baseline="-25000" dirty="0"/>
              <a:t>%</a:t>
            </a:r>
            <a:r>
              <a:rPr lang="ru-RU" altLang="ru-RU" sz="2400" dirty="0"/>
              <a:t> </a:t>
            </a:r>
            <a:r>
              <a:rPr lang="en-US" altLang="ru-RU" sz="2400" dirty="0"/>
              <a:t>-</a:t>
            </a:r>
            <a:r>
              <a:rPr lang="ru-RU" altLang="ru-RU" sz="2400" dirty="0"/>
              <a:t> процентная ставка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ru-RU" sz="2400" dirty="0"/>
              <a:t>S</a:t>
            </a:r>
            <a:r>
              <a:rPr lang="en-US" altLang="ru-RU" baseline="-25000" dirty="0"/>
              <a:t>0</a:t>
            </a:r>
            <a:r>
              <a:rPr lang="en-US" altLang="ru-RU" sz="2400" dirty="0"/>
              <a:t> – </a:t>
            </a:r>
            <a:r>
              <a:rPr lang="ru-RU" altLang="ru-RU" sz="2400" dirty="0"/>
              <a:t>денежные поступления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ru-RU" sz="2400" dirty="0"/>
              <a:t>S</a:t>
            </a:r>
            <a:r>
              <a:rPr lang="en-US" altLang="ru-RU" baseline="-25000" dirty="0"/>
              <a:t>1</a:t>
            </a:r>
            <a:r>
              <a:rPr lang="en-US" altLang="ru-RU" sz="2400" dirty="0"/>
              <a:t> – </a:t>
            </a:r>
            <a:r>
              <a:rPr lang="ru-RU" altLang="ru-RU" sz="2400" dirty="0"/>
              <a:t>обязательные резервы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ru-RU" sz="2400" dirty="0"/>
              <a:t>S</a:t>
            </a:r>
            <a:r>
              <a:rPr lang="en-US" altLang="ru-RU" sz="2400" baseline="-25000" dirty="0"/>
              <a:t>2</a:t>
            </a:r>
            <a:r>
              <a:rPr lang="en-US" altLang="ru-RU" sz="2400" dirty="0"/>
              <a:t> – </a:t>
            </a:r>
            <a:r>
              <a:rPr lang="ru-RU" altLang="ru-RU" sz="2400" dirty="0"/>
              <a:t>свободные резервы или кредиты</a:t>
            </a:r>
          </a:p>
        </p:txBody>
      </p:sp>
    </p:spTree>
    <p:extLst>
      <p:ext uri="{BB962C8B-B14F-4D97-AF65-F5344CB8AC3E}">
        <p14:creationId xmlns:p14="http://schemas.microsoft.com/office/powerpoint/2010/main" xmlns="" val="2296065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136</TotalTime>
  <Words>521</Words>
  <Application>Microsoft Office PowerPoint</Application>
  <PresentationFormat>Произвольный</PresentationFormat>
  <Paragraphs>103</Paragraphs>
  <Slides>18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4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Грань</vt:lpstr>
      <vt:lpstr>Документ</vt:lpstr>
      <vt:lpstr>Формула</vt:lpstr>
      <vt:lpstr>Equation</vt:lpstr>
      <vt:lpstr>Document</vt:lpstr>
      <vt:lpstr>Слайд 1</vt:lpstr>
      <vt:lpstr>Использование технологии  «Кейс-стади» на уроках математики.</vt:lpstr>
      <vt:lpstr>Цель технологии.</vt:lpstr>
      <vt:lpstr>Суть технологии.</vt:lpstr>
      <vt:lpstr>Основные типы кейс-стади.</vt:lpstr>
      <vt:lpstr>Урок алгебры в 9 классе. «Геометрическая прогрессия в экономике.»</vt:lpstr>
      <vt:lpstr>Основные этапы учебного занятия.</vt:lpstr>
      <vt:lpstr>Слайд 8</vt:lpstr>
      <vt:lpstr>Слайд 9</vt:lpstr>
      <vt:lpstr>Задача № 1. Дано: S0=500000 руб., Р%=15 %. Найти: S1 и S2 от этой суммы. </vt:lpstr>
      <vt:lpstr>ЦБ         Алмаз           клиент        фирма          Берилл</vt:lpstr>
      <vt:lpstr>320000+256000+204800+163840=944640 Этот результат в 3 раза больше 320000</vt:lpstr>
      <vt:lpstr>Задача № 2. Дано: система состоит из 6 банков, Р%=10%, S0 =300000руб. Найти: суммарную величину кредитов. А если увеличить количество банков?</vt:lpstr>
      <vt:lpstr>n       ∞, Sn</vt:lpstr>
      <vt:lpstr>Задача № 3 Дано: В I банк некоторой системы банков внесен вклад размером 100000 рублей. Р%=20%. Найти: Сколько банков должно быть в системе, чтобы их возможность кредитования была не менее S0=268928 руб.?</vt:lpstr>
      <vt:lpstr>Мини-проект.</vt:lpstr>
      <vt:lpstr>Используемая литература:</vt:lpstr>
      <vt:lpstr>Слайд 18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203-Учитель</dc:creator>
  <cp:lastModifiedBy>Ирина</cp:lastModifiedBy>
  <cp:revision>23</cp:revision>
  <dcterms:created xsi:type="dcterms:W3CDTF">2015-06-25T06:12:26Z</dcterms:created>
  <dcterms:modified xsi:type="dcterms:W3CDTF">2020-09-12T06:49:43Z</dcterms:modified>
</cp:coreProperties>
</file>