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57" r:id="rId2"/>
    <p:sldId id="285" r:id="rId3"/>
    <p:sldId id="259" r:id="rId4"/>
    <p:sldId id="262" r:id="rId5"/>
    <p:sldId id="265" r:id="rId6"/>
    <p:sldId id="287" r:id="rId7"/>
    <p:sldId id="286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AEBF-A563-472A-866D-5115EBCF1CC5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A849-81A2-4067-9187-3545F4332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7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317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247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8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1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12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7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1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0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80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362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0979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345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7961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3218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971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030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257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540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DD6428-F43E-4A63-A66B-9BEA8A9950CC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682750" y="2000250"/>
            <a:ext cx="5734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Calibri" pitchFamily="34" charset="0"/>
              </a:rPr>
              <a:t>Алгебраические дроби, сокращение дробей. </a:t>
            </a:r>
          </a:p>
          <a:p>
            <a:pPr algn="ctr" eaLnBrk="1" hangingPunct="1"/>
            <a:r>
              <a:rPr lang="ru-RU" sz="3200" dirty="0" smtClean="0">
                <a:latin typeface="Calibri" pitchFamily="34" charset="0"/>
              </a:rPr>
              <a:t>(</a:t>
            </a:r>
            <a:r>
              <a:rPr lang="ru-RU" sz="2400" i="1" dirty="0" smtClean="0">
                <a:latin typeface="Calibri" pitchFamily="34" charset="0"/>
              </a:rPr>
              <a:t>Алгебра, 7 класс.)</a:t>
            </a:r>
            <a:endParaRPr lang="ru-RU" sz="2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множители: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23850" y="908050"/>
          <a:ext cx="37433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Формула" r:id="rId3" imgW="1066680" imgH="1447560" progId="Equation.3">
                  <p:embed/>
                </p:oleObj>
              </mc:Choice>
              <mc:Fallback>
                <p:oleObj name="Формула" r:id="rId3" imgW="10666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374332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132138" y="981075"/>
          <a:ext cx="20161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Формула" r:id="rId5" imgW="571320" imgH="203040" progId="Equation.3">
                  <p:embed/>
                </p:oleObj>
              </mc:Choice>
              <mc:Fallback>
                <p:oleObj name="Формула" r:id="rId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81075"/>
                        <a:ext cx="20161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140200" y="1844675"/>
          <a:ext cx="29114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Формула" r:id="rId7" imgW="825480" imgH="203040" progId="Equation.3">
                  <p:embed/>
                </p:oleObj>
              </mc:Choice>
              <mc:Fallback>
                <p:oleObj name="Формула" r:id="rId7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844675"/>
                        <a:ext cx="29114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987675" y="2781300"/>
          <a:ext cx="28670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Формула" r:id="rId9" imgW="812520" imgH="203040" progId="Equation.3">
                  <p:embed/>
                </p:oleObj>
              </mc:Choice>
              <mc:Fallback>
                <p:oleObj name="Формула" r:id="rId9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81300"/>
                        <a:ext cx="28670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779838" y="3644900"/>
          <a:ext cx="53641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Формула" r:id="rId11" imgW="1803240" imgH="228600" progId="Equation.3">
                  <p:embed/>
                </p:oleObj>
              </mc:Choice>
              <mc:Fallback>
                <p:oleObj name="Формула" r:id="rId11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644900"/>
                        <a:ext cx="53641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3708400" y="4581525"/>
          <a:ext cx="51847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Формула" r:id="rId13" imgW="1485720" imgH="228600" progId="Equation.3">
                  <p:embed/>
                </p:oleObj>
              </mc:Choice>
              <mc:Fallback>
                <p:oleObj name="Формула" r:id="rId13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81525"/>
                        <a:ext cx="51847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627313" y="5516563"/>
          <a:ext cx="43005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Формула" r:id="rId15" imgW="1218960" imgH="228600" progId="Equation.3">
                  <p:embed/>
                </p:oleObj>
              </mc:Choice>
              <mc:Fallback>
                <p:oleObj name="Формула" r:id="rId15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516563"/>
                        <a:ext cx="43005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916238" y="1628775"/>
            <a:ext cx="20875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771775" y="6308725"/>
            <a:ext cx="388778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779838" y="5300663"/>
            <a:ext cx="48958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132138" y="3429000"/>
            <a:ext cx="25193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779838" y="2492375"/>
            <a:ext cx="3240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708400" y="4437063"/>
            <a:ext cx="5256213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609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D4F2EB"/>
            </a:gs>
            <a:gs pos="30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Теория: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9553" y="1484784"/>
                <a:ext cx="7994848" cy="4426438"/>
              </a:xfrm>
            </p:spPr>
            <p:txBody>
              <a:bodyPr>
                <a:normAutofit fontScale="85000" lnSpcReduction="10000"/>
              </a:bodyPr>
              <a:lstStyle/>
              <a:p>
                <a:pPr fontAlgn="b"/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Алгебраической дробью называют отношение двух  многочленов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Q,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т.е.</a:t>
                </a: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200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где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32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числитель,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3200" dirty="0" smtClean="0">
                    <a:ln>
                      <a:solidFill>
                        <a:srgbClr val="FF0000"/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знаменатель </a:t>
                </a:r>
                <a:b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алгебраической дроби.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Например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3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sz="3200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+12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32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7у −4 </m:t>
                        </m:r>
                      </m:num>
                      <m:den>
                        <m:r>
                          <a:rPr lang="ru-RU" sz="3200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у</m:t>
                        </m:r>
                      </m:den>
                    </m:f>
                  </m:oMath>
                </a14:m>
                <a:endParaRPr lang="ru-RU" sz="3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9553" y="1484784"/>
                <a:ext cx="7994848" cy="4426438"/>
              </a:xfrm>
              <a:blipFill rotWithShape="0">
                <a:blip r:embed="rId2"/>
                <a:stretch>
                  <a:fillRect l="-1297" t="-2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13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7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0"/>
                <a:ext cx="8075240" cy="6126163"/>
              </a:xfrm>
            </p:spPr>
            <p:txBody>
              <a:bodyPr>
                <a:normAutofit fontScale="92500" lnSpcReduction="20000"/>
              </a:bodyPr>
              <a:lstStyle/>
              <a:p>
                <a:pPr fontAlgn="b"/>
                <a:endParaRPr lang="ru-RU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fontAlgn="b"/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Сократить дробь</a:t>
                </a:r>
                <a:r>
                  <a:rPr lang="ru-RU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 – это значит, разделить одновременно числитель и знаменатель дроби на их общий множитель, одно и то же отличное от нуля число.</a:t>
                </a:r>
                <a:endParaRPr lang="ru-RU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Обрати внимание!</a:t>
                </a:r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"/>
                <a:r>
                  <a:rPr lang="ru-RU" sz="3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Сначала надо разложить на множители числитель и знаменатель дроби.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5а+5в</m:t>
                        </m:r>
                      </m:num>
                      <m:den>
                        <m:r>
                          <a:rPr lang="ru-RU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3а+3в</m:t>
                        </m:r>
                      </m:den>
                    </m:f>
                  </m:oMath>
                </a14:m>
                <a:r>
                  <a:rPr lang="ru-RU" sz="3500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5(а+в)</m:t>
                        </m:r>
                      </m:num>
                      <m:den>
                        <m:r>
                          <a:rPr lang="ru-RU" sz="3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3(а+в)</m:t>
                        </m:r>
                      </m:den>
                    </m:f>
                  </m:oMath>
                </a14:m>
                <a:r>
                  <a:rPr lang="ru-RU" sz="3500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5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5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35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0"/>
                <a:ext cx="8075240" cy="6126163"/>
              </a:xfrm>
              <a:blipFill rotWithShape="0">
                <a:blip r:embed="rId2"/>
                <a:stretch>
                  <a:fillRect l="-1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7" descr="01_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3762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800" b="1" i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Пример:</a:t>
                </a:r>
                <a:endPara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0" indent="0">
                  <a:buNone/>
                </a:pP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1. Задание. Разделить одночлен 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49c</a:t>
                </a:r>
                <a:r>
                  <a:rPr lang="ru-RU" sz="2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800" baseline="30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 на одночлен 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7cd</a:t>
                </a:r>
                <a:r>
                  <a:rPr lang="ru-RU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Решение: Вместо  </a:t>
                </a:r>
                <a:r>
                  <a:rPr lang="ru-RU" sz="2800" i="1" dirty="0" smtClean="0">
                    <a:latin typeface="Times New Roman" pitchFamily="18" charset="0"/>
                    <a:cs typeface="Times New Roman" pitchFamily="18" charset="0"/>
                  </a:rPr>
                  <a:t> записи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49c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d5:7cd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 используем </a:t>
                </a:r>
                <a:r>
                  <a:rPr lang="ru-RU" sz="2800" i="1" dirty="0" smtClean="0">
                    <a:latin typeface="Times New Roman" pitchFamily="18" charset="0"/>
                    <a:cs typeface="Times New Roman" pitchFamily="18" charset="0"/>
                  </a:rPr>
                  <a:t>дробную 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черту :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49c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:7c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 dirty="0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ru-RU" sz="28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49</m:t>
                        </m:r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ru-RU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ru-RU" sz="280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т.к. 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c:d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 и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с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 одно и тоже.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baseline="300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49</m:t>
                        </m:r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cd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sz="2800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= 7c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800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2800" i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692696"/>
                <a:ext cx="8229600" cy="5433467"/>
              </a:xfr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520280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60648"/>
            <a:ext cx="263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ПРИМЕРЫ</a:t>
            </a:r>
            <a:endParaRPr lang="ru-RU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700808"/>
                <a:ext cx="4074833" cy="812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4074833" cy="812274"/>
              </a:xfrm>
              <a:prstGeom prst="rect">
                <a:avLst/>
              </a:prstGeom>
              <a:blipFill rotWithShape="0">
                <a:blip r:embed="rId2"/>
                <a:stretch>
                  <a:fillRect l="-3144" b="-3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1619247"/>
                <a:ext cx="689355" cy="975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19247"/>
                <a:ext cx="689355" cy="9753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3045301"/>
                <a:ext cx="2425729" cy="819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45301"/>
                <a:ext cx="2425729" cy="819776"/>
              </a:xfrm>
              <a:prstGeom prst="rect">
                <a:avLst/>
              </a:prstGeom>
              <a:blipFill rotWithShape="0">
                <a:blip r:embed="rId4"/>
                <a:stretch>
                  <a:fillRect l="-5276" b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52056" y="2938509"/>
                <a:ext cx="2924327" cy="103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56" y="2938509"/>
                <a:ext cx="2924327" cy="10333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08104" y="3045301"/>
                <a:ext cx="2924327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045301"/>
                <a:ext cx="2924327" cy="989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04248" y="4437112"/>
                <a:ext cx="1489767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437112"/>
                <a:ext cx="1489767" cy="9103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7350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1520" y="0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Номера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836712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№ 41.3</a:t>
            </a:r>
            <a:endParaRPr lang="ru-RU" sz="28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700" y="1772816"/>
                <a:ext cx="2557110" cy="865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p>
                        </m:sSup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19</m:t>
                            </m:r>
                          </m:sup>
                        </m:sSup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40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31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0" y="1772816"/>
                <a:ext cx="2557110" cy="865878"/>
              </a:xfrm>
              <a:prstGeom prst="rect">
                <a:avLst/>
              </a:prstGeom>
              <a:blipFill rotWithShape="0">
                <a:blip r:embed="rId3"/>
                <a:stretch>
                  <a:fillRect l="-4762"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28184" y="707886"/>
                <a:ext cx="2333652" cy="1040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707886"/>
                <a:ext cx="2333652" cy="10404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58830" y="1748299"/>
                <a:ext cx="183659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30" y="1748299"/>
                <a:ext cx="1836593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3501008"/>
                <a:ext cx="2466894" cy="92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sup>
                        </m:sSup>
                        <m:sSup>
                          <m:sSup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101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1008"/>
                <a:ext cx="2466894" cy="920893"/>
              </a:xfrm>
              <a:prstGeom prst="rect">
                <a:avLst/>
              </a:prstGeom>
              <a:blipFill rotWithShape="0">
                <a:blip r:embed="rId6"/>
                <a:stretch>
                  <a:fillRect l="-5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09810" y="3341412"/>
                <a:ext cx="937693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10" y="3341412"/>
                <a:ext cx="937693" cy="10804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54660" y="764583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№</a:t>
            </a:r>
            <a:r>
              <a:rPr lang="en-US" sz="3200" dirty="0" smtClean="0"/>
              <a:t> 41.5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710" y="1797758"/>
                <a:ext cx="2492092" cy="876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10" y="1797758"/>
                <a:ext cx="2492092" cy="876843"/>
              </a:xfrm>
              <a:prstGeom prst="rect">
                <a:avLst/>
              </a:prstGeom>
              <a:blipFill rotWithShape="0">
                <a:blip r:embed="rId8"/>
                <a:stretch>
                  <a:fillRect l="-6112" b="-3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92849" y="1842310"/>
                <a:ext cx="971613" cy="80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3200" dirty="0" smtClean="0"/>
                  <a:t>=</a:t>
                </a:r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9" y="1842310"/>
                <a:ext cx="971613" cy="802079"/>
              </a:xfrm>
              <a:prstGeom prst="rect">
                <a:avLst/>
              </a:prstGeom>
              <a:blipFill rotWithShape="0">
                <a:blip r:embed="rId9"/>
                <a:stretch>
                  <a:fillRect r="-15000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53182" y="1708139"/>
                <a:ext cx="728276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82" y="1708139"/>
                <a:ext cx="728276" cy="10177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3525525"/>
                <a:ext cx="3004156" cy="923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  <m:sSup>
                          <m:sSup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25525"/>
                <a:ext cx="3004156" cy="923971"/>
              </a:xfrm>
              <a:prstGeom prst="rect">
                <a:avLst/>
              </a:prstGeom>
              <a:blipFill rotWithShape="0">
                <a:blip r:embed="rId11"/>
                <a:stretch>
                  <a:fillRect l="-5274" b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60798" y="3341316"/>
                <a:ext cx="2241319" cy="1080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98" y="3341316"/>
                <a:ext cx="2241319" cy="10806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31390" y="3350578"/>
                <a:ext cx="1194173" cy="1078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90" y="3350578"/>
                <a:ext cx="1194173" cy="107862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798757" y="775171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№ 41.6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4185" y="1813401"/>
                <a:ext cx="2174121" cy="876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85" y="1813401"/>
                <a:ext cx="2174121" cy="876843"/>
              </a:xfrm>
              <a:prstGeom prst="rect">
                <a:avLst/>
              </a:prstGeom>
              <a:blipFill rotWithShape="0">
                <a:blip r:embed="rId14"/>
                <a:stretch>
                  <a:fillRect l="-7003" b="-3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3736" y="3522799"/>
                <a:ext cx="3187411" cy="92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г)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36" y="3522799"/>
                <a:ext cx="3187411" cy="929422"/>
              </a:xfrm>
              <a:prstGeom prst="rect">
                <a:avLst/>
              </a:prstGeom>
              <a:blipFill rotWithShape="0">
                <a:blip r:embed="rId15"/>
                <a:stretch>
                  <a:fillRect l="-4981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76184" y="1619740"/>
                <a:ext cx="2755883" cy="111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84" y="1619740"/>
                <a:ext cx="2755883" cy="11176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52427" y="1658284"/>
                <a:ext cx="91230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27" y="1658284"/>
                <a:ext cx="912301" cy="101752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85426" y="3509047"/>
                <a:ext cx="3048848" cy="929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/>
                  <a:t>=</a:t>
                </a:r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426" y="3509047"/>
                <a:ext cx="3048848" cy="929422"/>
              </a:xfrm>
              <a:prstGeom prst="rect">
                <a:avLst/>
              </a:prstGeom>
              <a:blipFill rotWithShape="0">
                <a:blip r:embed="rId18"/>
                <a:stretch>
                  <a:fillRect r="-4400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64954" y="3341316"/>
                <a:ext cx="2827505" cy="117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13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54" y="3341316"/>
                <a:ext cx="2827505" cy="117166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26408" y="4511839"/>
                <a:ext cx="1966051" cy="1164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408" y="4511839"/>
                <a:ext cx="1966051" cy="116461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910" y="149953"/>
                <a:ext cx="369408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0" y="149953"/>
                <a:ext cx="3694088" cy="470000"/>
              </a:xfrm>
              <a:prstGeom prst="rect">
                <a:avLst/>
              </a:prstGeom>
              <a:blipFill rotWithShape="0">
                <a:blip r:embed="rId21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910563" y="735011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№ 41.8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378" y="1757196"/>
                <a:ext cx="2379882" cy="923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" y="1757196"/>
                <a:ext cx="2379882" cy="923971"/>
              </a:xfrm>
              <a:prstGeom prst="rect">
                <a:avLst/>
              </a:prstGeom>
              <a:blipFill rotWithShape="0">
                <a:blip r:embed="rId22"/>
                <a:stretch>
                  <a:fillRect l="-6667" b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946" y="3548182"/>
                <a:ext cx="2669770" cy="1416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г)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46" y="3548182"/>
                <a:ext cx="2669770" cy="1416413"/>
              </a:xfrm>
              <a:prstGeom prst="rect">
                <a:avLst/>
              </a:prstGeom>
              <a:blipFill rotWithShape="0">
                <a:blip r:embed="rId23"/>
                <a:stretch>
                  <a:fillRect l="-5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69987" y="1592772"/>
                <a:ext cx="3737113" cy="166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48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87" y="1592772"/>
                <a:ext cx="3737113" cy="166026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1993" y="1626866"/>
                <a:ext cx="117391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93" y="1626866"/>
                <a:ext cx="1173911" cy="101752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05349" y="1621171"/>
                <a:ext cx="52610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349" y="1621171"/>
                <a:ext cx="526106" cy="101752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0" name="TextBox 10239"/>
              <p:cNvSpPr txBox="1"/>
              <p:nvPr/>
            </p:nvSpPr>
            <p:spPr>
              <a:xfrm>
                <a:off x="2669037" y="3378429"/>
                <a:ext cx="3990195" cy="166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10240" name="TextBox 10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037" y="3378429"/>
                <a:ext cx="3990195" cy="166026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1" name="TextBox 10240"/>
              <p:cNvSpPr txBox="1"/>
              <p:nvPr/>
            </p:nvSpPr>
            <p:spPr>
              <a:xfrm>
                <a:off x="5927014" y="3372734"/>
                <a:ext cx="2482154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10241" name="TextBox 10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14" y="3372734"/>
                <a:ext cx="2482154" cy="15099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Box 10242"/>
              <p:cNvSpPr txBox="1"/>
              <p:nvPr/>
            </p:nvSpPr>
            <p:spPr>
              <a:xfrm>
                <a:off x="7740893" y="3398096"/>
                <a:ext cx="1133131" cy="15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10243" name="TextBox 10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893" y="3398096"/>
                <a:ext cx="1133131" cy="1506759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TextBox 10243"/>
          <p:cNvSpPr txBox="1"/>
          <p:nvPr/>
        </p:nvSpPr>
        <p:spPr>
          <a:xfrm>
            <a:off x="3910562" y="73485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№ 41.9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Box 10244"/>
              <p:cNvSpPr txBox="1"/>
              <p:nvPr/>
            </p:nvSpPr>
            <p:spPr>
              <a:xfrm>
                <a:off x="589617" y="1716894"/>
                <a:ext cx="2168286" cy="923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−8)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0245" name="TextBox 10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17" y="1716894"/>
                <a:ext cx="2168286" cy="923971"/>
              </a:xfrm>
              <a:prstGeom prst="rect">
                <a:avLst/>
              </a:prstGeom>
              <a:blipFill rotWithShape="0">
                <a:blip r:embed="rId30"/>
                <a:stretch>
                  <a:fillRect l="-7324" b="-3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TextBox 10245"/>
              <p:cNvSpPr txBox="1"/>
              <p:nvPr/>
            </p:nvSpPr>
            <p:spPr>
              <a:xfrm>
                <a:off x="743629" y="3568032"/>
                <a:ext cx="2212272" cy="13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г)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10246" name="TextBox 10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9" y="3568032"/>
                <a:ext cx="2212272" cy="1369286"/>
              </a:xfrm>
              <a:prstGeom prst="rect">
                <a:avLst/>
              </a:prstGeom>
              <a:blipFill rotWithShape="0">
                <a:blip r:embed="rId31"/>
                <a:stretch>
                  <a:fillRect l="-7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7" name="TextBox 10246"/>
              <p:cNvSpPr txBox="1"/>
              <p:nvPr/>
            </p:nvSpPr>
            <p:spPr>
              <a:xfrm>
                <a:off x="2548344" y="1557395"/>
                <a:ext cx="3786036" cy="170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−8)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−8)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10247" name="TextBox 10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344" y="1557395"/>
                <a:ext cx="3786036" cy="170386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TextBox 10247"/>
              <p:cNvSpPr txBox="1"/>
              <p:nvPr/>
            </p:nvSpPr>
            <p:spPr>
              <a:xfrm>
                <a:off x="6043870" y="1859570"/>
                <a:ext cx="1780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−8)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248" name="TextBox 10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70" y="1859570"/>
                <a:ext cx="1780872" cy="58477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9" name="TextBox 10248"/>
              <p:cNvSpPr txBox="1"/>
              <p:nvPr/>
            </p:nvSpPr>
            <p:spPr>
              <a:xfrm>
                <a:off x="2752272" y="3425527"/>
                <a:ext cx="3518784" cy="1117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−2)(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249" name="TextBox 10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272" y="3425527"/>
                <a:ext cx="3518784" cy="1117678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TextBox 10249"/>
              <p:cNvSpPr txBox="1"/>
              <p:nvPr/>
            </p:nvSpPr>
            <p:spPr>
              <a:xfrm>
                <a:off x="6064728" y="3507094"/>
                <a:ext cx="1812356" cy="1023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250" name="TextBox 10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728" y="3507094"/>
                <a:ext cx="1812356" cy="1023101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7899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6" grpId="0" build="allAtOnce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build="allAtOnce"/>
      <p:bldP spid="10240" grpId="0"/>
      <p:bldP spid="10240" grpId="1"/>
      <p:bldP spid="10241" grpId="0"/>
      <p:bldP spid="10241" grpId="1"/>
      <p:bldP spid="10243" grpId="0"/>
      <p:bldP spid="10243" grpId="1"/>
      <p:bldP spid="10244" grpId="0"/>
      <p:bldP spid="10244" grpId="1"/>
      <p:bldP spid="10245" grpId="0"/>
      <p:bldP spid="10245" grpId="1"/>
      <p:bldP spid="10246" grpId="0"/>
      <p:bldP spid="10246" grpId="1"/>
      <p:bldP spid="10247" grpId="0"/>
      <p:bldP spid="10247" grpId="1"/>
      <p:bldP spid="10248" grpId="0"/>
      <p:bldP spid="10248" grpId="1"/>
      <p:bldP spid="10249" grpId="0"/>
      <p:bldP spid="10249" grpId="1"/>
      <p:bldP spid="10250" grpId="0"/>
      <p:bldP spid="102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582" y="2770"/>
            <a:ext cx="5398836" cy="101028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номера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14800" y="2974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" y="5467316"/>
            <a:ext cx="1224136" cy="128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8326" y="971585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№ 41.10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1356" y="1944789"/>
                <a:ext cx="1548181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56" y="1944789"/>
                <a:ext cx="1548181" cy="764568"/>
              </a:xfrm>
              <a:prstGeom prst="rect">
                <a:avLst/>
              </a:prstGeom>
              <a:blipFill rotWithShape="0">
                <a:blip r:embed="rId3"/>
                <a:stretch>
                  <a:fillRect l="-8268" b="-10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4080" y="3846248"/>
                <a:ext cx="2147126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г)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0" y="3846248"/>
                <a:ext cx="2147126" cy="764568"/>
              </a:xfrm>
              <a:prstGeom prst="rect">
                <a:avLst/>
              </a:prstGeom>
              <a:blipFill rotWithShape="0">
                <a:blip r:embed="rId4"/>
                <a:stretch>
                  <a:fillRect l="-5682" b="-10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19672" y="1862409"/>
                <a:ext cx="1946943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62409"/>
                <a:ext cx="1946943" cy="989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325203" y="1929112"/>
                <a:ext cx="482824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203" y="1929112"/>
                <a:ext cx="482824" cy="830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062870" y="3669629"/>
                <a:ext cx="2532295" cy="103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870" y="3669629"/>
                <a:ext cx="2532295" cy="10333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89355" y="3748529"/>
                <a:ext cx="15347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55" y="3748529"/>
                <a:ext cx="1534773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372814" y="3813482"/>
                <a:ext cx="702628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814" y="3813482"/>
                <a:ext cx="702628" cy="8300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66615" y="997923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№ 41.12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00497" y="1919873"/>
                <a:ext cx="2193806" cy="76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7" y="1919873"/>
                <a:ext cx="2193806" cy="769313"/>
              </a:xfrm>
              <a:prstGeom prst="rect">
                <a:avLst/>
              </a:prstGeom>
              <a:blipFill rotWithShape="0">
                <a:blip r:embed="rId10"/>
                <a:stretch>
                  <a:fillRect l="-5833" b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9095" y="3823612"/>
                <a:ext cx="2342116" cy="809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г)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5" y="3823612"/>
                <a:ext cx="2342116" cy="809837"/>
              </a:xfrm>
              <a:prstGeom prst="rect">
                <a:avLst/>
              </a:prstGeom>
              <a:blipFill rotWithShape="0">
                <a:blip r:embed="rId11"/>
                <a:stretch>
                  <a:fillRect l="-5208" b="-3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166414" y="1813183"/>
                <a:ext cx="2723823" cy="103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3)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414" y="1813183"/>
                <a:ext cx="2723823" cy="103336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89676" y="1808727"/>
                <a:ext cx="1324978" cy="95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76" y="1808727"/>
                <a:ext cx="1324978" cy="9568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860575" y="1870235"/>
                <a:ext cx="957506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575" y="1870235"/>
                <a:ext cx="957506" cy="90172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3264" y="3836620"/>
                <a:ext cx="2299604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г</a:t>
                </a:r>
                <a:r>
                  <a:rPr lang="ru-RU" sz="2800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" y="3836620"/>
                <a:ext cx="2299604" cy="764568"/>
              </a:xfrm>
              <a:prstGeom prst="rect">
                <a:avLst/>
              </a:prstGeom>
              <a:blipFill rotWithShape="0">
                <a:blip r:embed="rId15"/>
                <a:stretch>
                  <a:fillRect l="-5305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161604" y="3692063"/>
                <a:ext cx="2733441" cy="103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2)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604" y="3692063"/>
                <a:ext cx="2733441" cy="103336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731851" y="3701203"/>
                <a:ext cx="1230400" cy="955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51" y="3701203"/>
                <a:ext cx="1230400" cy="95513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759987" y="3763691"/>
                <a:ext cx="86292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87" y="3763691"/>
                <a:ext cx="862929" cy="90178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547471" y="983433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№ 41.13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31765" y="1941143"/>
                <a:ext cx="2229072" cy="764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65" y="1941143"/>
                <a:ext cx="2229072" cy="764184"/>
              </a:xfrm>
              <a:prstGeom prst="rect">
                <a:avLst/>
              </a:prstGeom>
              <a:blipFill rotWithShape="0">
                <a:blip r:embed="rId19"/>
                <a:stretch>
                  <a:fillRect l="-5464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191045" y="1866087"/>
                <a:ext cx="2404120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045" y="1866087"/>
                <a:ext cx="2404120" cy="98943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400825" y="1849899"/>
                <a:ext cx="2870593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25" y="1849899"/>
                <a:ext cx="2870593" cy="98943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052764" y="1921633"/>
                <a:ext cx="1489575" cy="830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64" y="1921633"/>
                <a:ext cx="1489575" cy="83022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797551" y="2946009"/>
                <a:ext cx="11283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551" y="2946009"/>
                <a:ext cx="1128386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348293" y="3716293"/>
                <a:ext cx="2579104" cy="103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293" y="3716293"/>
                <a:ext cx="2579104" cy="103156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674780" y="3688448"/>
                <a:ext cx="1237262" cy="955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80" y="3688448"/>
                <a:ext cx="1237262" cy="95513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68" name="TextBox 7167"/>
              <p:cNvSpPr txBox="1"/>
              <p:nvPr/>
            </p:nvSpPr>
            <p:spPr>
              <a:xfrm>
                <a:off x="5803743" y="3744232"/>
                <a:ext cx="702628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7168" name="TextBox 7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43" y="3744232"/>
                <a:ext cx="702628" cy="9103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2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1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Запомним !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Буквы, входящие в алгебраическую дробь, могут принимать лишь </a:t>
                </a:r>
                <a:r>
                  <a:rPr lang="ru-RU" sz="2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допустимые значения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то есть такие значения, при которых </a:t>
                </a:r>
                <a:r>
                  <a:rPr lang="ru-RU" sz="28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знаменатель дроби     не равен нулю!!!</a:t>
                </a: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Пример: для дроби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5а −6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Times New Roman" pitchFamily="18" charset="0"/>
                          </a:rPr>
                          <m:t>а+2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допустимы все значения а, кроме а = - 2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411" t="-534" r="-235" b="-36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7" descr="01_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6557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400</TotalTime>
  <Words>127</Words>
  <Application>Microsoft Office PowerPoint</Application>
  <PresentationFormat>Экран (4:3)</PresentationFormat>
  <Paragraphs>93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Georgia</vt:lpstr>
      <vt:lpstr>Times New Roman</vt:lpstr>
      <vt:lpstr>Tw Cen MT</vt:lpstr>
      <vt:lpstr>Капля</vt:lpstr>
      <vt:lpstr>Формула</vt:lpstr>
      <vt:lpstr>Презентация PowerPoint</vt:lpstr>
      <vt:lpstr>Презентация PowerPoint</vt:lpstr>
      <vt:lpstr>Теория: </vt:lpstr>
      <vt:lpstr>Презентация PowerPoint</vt:lpstr>
      <vt:lpstr>Презентация PowerPoint</vt:lpstr>
      <vt:lpstr>Презентация PowerPoint</vt:lpstr>
      <vt:lpstr>Презентация PowerPoint</vt:lpstr>
      <vt:lpstr>номера</vt:lpstr>
      <vt:lpstr> Запомним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СТТУ1</cp:lastModifiedBy>
  <cp:revision>52</cp:revision>
  <dcterms:created xsi:type="dcterms:W3CDTF">2015-01-06T17:35:06Z</dcterms:created>
  <dcterms:modified xsi:type="dcterms:W3CDTF">2020-04-24T17:06:36Z</dcterms:modified>
</cp:coreProperties>
</file>