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5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82" r:id="rId6"/>
    <p:sldId id="261" r:id="rId7"/>
    <p:sldId id="262" r:id="rId8"/>
    <p:sldId id="263" r:id="rId9"/>
    <p:sldId id="28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4" r:id="rId18"/>
    <p:sldId id="273" r:id="rId19"/>
    <p:sldId id="275" r:id="rId20"/>
    <p:sldId id="272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5328AA0-0271-4977-936F-6E87754B73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8F8836-2537-446A-A1F7-9F1F143BB1B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3361E5-0E66-456F-BC94-C4F8B539B73E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2A166161-F823-4C29-8FBB-86D009C204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830D5319-367D-4C79-8FCF-D77A70893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9A06728-9D07-4C80-B802-23B9A14638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17DA2F3-6755-41FF-ADB8-C16F2874A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B170611-9996-4D1A-96BC-895FEA12E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5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>
            <a:extLst>
              <a:ext uri="{FF2B5EF4-FFF2-40B4-BE49-F238E27FC236}">
                <a16:creationId xmlns:a16="http://schemas.microsoft.com/office/drawing/2014/main" xmlns="" id="{1D31B8EE-030A-4B9E-B942-A5A5BAABB9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>
            <a:extLst>
              <a:ext uri="{FF2B5EF4-FFF2-40B4-BE49-F238E27FC236}">
                <a16:creationId xmlns:a16="http://schemas.microsoft.com/office/drawing/2014/main" xmlns="" id="{D4D693F5-6EEF-4649-A9DE-0A3BF45F0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3556" name="Номер слайда 3">
            <a:extLst>
              <a:ext uri="{FF2B5EF4-FFF2-40B4-BE49-F238E27FC236}">
                <a16:creationId xmlns:a16="http://schemas.microsoft.com/office/drawing/2014/main" xmlns="" id="{78BDC5DB-CA4D-4635-A4DE-D1899538B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45434D-0570-4832-A0A7-4B2FC028B545}" type="slidenum">
              <a:rPr lang="ru-RU" altLang="ru-RU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113E1D-BFAF-46FE-BE23-BA662C5E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AE44-44A9-48CF-B1F8-DFC13A699AFF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D4BE2D-0C58-40E9-9BA1-C31547D6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03B3D8-5C92-4A61-9141-900DBBE8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600A-394C-4E52-BDC0-D211618891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68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B9FBAA2-4674-411B-B7F9-CE3466A8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D45E7-7BEE-4D7D-9109-D782DF62FDAA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CBD3E59-3E46-42ED-8F2B-8B3AA5E8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9E58B95-A4AE-4501-9FEB-FF750284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BDB95-DE10-4809-8161-08D22BAC07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174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4F5E45D-C554-4321-B08C-CB61C627D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A2E2-D108-4306-866E-D0E951A26164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EBE9CC8-3090-4E5C-9130-9219893AE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618D8E5-27C4-4090-BEA2-278D0809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8EE9-8698-408A-9858-D19EA47517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03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FEF4CD-4E1D-422B-AAD6-FB1B14419691}"/>
              </a:ext>
            </a:extLst>
          </p:cNvPr>
          <p:cNvSpPr txBox="1"/>
          <p:nvPr/>
        </p:nvSpPr>
        <p:spPr>
          <a:xfrm>
            <a:off x="504825" y="6413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BF17C6-BDBE-4700-85E2-923E9BC98963}"/>
              </a:ext>
            </a:extLst>
          </p:cNvPr>
          <p:cNvSpPr txBox="1"/>
          <p:nvPr/>
        </p:nvSpPr>
        <p:spPr>
          <a:xfrm>
            <a:off x="7947025" y="3073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xmlns="" id="{CABD0348-2BB3-48AA-B9AC-E46B47368A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313C-2180-4420-97E8-135A8BFC857E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AF695940-F3C3-44F0-81E4-F46CBA3EDE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AA0A418E-CA62-4866-89A3-ACB2B379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E98C-590D-4F66-AFF6-579697405C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392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2CD28D9-B539-412E-9C4E-F9C3928D0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9D917-0894-4508-9C51-3940D9D7F6BA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EA99D7F-47EA-45DF-9039-694214E5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4F63EC7-4FED-4A2F-B9D2-1D5D3BA4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BCB08-EF76-4EB5-AE1F-D8AA4A4277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620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xmlns="" id="{7765B50D-5800-4E1C-BDE3-44A94EF934E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53E7-AD02-4898-91DF-E468025AABB7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9324C921-2802-4E44-8207-F844901B4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A393F64A-4E27-4B1E-ACF4-0FF74BFF8C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BB7D-3E5F-4B9A-829F-FA45072500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700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4DD2B2F4-6BFD-4E52-BA73-FD70AD54776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24E4-9902-4C71-8FCC-E826A7DF174E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E95919B5-2547-4B2C-9432-67F2257FEA5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43AB5BD1-6DF0-4E25-99D7-7407ABEDE14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C3D0A-D05E-494B-8A55-43BF026A03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940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59072A-9449-4BB9-995C-4A995AC2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B835-5299-4FCA-A3D4-9CA34B1D74F2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D6BCCB-5B10-41D4-A5AC-9E017903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AF266-1611-4474-A841-F2F936AC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295CC-F4D7-44EC-89DA-5AE8CBDA94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39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1D3F42-FF57-40ED-87E4-CF596575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8870-4587-4F14-A189-85A3D8002D82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F7F97B-22FA-4025-85E4-B5BAB817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2373D-8091-4889-ACC2-AFDF96F9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7B407-640B-49F9-8DF2-038D23474C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116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2AC75B-92D1-4A1F-8CE2-7E28C6ED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55AC7-48AB-4DC4-9461-3ADF5A0AF531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BCED6C-B61E-4FAE-8635-65273A1F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CFB82-3AFA-4D46-9D9F-5E121AD8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A9C9C-376A-47D5-A0BF-F3B88661AB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42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A364D3-6511-4CCE-986B-DBCD20AE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2AB47-780B-4E7C-A552-F00CD9943DE4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EE0093-A30B-4102-BE3A-1F6B6E63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848DD-65F7-4805-9597-F02A6A17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5915-E4E5-4505-A174-054A189BFD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328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01499C5-4DC6-4128-9681-E83DD92A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D3E0-62CE-40C9-9D5A-61FA33CF843D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FDB937E-0244-4168-945E-45C3D6B6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07870CE-CECE-4FEA-AA98-BD6419DA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B24CA-6121-46BE-B7AE-ED473C7A1A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912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4319D42-D45A-4DA8-8111-D86D01A4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D6F9B-ECB0-4F41-8622-B4198BBDB16D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FB37845-BDE4-4EA0-95EA-C80A6091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8A6C422-650F-46E0-8355-DD9283F7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CE98-9FA1-46F6-A802-EA87353155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07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C1FE4B9-7E84-48F6-B648-DFC00CA6C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435DF-0BDA-406F-B3AB-7EB41B1ECB16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8EB9324-E290-4DF5-A8BD-D4F5B77D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7F81014-3C94-4107-BF70-4CA6DB6A0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ED984-177D-4801-ADD8-6F243E5FB7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906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F8FA2E76-1DFC-41B9-89F1-B099A5EB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0986-53A7-40DF-BF5F-F899D94216B9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1CEBD54-960D-4C7C-9C75-CB0083B6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FA190DA-47BF-4F32-A746-8DBDE605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A092B-1EBD-4B9C-A326-B6753189D1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437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6EB68E1-4DFE-4201-AC57-0C697628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A6C78-94F9-4E0D-80E7-364E69ECD0EA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A6EB6C4-4229-4646-81FF-865FF7AF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1962681-5AE6-4EF4-91E1-074E0193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5F070-9F58-446C-AF87-7D6463164C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14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019C091-CBB7-44F1-8C76-13E336E6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05BF-306E-43CC-A1A5-983B1B6A7D83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4710B0E-A688-4A5D-AB8F-728202C5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33F2742-F7C3-42A3-827E-55742DB3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38AD3-76D6-46C2-8CA0-45F544870E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7958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F622A9C-8877-4971-972E-FEFAD267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D9BC21-CCC7-46FA-BE44-4FB4120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95500"/>
            <a:ext cx="7764463" cy="369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23B51-1CF1-436C-A41A-CA75A4F04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8EB70A-16C6-462C-9DFF-628FF1FBDE05}" type="datetimeFigureOut">
              <a:rPr lang="ru-RU"/>
              <a:pPr>
                <a:defRPr/>
              </a:pPr>
              <a:t>18.09.2020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5B36FB-4C3E-477C-951F-948FA6151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1510B2-9850-4CC1-A634-D30336551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20A6C9-84E2-4716-9791-52D9297235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8" r:id="rId12"/>
    <p:sldLayoutId id="2147484213" r:id="rId13"/>
    <p:sldLayoutId id="2147484214" r:id="rId14"/>
    <p:sldLayoutId id="2147484215" r:id="rId15"/>
    <p:sldLayoutId id="2147484216" r:id="rId16"/>
    <p:sldLayoutId id="2147484217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>
            <a:extLst>
              <a:ext uri="{FF2B5EF4-FFF2-40B4-BE49-F238E27FC236}">
                <a16:creationId xmlns:a16="http://schemas.microsoft.com/office/drawing/2014/main" xmlns="" id="{A5EBDFB4-92CF-404E-BDB6-B4233F36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1202276-1CFA-4E43-B046-3ECFC40FE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1296749"/>
            <a:ext cx="6840538" cy="19304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ВОДОСНАБЖЕНИЯ ЗДАНИЙ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53E66E5-4094-449B-A4E9-0674EC54F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4508500"/>
            <a:ext cx="4752528" cy="194483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студент группы СиЭЗиС-17(9)</a:t>
            </a:r>
          </a:p>
          <a:p>
            <a:pPr algn="l"/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Суров Ярослав Владимирович</a:t>
            </a:r>
          </a:p>
          <a:p>
            <a:pPr algn="l"/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Проверил: преподаватель</a:t>
            </a:r>
          </a:p>
          <a:p>
            <a:pPr algn="l"/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Шудра Людмила Николаевна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ru-RU" altLang="ru-RU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TextBox 6">
            <a:extLst>
              <a:ext uri="{FF2B5EF4-FFF2-40B4-BE49-F238E27FC236}">
                <a16:creationId xmlns:a16="http://schemas.microsoft.com/office/drawing/2014/main" xmlns="" id="{8D3F1DBC-56A2-4F59-86B8-2FB9322B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1268413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F0AF65B-2825-4B57-A303-C10DAF96D96F}"/>
              </a:ext>
            </a:extLst>
          </p:cNvPr>
          <p:cNvSpPr/>
          <p:nvPr/>
        </p:nvSpPr>
        <p:spPr>
          <a:xfrm>
            <a:off x="647564" y="25275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РС(Я) ЮЖНО-ЯКУТСКИЙ ТЕХНОЛОГИЧЕСКИЙ КОЛЛЕДЖ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67BB74C-4F51-4E37-8709-1ACE47581253}"/>
              </a:ext>
            </a:extLst>
          </p:cNvPr>
          <p:cNvSpPr/>
          <p:nvPr/>
        </p:nvSpPr>
        <p:spPr>
          <a:xfrm>
            <a:off x="179512" y="1196033"/>
            <a:ext cx="51125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Водомерный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узел (рис.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устанавливают внутри здания на вводе после первой капитальной стены. В нем монтируют водосчетчик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 для его отключения и проверки. Простые водомерные узлы (рис.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а) устраивают в зданиях, где возможен перерыв в подаче воды. В системах, не допускающих перерыва в подаче воды, водомерный узел дополнительно оборудуют обводной линией 6 (рис.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,б), по которой вода подается в здание во время ремонта водосчетчика и при пожаре. На обводной линии монтируют задвижку 1, опломбированную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закрытом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состоянии. Для проверки водосчетчика установлен контрольно-спускной край 4.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77DAE77-5E85-41E4-8DA2-C7253D6FD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33" y="404664"/>
            <a:ext cx="7300134" cy="1500187"/>
          </a:xfrm>
        </p:spPr>
        <p:txBody>
          <a:bodyPr>
            <a:normAutofit/>
          </a:bodyPr>
          <a:lstStyle/>
          <a:p>
            <a:r>
              <a:rPr lang="ru-RU" sz="2800" b="1" dirty="0">
                <a:highlight>
                  <a:srgbClr val="008080"/>
                </a:highlight>
              </a:rPr>
              <a:t>Водомерный узел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0AEEB4-0692-4E07-99AA-B23DE63B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154757"/>
            <a:ext cx="2976736" cy="28634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AF78164-D9A0-4E96-A001-54167BA7EEDD}"/>
              </a:ext>
            </a:extLst>
          </p:cNvPr>
          <p:cNvSpPr/>
          <p:nvPr/>
        </p:nvSpPr>
        <p:spPr>
          <a:xfrm>
            <a:off x="5292080" y="4221088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Рис. 4. Схемы водо-мерного узла: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простого, б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обводной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линией;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задвижка, 2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переходной патрубок, 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водосчетчик, 4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контрольно-спускной кран, 5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манометр, 6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обводная линия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BF7D94-0E58-4663-A4D6-9FD466898E8E}"/>
              </a:ext>
            </a:extLst>
          </p:cNvPr>
          <p:cNvSpPr/>
          <p:nvPr/>
        </p:nvSpPr>
        <p:spPr>
          <a:xfrm>
            <a:off x="3563888" y="54868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Водосчетчики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B2BD7F-05AB-4316-A606-0E20F1FC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97482"/>
            <a:ext cx="4283968" cy="525658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dirty="0">
                <a:effectLst/>
              </a:rPr>
              <a:t>Водосчетчики устанавливают двух типов: крыльчатые и турбинные. </a:t>
            </a:r>
            <a:r>
              <a:rPr lang="ru-RU" sz="2000" b="1" dirty="0">
                <a:highlight>
                  <a:srgbClr val="008080"/>
                </a:highlight>
              </a:rPr>
              <a:t>Крыльчатые счетчики </a:t>
            </a:r>
            <a:r>
              <a:rPr lang="ru-RU" sz="2000" dirty="0">
                <a:effectLst/>
              </a:rPr>
              <a:t>с рабочим органом в виде крыльчатки, ось которой расположена перпендикулярно потоку. Такими</a:t>
            </a:r>
            <a:r>
              <a:rPr lang="en-US" sz="2000" dirty="0">
                <a:effectLst/>
              </a:rPr>
              <a:t> </a:t>
            </a:r>
            <a:r>
              <a:rPr lang="ru-RU" sz="2000" dirty="0">
                <a:effectLst/>
              </a:rPr>
              <a:t>счетчиками измеряют небольшие расходы.</a:t>
            </a:r>
            <a:r>
              <a:rPr lang="ru-RU" sz="2000" dirty="0"/>
              <a:t> </a:t>
            </a:r>
            <a:endParaRPr lang="en-US" sz="2000" dirty="0"/>
          </a:p>
          <a:p>
            <a:pPr algn="l"/>
            <a:r>
              <a:rPr lang="ru-RU" sz="2000" b="1" dirty="0">
                <a:highlight>
                  <a:srgbClr val="008080"/>
                </a:highlight>
              </a:rPr>
              <a:t>Турбинные счетчики </a:t>
            </a:r>
            <a:r>
              <a:rPr lang="ru-RU" sz="2000" dirty="0">
                <a:effectLst/>
              </a:rPr>
              <a:t>с рабочим органом в виде </a:t>
            </a:r>
            <a:r>
              <a:rPr lang="ru-RU" sz="2000" dirty="0" err="1">
                <a:effectLst/>
              </a:rPr>
              <a:t>турбинки</a:t>
            </a:r>
            <a:r>
              <a:rPr lang="ru-RU" sz="2000" dirty="0">
                <a:effectLst/>
              </a:rPr>
              <a:t>, ось которой совпадает с направлением движения потока. Турбинные счетчики применяют при больших расходах воды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E0CBD3-0435-48FA-B462-8FFF0A073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8" t="9589" r="24455" b="4114"/>
          <a:stretch/>
        </p:blipFill>
        <p:spPr>
          <a:xfrm>
            <a:off x="6867775" y="1406065"/>
            <a:ext cx="2160240" cy="21669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AD3C83-1DE7-4DF2-A9D2-8EBE83BCC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139" y="3996655"/>
            <a:ext cx="4752528" cy="2340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12E2CC-E2F7-4168-ACC4-1538AD7D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406065"/>
            <a:ext cx="2466527" cy="21669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960258A-B86C-47B3-92C9-3BE9E6BF2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933" y="188640"/>
            <a:ext cx="7300134" cy="1500187"/>
          </a:xfrm>
        </p:spPr>
        <p:txBody>
          <a:bodyPr>
            <a:normAutofit/>
          </a:bodyPr>
          <a:lstStyle/>
          <a:p>
            <a:r>
              <a:rPr lang="ru-RU" sz="2800" b="1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Регулирующие емкости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xmlns="" id="{64B7266E-5849-4488-8F42-4E8525DCDCCB}"/>
              </a:ext>
            </a:extLst>
          </p:cNvPr>
          <p:cNvSpPr txBox="1">
            <a:spLocks/>
          </p:cNvSpPr>
          <p:nvPr/>
        </p:nvSpPr>
        <p:spPr>
          <a:xfrm>
            <a:off x="323528" y="1052736"/>
            <a:ext cx="8424936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Регулирующие емкости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собой водонапорные и гидропневматические баки.</a:t>
            </a:r>
          </a:p>
          <a:p>
            <a:pPr algn="l" defTabSz="91440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Водонапорные баки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(Рис. 5, а)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изготовляют из стального листа круглой или прямоугольной формы (в плане). Чтобы предотвратить перегрев воды летом и образование конденсата зимой, снаружи баки покрывают теплоизоляцией.</a:t>
            </a:r>
          </a:p>
          <a:p>
            <a:pPr algn="l" defTabSz="914400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Гидропневматические баки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(Рис. 5, б)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цилиндрической формы со сферическими днищами заполнены водой и сжатым воздухом, который создает давление, необходимое для подъема воды ко всем потребителям.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BEC761-30B6-4C74-B506-B18A0B896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2781"/>
            <a:ext cx="3533179" cy="643243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3009DCE-959B-4B19-B361-2FC04649C846}"/>
              </a:ext>
            </a:extLst>
          </p:cNvPr>
          <p:cNvSpPr/>
          <p:nvPr/>
        </p:nvSpPr>
        <p:spPr>
          <a:xfrm>
            <a:off x="4283968" y="1340768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Рис. 5. Водонапорный (а) и гидропневматический (б) баки:</a:t>
            </a:r>
          </a:p>
          <a:p>
            <a:r>
              <a:rPr lang="ru-RU" dirty="0"/>
              <a:t>1..4, 9, 10 — трубы, 5 — бак,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— крышка, 7 — люк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8, 14 — клапаны, 11 — поддон, </a:t>
            </a:r>
            <a:endParaRPr lang="ru-RU" dirty="0" smtClean="0"/>
          </a:p>
          <a:p>
            <a:r>
              <a:rPr lang="ru-RU" dirty="0" smtClean="0"/>
              <a:t>12 </a:t>
            </a:r>
            <a:r>
              <a:rPr lang="ru-RU" dirty="0"/>
              <a:t>— переливной бачок, 13 — датчик давления, 15 — поплавок, </a:t>
            </a:r>
            <a:endParaRPr lang="ru-RU" dirty="0" smtClean="0"/>
          </a:p>
          <a:p>
            <a:r>
              <a:rPr lang="ru-RU" dirty="0" smtClean="0"/>
              <a:t>16 </a:t>
            </a:r>
            <a:r>
              <a:rPr lang="ru-RU" dirty="0"/>
              <a:t>— регулятор запаса воздухе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EAEBF3-8C1E-465F-B3AD-2156BC5F7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124744"/>
            <a:ext cx="3977052" cy="5184576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Водоразборной арматуре относятся краны (водоразборные, туалетные,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писсуарные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поливочные, смывные), поплавковые клапаны, а также смесители, используемые при наличии горячего водопровода.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установки водоразборная арматура делится на настольную 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а, б), настенную 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в), встроенную 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застенную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д).</a:t>
            </a:r>
          </a:p>
          <a:p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xmlns="" id="{F7CF6C4B-0AD4-45FD-9425-E61117D23AD5}"/>
              </a:ext>
            </a:extLst>
          </p:cNvPr>
          <p:cNvSpPr txBox="1">
            <a:spLocks/>
          </p:cNvSpPr>
          <p:nvPr/>
        </p:nvSpPr>
        <p:spPr>
          <a:xfrm>
            <a:off x="921933" y="116632"/>
            <a:ext cx="7300134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ru-RU" sz="2800" b="1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Водоразборная арматура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E0953C-43C6-4458-B39B-CA70E14D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683" y="908720"/>
            <a:ext cx="3760921" cy="416659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D1FC0A-4F0F-451E-B57F-31402F430A76}"/>
              </a:ext>
            </a:extLst>
          </p:cNvPr>
          <p:cNvSpPr/>
          <p:nvPr/>
        </p:nvSpPr>
        <p:spPr>
          <a:xfrm>
            <a:off x="5047190" y="5210616"/>
            <a:ext cx="39339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6. Водоразборная арматура: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настольная,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встроенная, 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застенная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корпус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подводка холодной воды, 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подводка горячей воды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2CF36CA-A70F-4255-8CCE-30115D55E2EB}"/>
              </a:ext>
            </a:extLst>
          </p:cNvPr>
          <p:cNvSpPr/>
          <p:nvPr/>
        </p:nvSpPr>
        <p:spPr>
          <a:xfrm>
            <a:off x="251520" y="908720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Смесители изготовляют с подводками и горячей воды. В зависимости от формы и расположения корпуса на санитарно-техническом приборе смесители бывают с верхней (см. 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 нижней 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камерами смешения, центральные 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различают: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Вентильные смесители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каждой подводке имеют вентильную головку, с помощью которой регулируют расход холодной или горячей воды.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Смесители с одной рукояткой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(Рис.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быстро установить требуемую температуру и расход воды и таким образом сократить потери воды и теплоты.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Термостатические смесители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(Рис.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б)удобны в пользовании, экономят воду и обеспечивают постоянную температуру. Такой смеситель состоит из корпуса, в котором размещена биметаллическая спираль, один конец которой соединен с гильзой, с щелевыми окнами, а второй — с ручкой, которая устанавливает заданную температуру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прибора, с которым установлен смеситель, различают смесители для умывальников, моек, душевых, биде, ванн и т. д.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D1DA6B1-0EB5-4AB9-929B-41DEE37225C6}"/>
              </a:ext>
            </a:extLst>
          </p:cNvPr>
          <p:cNvSpPr/>
          <p:nvPr/>
        </p:nvSpPr>
        <p:spPr>
          <a:xfrm>
            <a:off x="3707904" y="2606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Смесители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1818784-A283-4705-A59B-546966B60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6700"/>
            <a:ext cx="4762500" cy="6324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FE34F3B-6120-4DCC-9028-FA8D685AE7C2}"/>
              </a:ext>
            </a:extLst>
          </p:cNvPr>
          <p:cNvSpPr/>
          <p:nvPr/>
        </p:nvSpPr>
        <p:spPr>
          <a:xfrm>
            <a:off x="5041226" y="874455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смесителей: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одной рукояткой,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термостатический; 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излив,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рукоятка, 5, 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шайбы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5, 6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подводки воды, 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ручка,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12, 13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камеры, 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спираль,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окна, 11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гильза, 14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фильтр, 15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клапан, 16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корпус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1D377D-C756-4A68-9187-FE04D0F310A1}"/>
              </a:ext>
            </a:extLst>
          </p:cNvPr>
          <p:cNvSpPr/>
          <p:nvPr/>
        </p:nvSpPr>
        <p:spPr>
          <a:xfrm>
            <a:off x="517848" y="1484784"/>
            <a:ext cx="821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 водопровод горячей воды (ЦВГ) устраивают при наличии мощных источников теплоты (ТЭЦ, районные котельные и т.д.). Водонагреватели, применяемые в ЦВГ, могут быть скоростными и емкостными. В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скоростных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водонагревателях вода движется с большой скоростью (0,5...2,5 м/с) и быстро нагревается до заданной температуры теплоносителем (водой, паром).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Емкостные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нагреватели, совмещающие функции аккумулятора теплоты и водонагревателя, имеют низкий коэффициент теплопередачи вследствие малой скорости движения воды.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17381B4-1561-4615-8E71-98E2AF665066}"/>
              </a:ext>
            </a:extLst>
          </p:cNvPr>
          <p:cNvSpPr/>
          <p:nvPr/>
        </p:nvSpPr>
        <p:spPr>
          <a:xfrm>
            <a:off x="517848" y="529512"/>
            <a:ext cx="772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 водопровод горячей воды</a:t>
            </a:r>
          </a:p>
        </p:txBody>
      </p:sp>
    </p:spTree>
    <p:extLst>
      <p:ext uri="{BB962C8B-B14F-4D97-AF65-F5344CB8AC3E}">
        <p14:creationId xmlns:p14="http://schemas.microsoft.com/office/powerpoint/2010/main" val="1912054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718AF1-4F8C-4A84-99C8-F80C06887909}"/>
              </a:ext>
            </a:extLst>
          </p:cNvPr>
          <p:cNvSpPr/>
          <p:nvPr/>
        </p:nvSpPr>
        <p:spPr>
          <a:xfrm>
            <a:off x="2123728" y="188640"/>
            <a:ext cx="5436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Водопровод горячей воды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3CCDBAA-5032-416D-BE27-8878AEFF3972}"/>
              </a:ext>
            </a:extLst>
          </p:cNvPr>
          <p:cNvSpPr/>
          <p:nvPr/>
        </p:nvSpPr>
        <p:spPr>
          <a:xfrm>
            <a:off x="71500" y="776330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Водопровод горячей воды обеспечивает бесперебойную подачу воды температурой 50...75 °С потребителю</a:t>
            </a:r>
          </a:p>
          <a:p>
            <a:r>
              <a:rPr lang="ru-RU" dirty="0"/>
              <a:t>Водопровод горячей воды по назначению разделяют на хозяйственно-бытовой и производственный, Он также может быть местным и централизованным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E0E252-0DF4-487C-A779-8298F57B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76659"/>
            <a:ext cx="5904656" cy="296556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0E2881-576F-485C-9587-B3419571E41C}"/>
              </a:ext>
            </a:extLst>
          </p:cNvPr>
          <p:cNvSpPr/>
          <p:nvPr/>
        </p:nvSpPr>
        <p:spPr>
          <a:xfrm>
            <a:off x="71501" y="5013176"/>
            <a:ext cx="901700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одопровод горячей воды: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- местный, б - централизованный (открытый); 1 - водонагреватель, 2 - распределительная сеть, 3 - водоразборная арматура, 4 - сеть холодного водопровода, 5 - колодец наружной водопроводной сети, 6 - циркуляционная сеть, 7 - терморегулятор, 8,9 - трубопроводы,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-водогрейный котел; Т1 - подающая сеть, Т2 - обратная сеть (отопления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ТЗ-распределительная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сеть, Т4 - циркуляционная сеть (горячего водопровода), В1 - холодный водопровод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3279DC3F-A4D2-457F-A014-BBF7818A7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31119"/>
            <a:ext cx="5256584" cy="4910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водопровод горячей воды (рис.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устраивают в небольших зданиях, где вода нагревается у каждого потребителя или у небольшой их группы.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водонагреватели могут быть </a:t>
            </a:r>
            <a:r>
              <a:rPr lang="ru-RU" b="1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проточными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(скоростными), в которых небольшое количество воды быстро нагревается источником теплоты большой мощности до заданной температуры, и </a:t>
            </a:r>
            <a:r>
              <a:rPr lang="ru-RU" b="1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емкостными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большой объем воды нагревается источником теплоты малой мощности в течение длительного времени</a:t>
            </a: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xmlns="" id="{7858D7E8-AFC7-4EFF-8EAC-F3D227D62ECE}"/>
              </a:ext>
            </a:extLst>
          </p:cNvPr>
          <p:cNvSpPr txBox="1">
            <a:spLocks/>
          </p:cNvSpPr>
          <p:nvPr/>
        </p:nvSpPr>
        <p:spPr>
          <a:xfrm>
            <a:off x="1619672" y="404664"/>
            <a:ext cx="7764463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panose="020B0604020202020204" pitchFamily="34" charset="0"/>
              <a:buNone/>
            </a:pPr>
            <a:r>
              <a:rPr lang="ru-RU" sz="2800" b="1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водопровод горячей воды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9C79E7-126A-4A4C-8CA8-77B4100DC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29" y="1093999"/>
            <a:ext cx="2376264" cy="2376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804E9B-C091-4818-B0BD-56EBE3C3A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37" y="3684575"/>
            <a:ext cx="2615256" cy="26152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>
            <a:extLst>
              <a:ext uri="{FF2B5EF4-FFF2-40B4-BE49-F238E27FC236}">
                <a16:creationId xmlns:a16="http://schemas.microsoft.com/office/drawing/2014/main" xmlns="" id="{2814291E-40B5-420F-9D12-314787075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58" y="908720"/>
            <a:ext cx="8501062" cy="45243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dirty="0">
                <a:solidFill>
                  <a:srgbClr val="FFC0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Водоснабжение</a:t>
            </a:r>
            <a:r>
              <a:rPr lang="ru-RU" altLang="ru-RU" sz="2400" b="1" dirty="0">
                <a:cs typeface="Times New Roman" panose="02020603050405020304" pitchFamily="18" charset="0"/>
              </a:rPr>
              <a:t> – подача поверхностных или подземных вод водопотребителям в требуемом количестве и в соответствии с целевыми показателями качества воды в водных объектах. Инженерные сооружения, предназначенные для решения задач водоснабжения, называют системой водоснабжения, или водопроводом.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chemeClr val="hlink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Система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водоснабжения</a:t>
            </a:r>
            <a:r>
              <a:rPr lang="ru-RU" altLang="ru-RU" sz="2400" dirty="0">
                <a:highlight>
                  <a:srgbClr val="008080"/>
                </a:highlight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cs typeface="Times New Roman" panose="02020603050405020304" pitchFamily="18" charset="0"/>
              </a:rPr>
              <a:t>–комплекс </a:t>
            </a:r>
            <a:r>
              <a:rPr lang="ru-RU" altLang="ru-RU" sz="2400" b="1" dirty="0">
                <a:cs typeface="Times New Roman" panose="02020603050405020304" pitchFamily="18" charset="0"/>
              </a:rPr>
              <a:t>инженерных сооружений и устройств для получения воды из природных источников, ее очистки, транспортирования различным потребителям в необходимом количестве и необходимого качества</a:t>
            </a:r>
            <a:r>
              <a:rPr lang="ru-RU" altLang="ru-RU" sz="2400" dirty="0"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>
            <a:extLst>
              <a:ext uri="{FF2B5EF4-FFF2-40B4-BE49-F238E27FC236}">
                <a16:creationId xmlns:a16="http://schemas.microsoft.com/office/drawing/2014/main" xmlns="" id="{8A789CED-1721-40F5-BE59-96CFA954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0"/>
            <a:ext cx="931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>
            <a:extLst>
              <a:ext uri="{FF2B5EF4-FFF2-40B4-BE49-F238E27FC236}">
                <a16:creationId xmlns:a16="http://schemas.microsoft.com/office/drawing/2014/main" xmlns="" id="{F60148F6-FCA3-4DBA-853C-000E6D3E2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1750"/>
            <a:ext cx="8064500" cy="922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54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>
            <a:extLst>
              <a:ext uri="{FF2B5EF4-FFF2-40B4-BE49-F238E27FC236}">
                <a16:creationId xmlns:a16="http://schemas.microsoft.com/office/drawing/2014/main" xmlns="" id="{5E4CAEBB-8CB2-419C-8495-83292DB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1143000"/>
            <a:ext cx="84296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b="1">
                <a:latin typeface="Times New Roman" panose="02020603050405020304" pitchFamily="18" charset="0"/>
              </a:rPr>
              <a:t>	</a:t>
            </a:r>
            <a:endParaRPr lang="ru-RU" altLang="ru-RU">
              <a:latin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9D9A3E2-2AE6-4F05-849B-0657C085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75" y="2076971"/>
            <a:ext cx="3098117" cy="19089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FC645C-CA18-435D-8A9B-9A68FF564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6" y="2076971"/>
            <a:ext cx="2476156" cy="1908942"/>
          </a:xfrm>
          <a:prstGeom prst="rect">
            <a:avLst/>
          </a:prstGeom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0973F505-A121-4000-B001-901F0DAA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908" y="404664"/>
            <a:ext cx="9008091" cy="1672307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</a:t>
            </a:r>
          </a:p>
          <a:p>
            <a:pPr algn="l"/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 разделяется на хозяйственно-питьевой, противопожарный, производственный, поливочный.</a:t>
            </a:r>
            <a:endParaRPr lang="ru-RU" alt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A04771-3FF7-4993-B2EF-BCF76251A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6" y="4437112"/>
            <a:ext cx="2476156" cy="1908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FE3A9A-E25A-426A-9149-70591E903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437112"/>
            <a:ext cx="3098117" cy="19089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Прямоугольник 4">
            <a:extLst>
              <a:ext uri="{FF2B5EF4-FFF2-40B4-BE49-F238E27FC236}">
                <a16:creationId xmlns:a16="http://schemas.microsoft.com/office/drawing/2014/main" xmlns="" id="{3DCF6823-FC1D-4B9F-A2E6-19305379B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04813"/>
            <a:ext cx="7992442" cy="17851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Водопровод может быть:</a:t>
            </a: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200" dirty="0">
              <a:latin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200" dirty="0">
              <a:latin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endParaRPr lang="ru-RU" alt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37490D0-B717-4128-A7D1-4D95DF2F8826}"/>
              </a:ext>
            </a:extLst>
          </p:cNvPr>
          <p:cNvSpPr/>
          <p:nvPr/>
        </p:nvSpPr>
        <p:spPr>
          <a:xfrm>
            <a:off x="76110" y="1124744"/>
            <a:ext cx="89599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водопровод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(рис. 1) по водопроводной сети подает воду в небольшие здания из источника (колодца, скважины) потребителю..</a:t>
            </a:r>
          </a:p>
          <a:p>
            <a:r>
              <a:rPr lang="ru-RU" sz="2000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Централизованный водопровод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(рис.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обеспечивающий водой населенные пункты, промышленные и сельскохозяйственные предприятия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F0AF65B-2825-4B57-A303-C10DAF96D96F}"/>
              </a:ext>
            </a:extLst>
          </p:cNvPr>
          <p:cNvSpPr/>
          <p:nvPr/>
        </p:nvSpPr>
        <p:spPr>
          <a:xfrm>
            <a:off x="4788024" y="4409818"/>
            <a:ext cx="38159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1. Местная система водоснабжения: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водонапорным баком,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гидропневматическим баком; 1,5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баки,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водопроводная сеть,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водоснабжения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насосная установка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E5C0AB-68A8-46A9-870E-42407A1E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2564904"/>
            <a:ext cx="4572000" cy="41637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E247C6-A499-474B-8E6E-75A2F58F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4881298" cy="61923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B6CCEE1-645C-493B-BEB4-AF16DB8D661D}"/>
              </a:ext>
            </a:extLst>
          </p:cNvPr>
          <p:cNvSpPr/>
          <p:nvPr/>
        </p:nvSpPr>
        <p:spPr>
          <a:xfrm>
            <a:off x="5303045" y="823203"/>
            <a:ext cx="3600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Централизованный водопровод: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водоснабжения,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оголовок,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водозаборный береговой колодец, 4, 11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насосные станции, 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очистные сооружения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смеситель,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отстойник, 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хлораторная,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резервуары чистой воды,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водоводы,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водонапорная башня,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магистрали, 15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перемычки, 16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колодцы,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распределительная сеть,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вводы, 20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тепловой пункт, 21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квартальная сеть, 22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</a:t>
            </a:r>
          </a:p>
        </p:txBody>
      </p:sp>
    </p:spTree>
    <p:extLst>
      <p:ext uri="{BB962C8B-B14F-4D97-AF65-F5344CB8AC3E}">
        <p14:creationId xmlns:p14="http://schemas.microsoft.com/office/powerpoint/2010/main" val="20403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>
            <a:extLst>
              <a:ext uri="{FF2B5EF4-FFF2-40B4-BE49-F238E27FC236}">
                <a16:creationId xmlns:a16="http://schemas.microsoft.com/office/drawing/2014/main" xmlns="" id="{FF494FF1-CF3C-483F-9CD7-BF89CF3B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285750"/>
            <a:ext cx="8678863" cy="35125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200" b="1" dirty="0">
                <a:latin typeface="Arial" panose="020B0604020202020204" pitchFamily="34" charset="0"/>
              </a:rPr>
              <a:t>	</a:t>
            </a: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По характеру используемых природных </a:t>
            </a:r>
            <a:r>
              <a:rPr lang="ru-RU" altLang="ru-RU" sz="2800" b="1" dirty="0">
                <a:solidFill>
                  <a:schemeClr val="tx2">
                    <a:lumMod val="10000"/>
                  </a:schemeClr>
                </a:solidFill>
                <a:cs typeface="Times New Roman" panose="02020603050405020304" pitchFamily="18" charset="0"/>
              </a:rPr>
              <a:t>….</a:t>
            </a: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источников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 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cs typeface="Times New Roman" panose="02020603050405020304" pitchFamily="18" charset="0"/>
              </a:rPr>
              <a:t>	- получающие воду из поверхностных источников (речные, озерные и т. д.),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cs typeface="Times New Roman" panose="02020603050405020304" pitchFamily="18" charset="0"/>
              </a:rPr>
              <a:t>	- получающие воду из подземных источников (родниковые, артезианские и т. д.),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cs typeface="Times New Roman" panose="02020603050405020304" pitchFamily="18" charset="0"/>
              </a:rPr>
              <a:t>	- смешанного типа.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200" dirty="0"/>
          </a:p>
        </p:txBody>
      </p:sp>
      <p:pic>
        <p:nvPicPr>
          <p:cNvPr id="8195" name="Рисунок 1">
            <a:extLst>
              <a:ext uri="{FF2B5EF4-FFF2-40B4-BE49-F238E27FC236}">
                <a16:creationId xmlns:a16="http://schemas.microsoft.com/office/drawing/2014/main" xmlns="" id="{01D3EC87-67D3-4957-8CF1-51D08FF1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3068638"/>
            <a:ext cx="500538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2">
            <a:extLst>
              <a:ext uri="{FF2B5EF4-FFF2-40B4-BE49-F238E27FC236}">
                <a16:creationId xmlns:a16="http://schemas.microsoft.com/office/drawing/2014/main" xmlns="" id="{B1F58631-DBAA-41F6-A9C6-E1453856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3308" r="23225" b="3641"/>
          <a:stretch>
            <a:fillRect/>
          </a:stretch>
        </p:blipFill>
        <p:spPr bwMode="auto">
          <a:xfrm>
            <a:off x="179388" y="3757613"/>
            <a:ext cx="338931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3">
            <a:extLst>
              <a:ext uri="{FF2B5EF4-FFF2-40B4-BE49-F238E27FC236}">
                <a16:creationId xmlns:a16="http://schemas.microsoft.com/office/drawing/2014/main" xmlns="" id="{CFCF3366-2EA7-47C9-B317-A9EA06CB3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20713"/>
            <a:ext cx="8964612" cy="575542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	</a:t>
            </a:r>
            <a:r>
              <a:rPr lang="ru-RU" alt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Внутренний водопровод здания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cs typeface="Times New Roman" panose="02020603050405020304" pitchFamily="18" charset="0"/>
              </a:rPr>
              <a:t>Внутренний водопровод предназначен для бесперебойной подачи воды из наружной сети и распределения ее между потребителями внутри здания или группы зданий. По температуре транспортируемой воды различают водопроводы холодный и горячий (t = 50...75 °С)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Внутренний водопровод холодной воды </a:t>
            </a:r>
            <a:r>
              <a:rPr lang="en-US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рис. 3, а) </a:t>
            </a:r>
            <a:r>
              <a:rPr lang="ru-RU" altLang="ru-RU" sz="2400" dirty="0">
                <a:cs typeface="Times New Roman" panose="02020603050405020304" pitchFamily="18" charset="0"/>
              </a:rPr>
              <a:t>включает в себя следующие основные элементы: ввод 1, водомерный узел 2, установки для повышения давления 3, запасные и регулирующие емкости 4, водопроводную сеть, трубопроводную 7 и водоразборную 8 арматуру.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cs typeface="Times New Roman" panose="02020603050405020304" pitchFamily="18" charset="0"/>
              </a:rPr>
              <a:t>Водопровод горячей воды</a:t>
            </a:r>
            <a:r>
              <a:rPr lang="ru-RU" altLang="ru-RU" sz="2400" dirty="0">
                <a:cs typeface="Times New Roman" panose="02020603050405020304" pitchFamily="18" charset="0"/>
              </a:rPr>
              <a:t> дополнительно оборудован устройством для нагрева воды и иногда местными сооружениями (фильтрами, деаэраторами и т. д.).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419E7BD-2A5A-429D-8BB8-9D0131784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56" y="544265"/>
            <a:ext cx="5114157" cy="37170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5372F9-FE5B-48C7-AA25-8904396E1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57" y="544265"/>
            <a:ext cx="4029843" cy="371703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8D17979-CBDB-4F11-B65E-2DE44B267804}"/>
              </a:ext>
            </a:extLst>
          </p:cNvPr>
          <p:cNvSpPr/>
          <p:nvPr/>
        </p:nvSpPr>
        <p:spPr>
          <a:xfrm>
            <a:off x="251520" y="4509120"/>
            <a:ext cx="86402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Рис.3. Элементы (а) и схемы (б...ж) внутреннего холодного водопровода: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ввод, 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водомерный узел, 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для повышения давления,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запасные и регулирующие емкости (4а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водонапорный бак,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4б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гидропневматический бак), 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квартальная сеть, 6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сеть,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арматура;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водопровода; 3', 4', 5',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6‘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водопровода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15471EE7-65A9-404A-B995-8E8C61D32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25000" lnSpcReduction="20000"/>
          </a:bodyPr>
          <a:lstStyle/>
          <a:p>
            <a:r>
              <a:rPr lang="ru-RU" sz="9600" b="1" dirty="0"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Схемы внутреннего водопровода </a:t>
            </a:r>
          </a:p>
          <a:p>
            <a:pPr algn="l"/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внутреннего водопровода, т. е. количество элементов в каждой конкретной системе и их взаимное расположение.</a:t>
            </a:r>
          </a:p>
          <a:p>
            <a:pPr algn="l"/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Схему ввод - водомер - сеть - арматура </a:t>
            </a: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(простая; рис. 3,б) применяют в том случае, если давление в наружной сети больше давления, требуемого для подъема воды к самому высокорасположенному и удаленному потребителю в здании. </a:t>
            </a:r>
          </a:p>
          <a:p>
            <a:pPr algn="l"/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Схему с регулирующей емкостью </a:t>
            </a: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(рис. 3, в) используют, когда давление в наружной сети меньше требуемого несколько часов в сутки и в случае большой неравномерности водопотребления</a:t>
            </a:r>
          </a:p>
          <a:p>
            <a:pPr algn="l"/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Схему с установкой для повышения давления </a:t>
            </a: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(рис. 3, г) применяют при длительном недостатке давления в наружной сети и небольшой неравномерности водопотребления. </a:t>
            </a:r>
          </a:p>
          <a:p>
            <a:pPr algn="l"/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Схему с емкостью и установкой для повышения давления </a:t>
            </a: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(рис. 3, д) используют при большой неравномерности водопотребления, необходимости иметь запас воды в системе при длительном недостатке давления в наружной сети. </a:t>
            </a:r>
          </a:p>
          <a:p>
            <a:pPr algn="l"/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Схемы зонного водопровода</a:t>
            </a:r>
            <a:r>
              <a:rPr lang="ru-RU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применяют когда давление во внутренней сети превышает допустимое — 0,6 МПа. Такие схемы могут быть параллельными (рис. 3, е) и последовательными (рис. 3, ж). </a:t>
            </a:r>
          </a:p>
          <a:p>
            <a:pPr algn="l"/>
            <a:endParaRPr lang="ru-RU" sz="2800" b="1" dirty="0"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971</TotalTime>
  <Words>1503</Words>
  <Application>Microsoft Office PowerPoint</Application>
  <PresentationFormat>Экран (4:3)</PresentationFormat>
  <Paragraphs>107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Damask</vt:lpstr>
      <vt:lpstr>    Системы ВОДОСНАБЖЕНИЯ ЗДАНИЙ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Сергей</dc:creator>
  <cp:lastModifiedBy>Шудра</cp:lastModifiedBy>
  <cp:revision>91</cp:revision>
  <dcterms:created xsi:type="dcterms:W3CDTF">2012-04-25T12:45:43Z</dcterms:created>
  <dcterms:modified xsi:type="dcterms:W3CDTF">2020-09-18T15:35:30Z</dcterms:modified>
</cp:coreProperties>
</file>