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0" r:id="rId2"/>
    <p:sldId id="262" r:id="rId3"/>
    <p:sldId id="261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-379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06AB46-0128-4DB6-B0A6-3285ED0770FD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746149-46E7-4A9A-8E2B-A684F15BC6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532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224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879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799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130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7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095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2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731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3861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84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5735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4DC91-88FB-4C26-B1C5-D0020A73F887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0F055-F45D-4AA9-9A89-1F99399BB92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337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gif"/><Relationship Id="rId4" Type="http://schemas.openxmlformats.org/officeDocument/2006/relationships/image" Target="../media/image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Кроссворд для детей старшей группы по экологии – насекомые.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25144"/>
            <a:ext cx="8229600" cy="1396752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Составил : Воспитатель </a:t>
            </a:r>
            <a:r>
              <a:rPr lang="ru-RU" dirty="0" err="1" smtClean="0"/>
              <a:t>Очередко</a:t>
            </a:r>
            <a:r>
              <a:rPr lang="ru-RU" dirty="0" smtClean="0"/>
              <a:t> О.А.</a:t>
            </a:r>
          </a:p>
          <a:p>
            <a:pPr algn="ctr"/>
            <a:r>
              <a:rPr lang="ru-RU" dirty="0" smtClean="0"/>
              <a:t>2020г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196752"/>
            <a:ext cx="3525867" cy="35750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80928"/>
            <a:ext cx="1897380" cy="1897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6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Методы обучения – это способы работы воспитателя, с помощью которых достигается усвоение детьми знаний, умений и навыков, а также развитие их познавательных способностей. Приём – это часть метода.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Воспитатель, определяя основной метод обучения, которым он будет пользоваться на занятии, использует разнообразные приёмы для того, чтобы повысить его эффективность. Например, используя беседу как основной метод систематизации знаний детей о весне, педагог дополняет это различными приёмами</a:t>
            </a:r>
            <a:r>
              <a:rPr lang="ru-RU" sz="18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1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кроссворд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один из методов обучения детей и знакомство с природой.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6528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10573"/>
              </p:ext>
            </p:extLst>
          </p:nvPr>
        </p:nvGraphicFramePr>
        <p:xfrm>
          <a:off x="1694549" y="115568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51478"/>
              </p:ext>
            </p:extLst>
          </p:nvPr>
        </p:nvGraphicFramePr>
        <p:xfrm>
          <a:off x="974469" y="115568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323457"/>
              </p:ext>
            </p:extLst>
          </p:nvPr>
        </p:nvGraphicFramePr>
        <p:xfrm>
          <a:off x="1334509" y="115568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7441939"/>
              </p:ext>
            </p:extLst>
          </p:nvPr>
        </p:nvGraphicFramePr>
        <p:xfrm>
          <a:off x="2054589" y="187576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354070"/>
              </p:ext>
            </p:extLst>
          </p:nvPr>
        </p:nvGraphicFramePr>
        <p:xfrm>
          <a:off x="2054589" y="79564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6990290"/>
              </p:ext>
            </p:extLst>
          </p:nvPr>
        </p:nvGraphicFramePr>
        <p:xfrm>
          <a:off x="2054589" y="223580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0527608"/>
              </p:ext>
            </p:extLst>
          </p:nvPr>
        </p:nvGraphicFramePr>
        <p:xfrm>
          <a:off x="2054589" y="151572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682352"/>
              </p:ext>
            </p:extLst>
          </p:nvPr>
        </p:nvGraphicFramePr>
        <p:xfrm>
          <a:off x="2054589" y="115568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7719174"/>
              </p:ext>
            </p:extLst>
          </p:nvPr>
        </p:nvGraphicFramePr>
        <p:xfrm>
          <a:off x="2414629" y="115568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4041048"/>
              </p:ext>
            </p:extLst>
          </p:nvPr>
        </p:nvGraphicFramePr>
        <p:xfrm>
          <a:off x="2054589" y="259584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4381257"/>
              </p:ext>
            </p:extLst>
          </p:nvPr>
        </p:nvGraphicFramePr>
        <p:xfrm>
          <a:off x="2054589" y="295588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833167"/>
              </p:ext>
            </p:extLst>
          </p:nvPr>
        </p:nvGraphicFramePr>
        <p:xfrm>
          <a:off x="1694549" y="29451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490248"/>
              </p:ext>
            </p:extLst>
          </p:nvPr>
        </p:nvGraphicFramePr>
        <p:xfrm>
          <a:off x="974469" y="29451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347940"/>
              </p:ext>
            </p:extLst>
          </p:nvPr>
        </p:nvGraphicFramePr>
        <p:xfrm>
          <a:off x="1334509" y="29451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4558196"/>
              </p:ext>
            </p:extLst>
          </p:nvPr>
        </p:nvGraphicFramePr>
        <p:xfrm>
          <a:off x="2054589" y="29451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7046577"/>
              </p:ext>
            </p:extLst>
          </p:nvPr>
        </p:nvGraphicFramePr>
        <p:xfrm>
          <a:off x="2414629" y="29451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297635"/>
              </p:ext>
            </p:extLst>
          </p:nvPr>
        </p:nvGraphicFramePr>
        <p:xfrm>
          <a:off x="2774669" y="29451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256165"/>
              </p:ext>
            </p:extLst>
          </p:nvPr>
        </p:nvGraphicFramePr>
        <p:xfrm>
          <a:off x="614429" y="29451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168994"/>
              </p:ext>
            </p:extLst>
          </p:nvPr>
        </p:nvGraphicFramePr>
        <p:xfrm>
          <a:off x="1334509" y="43853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171001"/>
              </p:ext>
            </p:extLst>
          </p:nvPr>
        </p:nvGraphicFramePr>
        <p:xfrm>
          <a:off x="1334509" y="33051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9633509"/>
              </p:ext>
            </p:extLst>
          </p:nvPr>
        </p:nvGraphicFramePr>
        <p:xfrm>
          <a:off x="1334509" y="47453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323676"/>
              </p:ext>
            </p:extLst>
          </p:nvPr>
        </p:nvGraphicFramePr>
        <p:xfrm>
          <a:off x="1334509" y="402526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9544869"/>
              </p:ext>
            </p:extLst>
          </p:nvPr>
        </p:nvGraphicFramePr>
        <p:xfrm>
          <a:off x="1334509" y="36652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760395"/>
              </p:ext>
            </p:extLst>
          </p:nvPr>
        </p:nvGraphicFramePr>
        <p:xfrm>
          <a:off x="1334509" y="51053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2530542"/>
              </p:ext>
            </p:extLst>
          </p:nvPr>
        </p:nvGraphicFramePr>
        <p:xfrm>
          <a:off x="1334509" y="54654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844976"/>
              </p:ext>
            </p:extLst>
          </p:nvPr>
        </p:nvGraphicFramePr>
        <p:xfrm>
          <a:off x="1334509" y="582546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894137"/>
              </p:ext>
            </p:extLst>
          </p:nvPr>
        </p:nvGraphicFramePr>
        <p:xfrm>
          <a:off x="974469" y="43853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3742"/>
              </p:ext>
            </p:extLst>
          </p:nvPr>
        </p:nvGraphicFramePr>
        <p:xfrm>
          <a:off x="254389" y="43853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46085"/>
              </p:ext>
            </p:extLst>
          </p:nvPr>
        </p:nvGraphicFramePr>
        <p:xfrm>
          <a:off x="614429" y="43853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7153163"/>
              </p:ext>
            </p:extLst>
          </p:nvPr>
        </p:nvGraphicFramePr>
        <p:xfrm>
          <a:off x="1334509" y="43853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807000"/>
              </p:ext>
            </p:extLst>
          </p:nvPr>
        </p:nvGraphicFramePr>
        <p:xfrm>
          <a:off x="1694549" y="43853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6506391"/>
              </p:ext>
            </p:extLst>
          </p:nvPr>
        </p:nvGraphicFramePr>
        <p:xfrm>
          <a:off x="254389" y="54654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3910"/>
              </p:ext>
            </p:extLst>
          </p:nvPr>
        </p:nvGraphicFramePr>
        <p:xfrm>
          <a:off x="254389" y="43853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4301839"/>
              </p:ext>
            </p:extLst>
          </p:nvPr>
        </p:nvGraphicFramePr>
        <p:xfrm>
          <a:off x="254389" y="51053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559425"/>
              </p:ext>
            </p:extLst>
          </p:nvPr>
        </p:nvGraphicFramePr>
        <p:xfrm>
          <a:off x="254389" y="47453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4386775"/>
              </p:ext>
            </p:extLst>
          </p:nvPr>
        </p:nvGraphicFramePr>
        <p:xfrm>
          <a:off x="3162398" y="29400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527282"/>
              </p:ext>
            </p:extLst>
          </p:nvPr>
        </p:nvGraphicFramePr>
        <p:xfrm>
          <a:off x="3162398" y="18599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59657"/>
              </p:ext>
            </p:extLst>
          </p:nvPr>
        </p:nvGraphicFramePr>
        <p:xfrm>
          <a:off x="3162398" y="33001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964813"/>
              </p:ext>
            </p:extLst>
          </p:nvPr>
        </p:nvGraphicFramePr>
        <p:xfrm>
          <a:off x="3162398" y="25800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766799"/>
              </p:ext>
            </p:extLst>
          </p:nvPr>
        </p:nvGraphicFramePr>
        <p:xfrm>
          <a:off x="3162398" y="22200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3792662"/>
              </p:ext>
            </p:extLst>
          </p:nvPr>
        </p:nvGraphicFramePr>
        <p:xfrm>
          <a:off x="3162398" y="36601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2017389"/>
              </p:ext>
            </p:extLst>
          </p:nvPr>
        </p:nvGraphicFramePr>
        <p:xfrm>
          <a:off x="3162398" y="40202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919316"/>
              </p:ext>
            </p:extLst>
          </p:nvPr>
        </p:nvGraphicFramePr>
        <p:xfrm>
          <a:off x="3522438" y="18599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99678"/>
              </p:ext>
            </p:extLst>
          </p:nvPr>
        </p:nvGraphicFramePr>
        <p:xfrm>
          <a:off x="3162398" y="18599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022478"/>
              </p:ext>
            </p:extLst>
          </p:nvPr>
        </p:nvGraphicFramePr>
        <p:xfrm>
          <a:off x="3882478" y="18599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144850"/>
              </p:ext>
            </p:extLst>
          </p:nvPr>
        </p:nvGraphicFramePr>
        <p:xfrm>
          <a:off x="4242518" y="18599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2742757"/>
              </p:ext>
            </p:extLst>
          </p:nvPr>
        </p:nvGraphicFramePr>
        <p:xfrm>
          <a:off x="3882478" y="18599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970184"/>
              </p:ext>
            </p:extLst>
          </p:nvPr>
        </p:nvGraphicFramePr>
        <p:xfrm>
          <a:off x="388247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82792"/>
              </p:ext>
            </p:extLst>
          </p:nvPr>
        </p:nvGraphicFramePr>
        <p:xfrm>
          <a:off x="3882478" y="22200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310026"/>
              </p:ext>
            </p:extLst>
          </p:nvPr>
        </p:nvGraphicFramePr>
        <p:xfrm>
          <a:off x="3882478" y="14999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9381460"/>
              </p:ext>
            </p:extLst>
          </p:nvPr>
        </p:nvGraphicFramePr>
        <p:xfrm>
          <a:off x="3882478" y="11398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1913917"/>
              </p:ext>
            </p:extLst>
          </p:nvPr>
        </p:nvGraphicFramePr>
        <p:xfrm>
          <a:off x="496259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0731007"/>
              </p:ext>
            </p:extLst>
          </p:nvPr>
        </p:nvGraphicFramePr>
        <p:xfrm>
          <a:off x="424251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6637029"/>
              </p:ext>
            </p:extLst>
          </p:nvPr>
        </p:nvGraphicFramePr>
        <p:xfrm>
          <a:off x="460255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065536"/>
              </p:ext>
            </p:extLst>
          </p:nvPr>
        </p:nvGraphicFramePr>
        <p:xfrm>
          <a:off x="532263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9590004"/>
              </p:ext>
            </p:extLst>
          </p:nvPr>
        </p:nvGraphicFramePr>
        <p:xfrm>
          <a:off x="568267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78421"/>
              </p:ext>
            </p:extLst>
          </p:nvPr>
        </p:nvGraphicFramePr>
        <p:xfrm>
          <a:off x="604271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459805"/>
              </p:ext>
            </p:extLst>
          </p:nvPr>
        </p:nvGraphicFramePr>
        <p:xfrm>
          <a:off x="388247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2736631"/>
              </p:ext>
            </p:extLst>
          </p:nvPr>
        </p:nvGraphicFramePr>
        <p:xfrm>
          <a:off x="4962598" y="779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228833"/>
              </p:ext>
            </p:extLst>
          </p:nvPr>
        </p:nvGraphicFramePr>
        <p:xfrm>
          <a:off x="4962598" y="11398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70781"/>
              </p:ext>
            </p:extLst>
          </p:nvPr>
        </p:nvGraphicFramePr>
        <p:xfrm>
          <a:off x="4962598" y="14999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502423"/>
              </p:ext>
            </p:extLst>
          </p:nvPr>
        </p:nvGraphicFramePr>
        <p:xfrm>
          <a:off x="5682678" y="22200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723545"/>
              </p:ext>
            </p:extLst>
          </p:nvPr>
        </p:nvGraphicFramePr>
        <p:xfrm>
          <a:off x="5682678" y="11398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5834480"/>
              </p:ext>
            </p:extLst>
          </p:nvPr>
        </p:nvGraphicFramePr>
        <p:xfrm>
          <a:off x="5682678" y="25800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6193614"/>
              </p:ext>
            </p:extLst>
          </p:nvPr>
        </p:nvGraphicFramePr>
        <p:xfrm>
          <a:off x="5682678" y="18599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9625114"/>
              </p:ext>
            </p:extLst>
          </p:nvPr>
        </p:nvGraphicFramePr>
        <p:xfrm>
          <a:off x="5682678" y="14999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4910797"/>
              </p:ext>
            </p:extLst>
          </p:nvPr>
        </p:nvGraphicFramePr>
        <p:xfrm>
          <a:off x="5682678" y="29400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983091"/>
              </p:ext>
            </p:extLst>
          </p:nvPr>
        </p:nvGraphicFramePr>
        <p:xfrm>
          <a:off x="5682678" y="33001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9007249"/>
              </p:ext>
            </p:extLst>
          </p:nvPr>
        </p:nvGraphicFramePr>
        <p:xfrm>
          <a:off x="5682678" y="22200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7286380"/>
              </p:ext>
            </p:extLst>
          </p:nvPr>
        </p:nvGraphicFramePr>
        <p:xfrm>
          <a:off x="4962598" y="22200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0" name="Таблица 7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1144889"/>
              </p:ext>
            </p:extLst>
          </p:nvPr>
        </p:nvGraphicFramePr>
        <p:xfrm>
          <a:off x="5322638" y="22200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Таблица 8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4945842"/>
              </p:ext>
            </p:extLst>
          </p:nvPr>
        </p:nvGraphicFramePr>
        <p:xfrm>
          <a:off x="6042718" y="22200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Таблица 8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4672088"/>
              </p:ext>
            </p:extLst>
          </p:nvPr>
        </p:nvGraphicFramePr>
        <p:xfrm>
          <a:off x="6402758" y="22200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8" name="Таблица 8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598584"/>
              </p:ext>
            </p:extLst>
          </p:nvPr>
        </p:nvGraphicFramePr>
        <p:xfrm>
          <a:off x="5686458" y="3284278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9" name="Таблица 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9409645"/>
              </p:ext>
            </p:extLst>
          </p:nvPr>
        </p:nvGraphicFramePr>
        <p:xfrm>
          <a:off x="4966378" y="3284278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0" name="Таблица 8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58903"/>
              </p:ext>
            </p:extLst>
          </p:nvPr>
        </p:nvGraphicFramePr>
        <p:xfrm>
          <a:off x="5326418" y="3284278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215349" y="3592054"/>
            <a:ext cx="662919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Без рук, без ног, а ползает.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 солнышко, а светит.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Кто трудолюбивее всех на свете?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Осенью в щель заберётся, а весной проснётся.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Где хочу, там и скачу, ни на кого не погляжу, царя и того разбужу.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Не птичка, а с крыльями.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Летит - говорит, а сядет - молчит.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Сидят чернички в тёмной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темничке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вяжут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вязеночки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без иглы, без ниточки.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 ветки - на тропинку, с травки - на былинку.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Два рога - не бык, шесть ног без копыт.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 Не по рыбам, а сети расставляет.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12. Дедушка </a:t>
            </a:r>
            <a:r>
              <a:rPr lang="ru-RU" sz="1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ежок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печи дыру прожог.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 Летит - визжит, а сядет - молчит. Кто его убьёт, свою кровь прольёт.</a:t>
            </a:r>
            <a:b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Он всегда шипит сердито. Все его боятся обойти стремятся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00070" y="788959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13</a:t>
            </a:r>
            <a:endParaRPr lang="ru-RU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2054589" y="48009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232662" y="407448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  <p:sp>
        <p:nvSpPr>
          <p:cNvPr id="95" name="TextBox 94"/>
          <p:cNvSpPr txBox="1"/>
          <p:nvPr/>
        </p:nvSpPr>
        <p:spPr>
          <a:xfrm>
            <a:off x="416366" y="29765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96" name="TextBox 95"/>
          <p:cNvSpPr txBox="1"/>
          <p:nvPr/>
        </p:nvSpPr>
        <p:spPr>
          <a:xfrm>
            <a:off x="1335780" y="254798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97" name="TextBox 96"/>
          <p:cNvSpPr txBox="1"/>
          <p:nvPr/>
        </p:nvSpPr>
        <p:spPr>
          <a:xfrm>
            <a:off x="-26946" y="4362064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  <p:sp>
        <p:nvSpPr>
          <p:cNvPr id="98" name="TextBox 97"/>
          <p:cNvSpPr txBox="1"/>
          <p:nvPr/>
        </p:nvSpPr>
        <p:spPr>
          <a:xfrm>
            <a:off x="2916888" y="185590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99" name="TextBox 98"/>
          <p:cNvSpPr txBox="1"/>
          <p:nvPr/>
        </p:nvSpPr>
        <p:spPr>
          <a:xfrm>
            <a:off x="3669899" y="78390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100" name="TextBox 99"/>
          <p:cNvSpPr txBox="1"/>
          <p:nvPr/>
        </p:nvSpPr>
        <p:spPr>
          <a:xfrm>
            <a:off x="3925984" y="44563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101" name="TextBox 100"/>
          <p:cNvSpPr txBox="1"/>
          <p:nvPr/>
        </p:nvSpPr>
        <p:spPr>
          <a:xfrm>
            <a:off x="5026733" y="4490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102" name="TextBox 101"/>
          <p:cNvSpPr txBox="1"/>
          <p:nvPr/>
        </p:nvSpPr>
        <p:spPr>
          <a:xfrm>
            <a:off x="5773299" y="48118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  <p:sp>
        <p:nvSpPr>
          <p:cNvPr id="103" name="TextBox 102"/>
          <p:cNvSpPr txBox="1"/>
          <p:nvPr/>
        </p:nvSpPr>
        <p:spPr>
          <a:xfrm>
            <a:off x="4652619" y="224020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14</a:t>
            </a:r>
            <a:endParaRPr lang="ru-RU" sz="1400" dirty="0"/>
          </a:p>
        </p:txBody>
      </p:sp>
      <p:sp>
        <p:nvSpPr>
          <p:cNvPr id="104" name="TextBox 103"/>
          <p:cNvSpPr txBox="1"/>
          <p:nvPr/>
        </p:nvSpPr>
        <p:spPr>
          <a:xfrm>
            <a:off x="4652619" y="328427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105" name="TextBox 104"/>
          <p:cNvSpPr txBox="1"/>
          <p:nvPr/>
        </p:nvSpPr>
        <p:spPr>
          <a:xfrm>
            <a:off x="3202940" y="154813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pic>
        <p:nvPicPr>
          <p:cNvPr id="106" name="Рисунок 10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169" y="1470023"/>
            <a:ext cx="1263750" cy="1298374"/>
          </a:xfrm>
          <a:prstGeom prst="rect">
            <a:avLst/>
          </a:prstGeom>
        </p:spPr>
      </p:pic>
      <p:pic>
        <p:nvPicPr>
          <p:cNvPr id="113" name="Рисунок 1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216412"/>
            <a:ext cx="1143749" cy="1074008"/>
          </a:xfrm>
          <a:prstGeom prst="rect">
            <a:avLst/>
          </a:prstGeom>
        </p:spPr>
      </p:pic>
      <p:pic>
        <p:nvPicPr>
          <p:cNvPr id="115" name="Рисунок 1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400" y="1548131"/>
            <a:ext cx="2039888" cy="2039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96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2622836"/>
              </p:ext>
            </p:extLst>
          </p:nvPr>
        </p:nvGraphicFramePr>
        <p:xfrm>
          <a:off x="3161883" y="109936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0270944"/>
              </p:ext>
            </p:extLst>
          </p:nvPr>
        </p:nvGraphicFramePr>
        <p:xfrm>
          <a:off x="2441803" y="109936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785685"/>
              </p:ext>
            </p:extLst>
          </p:nvPr>
        </p:nvGraphicFramePr>
        <p:xfrm>
          <a:off x="2801843" y="109936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984197"/>
              </p:ext>
            </p:extLst>
          </p:nvPr>
        </p:nvGraphicFramePr>
        <p:xfrm>
          <a:off x="3521923" y="181944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9281573"/>
              </p:ext>
            </p:extLst>
          </p:nvPr>
        </p:nvGraphicFramePr>
        <p:xfrm>
          <a:off x="3521923" y="73932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8505855"/>
              </p:ext>
            </p:extLst>
          </p:nvPr>
        </p:nvGraphicFramePr>
        <p:xfrm>
          <a:off x="3521923" y="217948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901117"/>
              </p:ext>
            </p:extLst>
          </p:nvPr>
        </p:nvGraphicFramePr>
        <p:xfrm>
          <a:off x="3521923" y="145940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407261"/>
              </p:ext>
            </p:extLst>
          </p:nvPr>
        </p:nvGraphicFramePr>
        <p:xfrm>
          <a:off x="3521923" y="109936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9518640"/>
              </p:ext>
            </p:extLst>
          </p:nvPr>
        </p:nvGraphicFramePr>
        <p:xfrm>
          <a:off x="3881963" y="109936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64193"/>
              </p:ext>
            </p:extLst>
          </p:nvPr>
        </p:nvGraphicFramePr>
        <p:xfrm>
          <a:off x="3521923" y="253952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3873654"/>
              </p:ext>
            </p:extLst>
          </p:nvPr>
        </p:nvGraphicFramePr>
        <p:xfrm>
          <a:off x="3521923" y="2899566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3859295"/>
              </p:ext>
            </p:extLst>
          </p:nvPr>
        </p:nvGraphicFramePr>
        <p:xfrm>
          <a:off x="3161883" y="28888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5572695"/>
              </p:ext>
            </p:extLst>
          </p:nvPr>
        </p:nvGraphicFramePr>
        <p:xfrm>
          <a:off x="2441803" y="28888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2793940"/>
              </p:ext>
            </p:extLst>
          </p:nvPr>
        </p:nvGraphicFramePr>
        <p:xfrm>
          <a:off x="2801843" y="28888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16468"/>
              </p:ext>
            </p:extLst>
          </p:nvPr>
        </p:nvGraphicFramePr>
        <p:xfrm>
          <a:off x="3521923" y="28888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7688870"/>
              </p:ext>
            </p:extLst>
          </p:nvPr>
        </p:nvGraphicFramePr>
        <p:xfrm>
          <a:off x="3881963" y="28888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09247"/>
              </p:ext>
            </p:extLst>
          </p:nvPr>
        </p:nvGraphicFramePr>
        <p:xfrm>
          <a:off x="4242003" y="28888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Ц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8677272"/>
              </p:ext>
            </p:extLst>
          </p:nvPr>
        </p:nvGraphicFramePr>
        <p:xfrm>
          <a:off x="2081763" y="28888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Г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2" name="Таблица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1915946"/>
              </p:ext>
            </p:extLst>
          </p:nvPr>
        </p:nvGraphicFramePr>
        <p:xfrm>
          <a:off x="2801843" y="43289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117642"/>
              </p:ext>
            </p:extLst>
          </p:nvPr>
        </p:nvGraphicFramePr>
        <p:xfrm>
          <a:off x="2801843" y="324886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825920"/>
              </p:ext>
            </p:extLst>
          </p:nvPr>
        </p:nvGraphicFramePr>
        <p:xfrm>
          <a:off x="2801843" y="46890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Я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5" name="Таблица 2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220233"/>
              </p:ext>
            </p:extLst>
          </p:nvPr>
        </p:nvGraphicFramePr>
        <p:xfrm>
          <a:off x="2801843" y="39689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Т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6" name="Таблица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1444889"/>
              </p:ext>
            </p:extLst>
          </p:nvPr>
        </p:nvGraphicFramePr>
        <p:xfrm>
          <a:off x="2801843" y="36089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6757643"/>
              </p:ext>
            </p:extLst>
          </p:nvPr>
        </p:nvGraphicFramePr>
        <p:xfrm>
          <a:off x="2801843" y="504906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3166675"/>
              </p:ext>
            </p:extLst>
          </p:nvPr>
        </p:nvGraphicFramePr>
        <p:xfrm>
          <a:off x="2801843" y="54091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0288101"/>
              </p:ext>
            </p:extLst>
          </p:nvPr>
        </p:nvGraphicFramePr>
        <p:xfrm>
          <a:off x="2801843" y="576914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0" name="Таблица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02057"/>
              </p:ext>
            </p:extLst>
          </p:nvPr>
        </p:nvGraphicFramePr>
        <p:xfrm>
          <a:off x="2441803" y="43289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Ё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8390380"/>
              </p:ext>
            </p:extLst>
          </p:nvPr>
        </p:nvGraphicFramePr>
        <p:xfrm>
          <a:off x="1721723" y="43289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2" name="Таблица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0746"/>
              </p:ext>
            </p:extLst>
          </p:nvPr>
        </p:nvGraphicFramePr>
        <p:xfrm>
          <a:off x="2081763" y="43289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3" name="Таблица 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8756584"/>
              </p:ext>
            </p:extLst>
          </p:nvPr>
        </p:nvGraphicFramePr>
        <p:xfrm>
          <a:off x="2801843" y="43289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4" name="Таблица 3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5550867"/>
              </p:ext>
            </p:extLst>
          </p:nvPr>
        </p:nvGraphicFramePr>
        <p:xfrm>
          <a:off x="3161883" y="43289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Ы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6000356"/>
              </p:ext>
            </p:extLst>
          </p:nvPr>
        </p:nvGraphicFramePr>
        <p:xfrm>
          <a:off x="1721723" y="540910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6318159"/>
              </p:ext>
            </p:extLst>
          </p:nvPr>
        </p:nvGraphicFramePr>
        <p:xfrm>
          <a:off x="1721723" y="432898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П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7" name="Таблица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6504801"/>
              </p:ext>
            </p:extLst>
          </p:nvPr>
        </p:nvGraphicFramePr>
        <p:xfrm>
          <a:off x="1721723" y="504906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8" name="Таблица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468934"/>
              </p:ext>
            </p:extLst>
          </p:nvPr>
        </p:nvGraphicFramePr>
        <p:xfrm>
          <a:off x="1721723" y="4689023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39" name="Таблица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9604586"/>
              </p:ext>
            </p:extLst>
          </p:nvPr>
        </p:nvGraphicFramePr>
        <p:xfrm>
          <a:off x="4629732" y="28837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8097265"/>
              </p:ext>
            </p:extLst>
          </p:nvPr>
        </p:nvGraphicFramePr>
        <p:xfrm>
          <a:off x="4629732" y="18036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1" name="Таблица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8687031"/>
              </p:ext>
            </p:extLst>
          </p:nvPr>
        </p:nvGraphicFramePr>
        <p:xfrm>
          <a:off x="4629732" y="32438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В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0133982"/>
              </p:ext>
            </p:extLst>
          </p:nvPr>
        </p:nvGraphicFramePr>
        <p:xfrm>
          <a:off x="4629732" y="25237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Р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8284688"/>
              </p:ext>
            </p:extLst>
          </p:nvPr>
        </p:nvGraphicFramePr>
        <p:xfrm>
          <a:off x="4629732" y="21636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297385"/>
              </p:ext>
            </p:extLst>
          </p:nvPr>
        </p:nvGraphicFramePr>
        <p:xfrm>
          <a:off x="4629732" y="36038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840207"/>
              </p:ext>
            </p:extLst>
          </p:nvPr>
        </p:nvGraphicFramePr>
        <p:xfrm>
          <a:off x="4629732" y="39638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Й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6" name="Таблица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5097380"/>
              </p:ext>
            </p:extLst>
          </p:nvPr>
        </p:nvGraphicFramePr>
        <p:xfrm>
          <a:off x="4989772" y="18036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7" name="Таблица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206006"/>
              </p:ext>
            </p:extLst>
          </p:nvPr>
        </p:nvGraphicFramePr>
        <p:xfrm>
          <a:off x="4629732" y="18036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258186"/>
              </p:ext>
            </p:extLst>
          </p:nvPr>
        </p:nvGraphicFramePr>
        <p:xfrm>
          <a:off x="5349812" y="18036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49" name="Таблица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302702"/>
              </p:ext>
            </p:extLst>
          </p:nvPr>
        </p:nvGraphicFramePr>
        <p:xfrm>
          <a:off x="5709852" y="18036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0" name="Таблица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8552046"/>
              </p:ext>
            </p:extLst>
          </p:nvPr>
        </p:nvGraphicFramePr>
        <p:xfrm>
          <a:off x="5349812" y="18036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1" name="Таблица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7391514"/>
              </p:ext>
            </p:extLst>
          </p:nvPr>
        </p:nvGraphicFramePr>
        <p:xfrm>
          <a:off x="534981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2" name="Таблица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783323"/>
              </p:ext>
            </p:extLst>
          </p:nvPr>
        </p:nvGraphicFramePr>
        <p:xfrm>
          <a:off x="5349812" y="21636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3" name="Таблица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7451117"/>
              </p:ext>
            </p:extLst>
          </p:nvPr>
        </p:nvGraphicFramePr>
        <p:xfrm>
          <a:off x="5349812" y="14436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4" name="Таблица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862200"/>
              </p:ext>
            </p:extLst>
          </p:nvPr>
        </p:nvGraphicFramePr>
        <p:xfrm>
          <a:off x="5349812" y="10835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5" name="Таблица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316648"/>
              </p:ext>
            </p:extLst>
          </p:nvPr>
        </p:nvGraphicFramePr>
        <p:xfrm>
          <a:off x="642993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6" name="Таблица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8573745"/>
              </p:ext>
            </p:extLst>
          </p:nvPr>
        </p:nvGraphicFramePr>
        <p:xfrm>
          <a:off x="570985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7" name="Таблица 5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6702069"/>
              </p:ext>
            </p:extLst>
          </p:nvPr>
        </p:nvGraphicFramePr>
        <p:xfrm>
          <a:off x="606989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8" name="Таблица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3259536"/>
              </p:ext>
            </p:extLst>
          </p:nvPr>
        </p:nvGraphicFramePr>
        <p:xfrm>
          <a:off x="678997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9" name="Таблица 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83752"/>
              </p:ext>
            </p:extLst>
          </p:nvPr>
        </p:nvGraphicFramePr>
        <p:xfrm>
          <a:off x="715001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0" name="Таблица 5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987030"/>
              </p:ext>
            </p:extLst>
          </p:nvPr>
        </p:nvGraphicFramePr>
        <p:xfrm>
          <a:off x="751005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1" name="Таблица 6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5997194"/>
              </p:ext>
            </p:extLst>
          </p:nvPr>
        </p:nvGraphicFramePr>
        <p:xfrm>
          <a:off x="534981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Б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2" name="Таблица 6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685418"/>
              </p:ext>
            </p:extLst>
          </p:nvPr>
        </p:nvGraphicFramePr>
        <p:xfrm>
          <a:off x="6429932" y="7235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О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3" name="Таблица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5322087"/>
              </p:ext>
            </p:extLst>
          </p:nvPr>
        </p:nvGraphicFramePr>
        <p:xfrm>
          <a:off x="6429932" y="10835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С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4" name="Таблица 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0118319"/>
              </p:ext>
            </p:extLst>
          </p:nvPr>
        </p:nvGraphicFramePr>
        <p:xfrm>
          <a:off x="6429932" y="14436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А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5" name="Таблица 6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7009253"/>
              </p:ext>
            </p:extLst>
          </p:nvPr>
        </p:nvGraphicFramePr>
        <p:xfrm>
          <a:off x="7150012" y="21636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6" name="Таблица 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3481792"/>
              </p:ext>
            </p:extLst>
          </p:nvPr>
        </p:nvGraphicFramePr>
        <p:xfrm>
          <a:off x="7150012" y="10835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7" name="Таблица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16867"/>
              </p:ext>
            </p:extLst>
          </p:nvPr>
        </p:nvGraphicFramePr>
        <p:xfrm>
          <a:off x="7150012" y="252372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Ч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8" name="Таблица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44856"/>
              </p:ext>
            </p:extLst>
          </p:nvPr>
        </p:nvGraphicFramePr>
        <p:xfrm>
          <a:off x="7150012" y="180364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Н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69" name="Таблица 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6657116"/>
              </p:ext>
            </p:extLst>
          </p:nvPr>
        </p:nvGraphicFramePr>
        <p:xfrm>
          <a:off x="7150012" y="14436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З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0" name="Таблица 6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8059829"/>
              </p:ext>
            </p:extLst>
          </p:nvPr>
        </p:nvGraphicFramePr>
        <p:xfrm>
          <a:off x="7150012" y="288376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И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1" name="Таблица 7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64744"/>
              </p:ext>
            </p:extLst>
          </p:nvPr>
        </p:nvGraphicFramePr>
        <p:xfrm>
          <a:off x="7150012" y="324380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2" name="Таблица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4221633"/>
              </p:ext>
            </p:extLst>
          </p:nvPr>
        </p:nvGraphicFramePr>
        <p:xfrm>
          <a:off x="7150012" y="21636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Е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3" name="Таблица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298702"/>
              </p:ext>
            </p:extLst>
          </p:nvPr>
        </p:nvGraphicFramePr>
        <p:xfrm>
          <a:off x="6429932" y="21636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Ш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4" name="Таблица 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14501"/>
              </p:ext>
            </p:extLst>
          </p:nvPr>
        </p:nvGraphicFramePr>
        <p:xfrm>
          <a:off x="6789972" y="21636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М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5" name="Таблица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489860"/>
              </p:ext>
            </p:extLst>
          </p:nvPr>
        </p:nvGraphicFramePr>
        <p:xfrm>
          <a:off x="7510052" y="21636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Л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6" name="Таблица 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973202"/>
              </p:ext>
            </p:extLst>
          </p:nvPr>
        </p:nvGraphicFramePr>
        <p:xfrm>
          <a:off x="7870092" y="2163685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Ь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7" name="Таблица 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203755"/>
              </p:ext>
            </p:extLst>
          </p:nvPr>
        </p:nvGraphicFramePr>
        <p:xfrm>
          <a:off x="7153792" y="3227958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К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8" name="Таблица 7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4439147"/>
              </p:ext>
            </p:extLst>
          </p:nvPr>
        </p:nvGraphicFramePr>
        <p:xfrm>
          <a:off x="6433712" y="3227958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Ж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9" name="Таблица 7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0501182"/>
              </p:ext>
            </p:extLst>
          </p:nvPr>
        </p:nvGraphicFramePr>
        <p:xfrm>
          <a:off x="6793752" y="3227958"/>
          <a:ext cx="362879" cy="365760"/>
        </p:xfrm>
        <a:graphic>
          <a:graphicData uri="http://schemas.openxmlformats.org/drawingml/2006/table">
            <a:tbl>
              <a:tblPr/>
              <a:tblGrid>
                <a:gridCol w="362879"/>
              </a:tblGrid>
              <a:tr h="252940">
                <a:tc>
                  <a:txBody>
                    <a:bodyPr/>
                    <a:lstStyle/>
                    <a:p>
                      <a:r>
                        <a:rPr lang="ru-RU" dirty="0" smtClean="0"/>
                        <a:t>У</a:t>
                      </a:r>
                      <a:endParaRPr lang="ru-RU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81" name="TextBox 80"/>
          <p:cNvSpPr txBox="1"/>
          <p:nvPr/>
        </p:nvSpPr>
        <p:spPr>
          <a:xfrm>
            <a:off x="2051582" y="112474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13</a:t>
            </a:r>
            <a:endParaRPr lang="ru-RU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3521923" y="423777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12</a:t>
            </a:r>
            <a:endParaRPr lang="ru-RU" sz="1400" dirty="0"/>
          </a:p>
        </p:txBody>
      </p:sp>
      <p:sp>
        <p:nvSpPr>
          <p:cNvPr id="83" name="TextBox 82"/>
          <p:cNvSpPr txBox="1"/>
          <p:nvPr/>
        </p:nvSpPr>
        <p:spPr>
          <a:xfrm>
            <a:off x="1699996" y="401816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11</a:t>
            </a:r>
            <a:endParaRPr lang="ru-RU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1748566" y="2920180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</a:t>
            </a:r>
            <a:endParaRPr lang="ru-RU" sz="1400" dirty="0"/>
          </a:p>
        </p:txBody>
      </p:sp>
      <p:sp>
        <p:nvSpPr>
          <p:cNvPr id="85" name="TextBox 84"/>
          <p:cNvSpPr txBox="1"/>
          <p:nvPr/>
        </p:nvSpPr>
        <p:spPr>
          <a:xfrm>
            <a:off x="2803114" y="249166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2</a:t>
            </a:r>
            <a:endParaRPr lang="ru-RU" sz="1400" dirty="0"/>
          </a:p>
        </p:txBody>
      </p:sp>
      <p:sp>
        <p:nvSpPr>
          <p:cNvPr id="86" name="TextBox 85"/>
          <p:cNvSpPr txBox="1"/>
          <p:nvPr/>
        </p:nvSpPr>
        <p:spPr>
          <a:xfrm>
            <a:off x="1422390" y="4333165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8</a:t>
            </a:r>
            <a:endParaRPr lang="ru-RU" sz="1400" dirty="0"/>
          </a:p>
        </p:txBody>
      </p:sp>
      <p:sp>
        <p:nvSpPr>
          <p:cNvPr id="87" name="TextBox 86"/>
          <p:cNvSpPr txBox="1"/>
          <p:nvPr/>
        </p:nvSpPr>
        <p:spPr>
          <a:xfrm>
            <a:off x="4384222" y="1799588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4</a:t>
            </a:r>
            <a:endParaRPr lang="ru-RU" sz="1400" dirty="0"/>
          </a:p>
        </p:txBody>
      </p:sp>
      <p:sp>
        <p:nvSpPr>
          <p:cNvPr id="88" name="TextBox 87"/>
          <p:cNvSpPr txBox="1"/>
          <p:nvPr/>
        </p:nvSpPr>
        <p:spPr>
          <a:xfrm>
            <a:off x="5137233" y="72758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6</a:t>
            </a:r>
            <a:endParaRPr lang="ru-RU" sz="1400" dirty="0"/>
          </a:p>
        </p:txBody>
      </p:sp>
      <p:sp>
        <p:nvSpPr>
          <p:cNvPr id="89" name="TextBox 88"/>
          <p:cNvSpPr txBox="1"/>
          <p:nvPr/>
        </p:nvSpPr>
        <p:spPr>
          <a:xfrm>
            <a:off x="5393318" y="38931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5</a:t>
            </a:r>
            <a:endParaRPr lang="ru-RU" sz="1400" dirty="0"/>
          </a:p>
        </p:txBody>
      </p:sp>
      <p:sp>
        <p:nvSpPr>
          <p:cNvPr id="90" name="TextBox 89"/>
          <p:cNvSpPr txBox="1"/>
          <p:nvPr/>
        </p:nvSpPr>
        <p:spPr>
          <a:xfrm>
            <a:off x="6494067" y="392699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7</a:t>
            </a:r>
            <a:endParaRPr lang="ru-RU" sz="1400" dirty="0"/>
          </a:p>
        </p:txBody>
      </p:sp>
      <p:sp>
        <p:nvSpPr>
          <p:cNvPr id="91" name="TextBox 90"/>
          <p:cNvSpPr txBox="1"/>
          <p:nvPr/>
        </p:nvSpPr>
        <p:spPr>
          <a:xfrm>
            <a:off x="7240633" y="424862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9</a:t>
            </a:r>
            <a:endParaRPr lang="ru-RU" sz="1400" dirty="0"/>
          </a:p>
        </p:txBody>
      </p:sp>
      <p:sp>
        <p:nvSpPr>
          <p:cNvPr id="92" name="TextBox 91"/>
          <p:cNvSpPr txBox="1"/>
          <p:nvPr/>
        </p:nvSpPr>
        <p:spPr>
          <a:xfrm>
            <a:off x="6119953" y="2183884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14</a:t>
            </a:r>
            <a:endParaRPr lang="ru-RU" sz="1400" dirty="0"/>
          </a:p>
        </p:txBody>
      </p:sp>
      <p:sp>
        <p:nvSpPr>
          <p:cNvPr id="93" name="TextBox 92"/>
          <p:cNvSpPr txBox="1"/>
          <p:nvPr/>
        </p:nvSpPr>
        <p:spPr>
          <a:xfrm>
            <a:off x="6089122" y="322795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10</a:t>
            </a:r>
            <a:endParaRPr lang="ru-RU" sz="1400" dirty="0"/>
          </a:p>
        </p:txBody>
      </p:sp>
      <p:sp>
        <p:nvSpPr>
          <p:cNvPr id="94" name="TextBox 93"/>
          <p:cNvSpPr txBox="1"/>
          <p:nvPr/>
        </p:nvSpPr>
        <p:spPr>
          <a:xfrm>
            <a:off x="4670274" y="1491811"/>
            <a:ext cx="2760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3</a:t>
            </a:r>
            <a:endParaRPr lang="ru-RU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51" y="78293"/>
            <a:ext cx="1262063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086" y="4131503"/>
            <a:ext cx="2036763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98" y="2760939"/>
            <a:ext cx="1551582" cy="13705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283" y="4240383"/>
            <a:ext cx="2433803" cy="1825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5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2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5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4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7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0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5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fill="hold">
                      <p:stCondLst>
                        <p:cond delay="indefinite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1" fill="hold">
                      <p:stCondLst>
                        <p:cond delay="indefinite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0" fill="hold">
                      <p:stCondLst>
                        <p:cond delay="indefinite"/>
                      </p:stCondLst>
                      <p:childTnLst>
                        <p:par>
                          <p:cTn id="351" fill="hold">
                            <p:stCondLst>
                              <p:cond delay="0"/>
                            </p:stCondLst>
                            <p:childTnLst>
                              <p:par>
                                <p:cTn id="3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6" fill="hold">
                      <p:stCondLst>
                        <p:cond delay="indefinite"/>
                      </p:stCondLst>
                      <p:childTnLst>
                        <p:par>
                          <p:cTn id="367" fill="hold">
                            <p:stCondLst>
                              <p:cond delay="0"/>
                            </p:stCondLst>
                            <p:childTnLst>
                              <p:par>
                                <p:cTn id="36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0" dur="2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3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8" dur="2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1" dur="2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212</Words>
  <Application>Microsoft Office PowerPoint</Application>
  <PresentationFormat>Экран (4:3)</PresentationFormat>
  <Paragraphs>101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Кроссворд для детей старшей группы по экологии – насекомые.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DNS</dc:creator>
  <cp:lastModifiedBy>DNS</cp:lastModifiedBy>
  <cp:revision>16</cp:revision>
  <dcterms:created xsi:type="dcterms:W3CDTF">2020-10-14T13:15:23Z</dcterms:created>
  <dcterms:modified xsi:type="dcterms:W3CDTF">2020-11-04T15:18:43Z</dcterms:modified>
</cp:coreProperties>
</file>