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6" r:id="rId4"/>
    <p:sldId id="267" r:id="rId5"/>
    <p:sldId id="258" r:id="rId6"/>
    <p:sldId id="259" r:id="rId7"/>
    <p:sldId id="260" r:id="rId8"/>
    <p:sldId id="261" r:id="rId9"/>
    <p:sldId id="262" r:id="rId10"/>
    <p:sldId id="264" r:id="rId11"/>
    <p:sldId id="268" r:id="rId12"/>
    <p:sldId id="269"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6EBB924-9EBA-40F2-8EB6-5E448F96B7C6}">
          <p14:sldIdLst>
            <p14:sldId id="256"/>
            <p14:sldId id="257"/>
            <p14:sldId id="266"/>
            <p14:sldId id="267"/>
            <p14:sldId id="258"/>
            <p14:sldId id="259"/>
            <p14:sldId id="260"/>
            <p14:sldId id="261"/>
            <p14:sldId id="262"/>
            <p14:sldId id="264"/>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3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E106F-6FDF-42BC-80FA-248B6BAC6098}" type="datetimeFigureOut">
              <a:rPr lang="ru-RU" smtClean="0"/>
              <a:t>03.11.2020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52A43-B566-4C1A-8994-323EEA0DA563}" type="slidenum">
              <a:rPr lang="ru-RU" smtClean="0"/>
              <a:t>‹#›</a:t>
            </a:fld>
            <a:endParaRPr lang="ru-RU"/>
          </a:p>
        </p:txBody>
      </p:sp>
    </p:spTree>
    <p:extLst>
      <p:ext uri="{BB962C8B-B14F-4D97-AF65-F5344CB8AC3E}">
        <p14:creationId xmlns:p14="http://schemas.microsoft.com/office/powerpoint/2010/main" val="206197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F52A43-B566-4C1A-8994-323EEA0DA563}" type="slidenum">
              <a:rPr lang="ru-RU" smtClean="0"/>
              <a:t>6</a:t>
            </a:fld>
            <a:endParaRPr lang="ru-RU"/>
          </a:p>
        </p:txBody>
      </p:sp>
    </p:spTree>
    <p:extLst>
      <p:ext uri="{BB962C8B-B14F-4D97-AF65-F5344CB8AC3E}">
        <p14:creationId xmlns:p14="http://schemas.microsoft.com/office/powerpoint/2010/main" val="365221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F52A43-B566-4C1A-8994-323EEA0DA563}" type="slidenum">
              <a:rPr lang="ru-RU" smtClean="0"/>
              <a:t>7</a:t>
            </a:fld>
            <a:endParaRPr lang="ru-RU"/>
          </a:p>
        </p:txBody>
      </p:sp>
    </p:spTree>
    <p:extLst>
      <p:ext uri="{BB962C8B-B14F-4D97-AF65-F5344CB8AC3E}">
        <p14:creationId xmlns:p14="http://schemas.microsoft.com/office/powerpoint/2010/main" val="179143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F52A43-B566-4C1A-8994-323EEA0DA563}" type="slidenum">
              <a:rPr lang="ru-RU" smtClean="0"/>
              <a:t>12</a:t>
            </a:fld>
            <a:endParaRPr lang="ru-RU"/>
          </a:p>
        </p:txBody>
      </p:sp>
    </p:spTree>
    <p:extLst>
      <p:ext uri="{BB962C8B-B14F-4D97-AF65-F5344CB8AC3E}">
        <p14:creationId xmlns:p14="http://schemas.microsoft.com/office/powerpoint/2010/main" val="253343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21DEC5-4BC5-4522-8B16-179FAB1BA0FC}"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21036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21DEC5-4BC5-4522-8B16-179FAB1BA0FC}"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195358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21DEC5-4BC5-4522-8B16-179FAB1BA0FC}"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12046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21DEC5-4BC5-4522-8B16-179FAB1BA0FC}"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73261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21DEC5-4BC5-4522-8B16-179FAB1BA0FC}" type="datetimeFigureOut">
              <a:rPr lang="ru-RU" smtClean="0"/>
              <a:t>03.11.2020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305696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21DEC5-4BC5-4522-8B16-179FAB1BA0FC}" type="datetimeFigureOut">
              <a:rPr lang="ru-RU" smtClean="0"/>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267319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21DEC5-4BC5-4522-8B16-179FAB1BA0FC}" type="datetimeFigureOut">
              <a:rPr lang="ru-RU" smtClean="0"/>
              <a:t>03.11.2020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63413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21DEC5-4BC5-4522-8B16-179FAB1BA0FC}" type="datetimeFigureOut">
              <a:rPr lang="ru-RU" smtClean="0"/>
              <a:t>03.11.2020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11762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21DEC5-4BC5-4522-8B16-179FAB1BA0FC}" type="datetimeFigureOut">
              <a:rPr lang="ru-RU" smtClean="0"/>
              <a:t>03.11.2020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398337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21DEC5-4BC5-4522-8B16-179FAB1BA0FC}" type="datetimeFigureOut">
              <a:rPr lang="ru-RU" smtClean="0"/>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412188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21DEC5-4BC5-4522-8B16-179FAB1BA0FC}" type="datetimeFigureOut">
              <a:rPr lang="ru-RU" smtClean="0"/>
              <a:t>03.11.2020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F63F85-B49D-4628-8601-CE43C2BAF4F2}" type="slidenum">
              <a:rPr lang="ru-RU" smtClean="0"/>
              <a:t>‹#›</a:t>
            </a:fld>
            <a:endParaRPr lang="ru-RU"/>
          </a:p>
        </p:txBody>
      </p:sp>
    </p:spTree>
    <p:extLst>
      <p:ext uri="{BB962C8B-B14F-4D97-AF65-F5344CB8AC3E}">
        <p14:creationId xmlns:p14="http://schemas.microsoft.com/office/powerpoint/2010/main" val="357307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1DEC5-4BC5-4522-8B16-179FAB1BA0FC}" type="datetimeFigureOut">
              <a:rPr lang="ru-RU" smtClean="0"/>
              <a:t>03.11.2020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63F85-B49D-4628-8601-CE43C2BAF4F2}" type="slidenum">
              <a:rPr lang="ru-RU" smtClean="0"/>
              <a:t>‹#›</a:t>
            </a:fld>
            <a:endParaRPr lang="ru-RU"/>
          </a:p>
        </p:txBody>
      </p:sp>
    </p:spTree>
    <p:extLst>
      <p:ext uri="{BB962C8B-B14F-4D97-AF65-F5344CB8AC3E}">
        <p14:creationId xmlns:p14="http://schemas.microsoft.com/office/powerpoint/2010/main" val="2764891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Glass/>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776614"/>
            <a:ext cx="9144000" cy="4659910"/>
          </a:xfrm>
          <a:blipFill>
            <a:blip r:embed="rId4"/>
            <a:tile tx="0" ty="0" sx="100000" sy="100000" flip="none" algn="tl"/>
          </a:blipFill>
          <a:effectLst>
            <a:glow rad="228600">
              <a:schemeClr val="accent2">
                <a:satMod val="175000"/>
                <a:alpha val="40000"/>
              </a:schemeClr>
            </a:glow>
            <a:outerShdw blurRad="63500" sx="102000" sy="102000" algn="ctr" rotWithShape="0">
              <a:srgbClr val="FF0066">
                <a:alpha val="40000"/>
              </a:srgbClr>
            </a:outerShdw>
          </a:effectLst>
        </p:spPr>
        <p:txBody>
          <a:bodyPr>
            <a:normAutofit/>
            <a:scene3d>
              <a:camera prst="orthographicFront"/>
              <a:lightRig rig="threePt" dir="t"/>
            </a:scene3d>
            <a:sp3d>
              <a:bevelB w="50800" h="38100" prst="riblet"/>
            </a:sp3d>
          </a:bodyPr>
          <a:lstStyle/>
          <a:p>
            <a:pPr lvl="0">
              <a:spcBef>
                <a:spcPts val="1000"/>
              </a:spcBef>
            </a:pPr>
            <a:r>
              <a:rPr lang="ru-RU" b="1" i="1" dirty="0" smtClean="0">
                <a:effectLst>
                  <a:outerShdw blurRad="50800" dist="50800" dir="5400000" sx="1000" sy="1000" algn="l" rotWithShape="0">
                    <a:srgbClr val="FF0066">
                      <a:alpha val="40000"/>
                    </a:srgbClr>
                  </a:outerShdw>
                </a:effectLst>
              </a:rPr>
              <a:t>Мастер класс </a:t>
            </a:r>
            <a:br>
              <a:rPr lang="ru-RU" b="1" i="1" dirty="0" smtClean="0">
                <a:effectLst>
                  <a:outerShdw blurRad="50800" dist="50800" dir="5400000" sx="1000" sy="1000" algn="l" rotWithShape="0">
                    <a:srgbClr val="FF0066">
                      <a:alpha val="40000"/>
                    </a:srgbClr>
                  </a:outerShdw>
                </a:effectLst>
              </a:rPr>
            </a:br>
            <a:r>
              <a:rPr lang="ru-RU" b="1" i="1" dirty="0" smtClean="0">
                <a:effectLst>
                  <a:outerShdw blurRad="50800" dist="50800" dir="5400000" sx="1000" sy="1000" algn="l" rotWithShape="0">
                    <a:srgbClr val="FF0066">
                      <a:alpha val="40000"/>
                    </a:srgbClr>
                  </a:outerShdw>
                </a:effectLst>
              </a:rPr>
              <a:t>поделка из соленого теста</a:t>
            </a:r>
            <a:br>
              <a:rPr lang="ru-RU" b="1" i="1" dirty="0" smtClean="0">
                <a:effectLst>
                  <a:outerShdw blurRad="50800" dist="50800" dir="5400000" sx="1000" sy="1000" algn="l" rotWithShape="0">
                    <a:srgbClr val="FF0066">
                      <a:alpha val="40000"/>
                    </a:srgbClr>
                  </a:outerShdw>
                </a:effectLst>
              </a:rPr>
            </a:br>
            <a:r>
              <a:rPr lang="ru-RU" b="1" i="1" dirty="0" smtClean="0">
                <a:effectLst>
                  <a:outerShdw blurRad="50800" dist="50800" dir="5400000" sx="1000" sy="1000" algn="l" rotWithShape="0">
                    <a:srgbClr val="FF0066">
                      <a:alpha val="40000"/>
                    </a:srgbClr>
                  </a:outerShdw>
                </a:effectLst>
              </a:rPr>
              <a:t>«</a:t>
            </a:r>
            <a:r>
              <a:rPr lang="ru-RU" b="1" i="1" dirty="0" smtClean="0">
                <a:effectLst>
                  <a:outerShdw blurRad="50800" dist="50800" dir="5400000" sx="1000" sy="1000" algn="l" rotWithShape="0">
                    <a:srgbClr val="FF0066">
                      <a:alpha val="40000"/>
                    </a:srgbClr>
                  </a:outerShdw>
                </a:effectLst>
              </a:rPr>
              <a:t>Мышонок</a:t>
            </a:r>
            <a:r>
              <a:rPr lang="ru-RU" b="1" i="1" dirty="0" smtClean="0">
                <a:effectLst>
                  <a:outerShdw blurRad="50800" dist="50800" dir="5400000" sx="1000" sy="1000" algn="l" rotWithShape="0">
                    <a:srgbClr val="FF0066">
                      <a:alpha val="40000"/>
                    </a:srgbClr>
                  </a:outerShdw>
                </a:effectLst>
              </a:rPr>
              <a:t>»</a:t>
            </a:r>
            <a:br>
              <a:rPr lang="ru-RU" b="1" i="1" dirty="0" smtClean="0">
                <a:effectLst>
                  <a:outerShdw blurRad="50800" dist="50800" dir="5400000" sx="1000" sy="1000" algn="l" rotWithShape="0">
                    <a:srgbClr val="FF0066">
                      <a:alpha val="40000"/>
                    </a:srgbClr>
                  </a:outerShdw>
                </a:effectLst>
              </a:rPr>
            </a:br>
            <a:r>
              <a:rPr lang="ru-RU" sz="2200" b="1" i="1" dirty="0">
                <a:solidFill>
                  <a:prstClr val="black"/>
                </a:solidFill>
                <a:effectLst>
                  <a:outerShdw blurRad="50800" dist="50800" dir="5400000" sx="1000" sy="1000" algn="l" rotWithShape="0">
                    <a:srgbClr val="FF0066">
                      <a:alpha val="40000"/>
                    </a:srgbClr>
                  </a:outerShdw>
                </a:effectLst>
                <a:latin typeface="Calibri" panose="020F0502020204030204"/>
                <a:ea typeface="+mn-ea"/>
                <a:cs typeface="+mn-cs"/>
              </a:rPr>
              <a:t>ДОО  «Глиняная игрушка»</a:t>
            </a:r>
            <a:br>
              <a:rPr lang="ru-RU" sz="2200" b="1" i="1" dirty="0">
                <a:solidFill>
                  <a:prstClr val="black"/>
                </a:solidFill>
                <a:effectLst>
                  <a:outerShdw blurRad="50800" dist="50800" dir="5400000" sx="1000" sy="1000" algn="l" rotWithShape="0">
                    <a:srgbClr val="FF0066">
                      <a:alpha val="40000"/>
                    </a:srgbClr>
                  </a:outerShdw>
                </a:effectLst>
                <a:latin typeface="Calibri" panose="020F0502020204030204"/>
                <a:ea typeface="+mn-ea"/>
                <a:cs typeface="+mn-cs"/>
              </a:rPr>
            </a:br>
            <a:r>
              <a:rPr lang="ru-RU" sz="2200" b="1" i="1" dirty="0">
                <a:solidFill>
                  <a:prstClr val="black"/>
                </a:solidFill>
                <a:effectLst>
                  <a:outerShdw blurRad="50800" dist="50800" dir="5400000" sx="1000" sy="1000" algn="l" rotWithShape="0">
                    <a:srgbClr val="FF0066">
                      <a:alpha val="40000"/>
                    </a:srgbClr>
                  </a:outerShdw>
                </a:effectLst>
                <a:latin typeface="Calibri" panose="020F0502020204030204"/>
                <a:ea typeface="+mn-ea"/>
                <a:cs typeface="+mn-cs"/>
              </a:rPr>
              <a:t>Педагог: </a:t>
            </a:r>
            <a:r>
              <a:rPr lang="ru-RU" sz="2200" b="1" i="1" dirty="0" err="1">
                <a:solidFill>
                  <a:prstClr val="black"/>
                </a:solidFill>
                <a:effectLst>
                  <a:outerShdw blurRad="50800" dist="50800" dir="5400000" sx="1000" sy="1000" algn="l" rotWithShape="0">
                    <a:srgbClr val="FF0066">
                      <a:alpha val="40000"/>
                    </a:srgbClr>
                  </a:outerShdw>
                </a:effectLst>
                <a:latin typeface="Calibri" panose="020F0502020204030204"/>
                <a:ea typeface="+mn-ea"/>
                <a:cs typeface="+mn-cs"/>
              </a:rPr>
              <a:t>Садовникова</a:t>
            </a:r>
            <a:r>
              <a:rPr lang="ru-RU" sz="2200" b="1" i="1" dirty="0">
                <a:solidFill>
                  <a:prstClr val="black"/>
                </a:solidFill>
                <a:effectLst>
                  <a:outerShdw blurRad="50800" dist="50800" dir="5400000" sx="1000" sy="1000" algn="l" rotWithShape="0">
                    <a:srgbClr val="FF0066">
                      <a:alpha val="40000"/>
                    </a:srgbClr>
                  </a:outerShdw>
                </a:effectLst>
                <a:latin typeface="Calibri" panose="020F0502020204030204"/>
                <a:ea typeface="+mn-ea"/>
                <a:cs typeface="+mn-cs"/>
              </a:rPr>
              <a:t> Анна Викторовна</a:t>
            </a:r>
            <a:r>
              <a:rPr lang="ru-RU" sz="2200" b="1" i="1" dirty="0">
                <a:solidFill>
                  <a:prstClr val="black"/>
                </a:solidFill>
                <a:effectLst>
                  <a:outerShdw blurRad="50800" dist="50800" dir="5400000" sx="1000" sy="1000" algn="l" rotWithShape="0">
                    <a:srgbClr val="FF0066"/>
                  </a:outerShdw>
                </a:effectLst>
                <a:latin typeface="Calibri" panose="020F0502020204030204"/>
                <a:ea typeface="+mn-ea"/>
                <a:cs typeface="+mn-cs"/>
              </a:rPr>
              <a:t/>
            </a:r>
            <a:br>
              <a:rPr lang="ru-RU" sz="2200" b="1" i="1" dirty="0">
                <a:solidFill>
                  <a:prstClr val="black"/>
                </a:solidFill>
                <a:effectLst>
                  <a:outerShdw blurRad="50800" dist="50800" dir="5400000" sx="1000" sy="1000" algn="l" rotWithShape="0">
                    <a:srgbClr val="FF0066"/>
                  </a:outerShdw>
                </a:effectLst>
                <a:latin typeface="Calibri" panose="020F0502020204030204"/>
                <a:ea typeface="+mn-ea"/>
                <a:cs typeface="+mn-cs"/>
              </a:rPr>
            </a:br>
            <a:endParaRPr lang="ru-RU" b="1" i="1" dirty="0">
              <a:effectLst>
                <a:outerShdw blurRad="50800" dist="50800" dir="5400000" sx="1000" sy="1000" algn="l" rotWithShape="0">
                  <a:srgbClr val="FF0066"/>
                </a:outerShdw>
              </a:effectLst>
            </a:endParaRPr>
          </a:p>
        </p:txBody>
      </p:sp>
    </p:spTree>
    <p:extLst>
      <p:ext uri="{BB962C8B-B14F-4D97-AF65-F5344CB8AC3E}">
        <p14:creationId xmlns:p14="http://schemas.microsoft.com/office/powerpoint/2010/main" val="69198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36884" y="717663"/>
            <a:ext cx="3932237" cy="3811588"/>
          </a:xfrm>
        </p:spPr>
        <p:txBody>
          <a:bodyPr/>
          <a:lstStyle/>
          <a:p>
            <a:r>
              <a:rPr lang="ru-RU" sz="2400" dirty="0" smtClean="0"/>
              <a:t>Рис. 10, 11  Грунтуем нашего </a:t>
            </a:r>
            <a:r>
              <a:rPr lang="ru-RU" sz="2400" dirty="0" err="1" smtClean="0"/>
              <a:t>мышнка</a:t>
            </a:r>
            <a:r>
              <a:rPr lang="ru-RU" sz="2400" dirty="0" smtClean="0"/>
              <a:t> белой краской</a:t>
            </a:r>
            <a:r>
              <a:rPr lang="ru-RU" dirty="0" smtClean="0"/>
              <a:t>.</a:t>
            </a:r>
            <a:endParaRPr lang="ru-RU" dirty="0"/>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25320" r="12091"/>
          <a:stretch/>
        </p:blipFill>
        <p:spPr>
          <a:xfrm rot="5400000">
            <a:off x="5205317" y="-128166"/>
            <a:ext cx="3046617" cy="3787918"/>
          </a:xfrm>
          <a:prstGeom prst="rect">
            <a:avLst/>
          </a:prstGeom>
          <a:effectLst>
            <a:glow rad="101600">
              <a:schemeClr val="accent2">
                <a:satMod val="175000"/>
                <a:alpha val="40000"/>
              </a:schemeClr>
            </a:glow>
          </a:effectLst>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26182" r="23879" b="19077"/>
          <a:stretch/>
        </p:blipFill>
        <p:spPr>
          <a:xfrm rot="5400000">
            <a:off x="8146007" y="3123222"/>
            <a:ext cx="3189901" cy="3787917"/>
          </a:xfrm>
          <a:prstGeom prst="rect">
            <a:avLst/>
          </a:prstGeom>
          <a:effectLst>
            <a:glow rad="101600">
              <a:schemeClr val="accent2">
                <a:satMod val="175000"/>
                <a:alpha val="40000"/>
              </a:schemeClr>
            </a:glow>
          </a:effectLst>
        </p:spPr>
      </p:pic>
      <p:sp>
        <p:nvSpPr>
          <p:cNvPr id="15" name="TextBox 14"/>
          <p:cNvSpPr txBox="1"/>
          <p:nvPr/>
        </p:nvSpPr>
        <p:spPr>
          <a:xfrm>
            <a:off x="7305553" y="2786641"/>
            <a:ext cx="844005" cy="369332"/>
          </a:xfrm>
          <a:prstGeom prst="rect">
            <a:avLst/>
          </a:prstGeom>
          <a:noFill/>
        </p:spPr>
        <p:txBody>
          <a:bodyPr wrap="square" rtlCol="0">
            <a:spAutoFit/>
          </a:bodyPr>
          <a:lstStyle/>
          <a:p>
            <a:r>
              <a:rPr lang="ru-RU" dirty="0" smtClean="0"/>
              <a:t>Рис.10</a:t>
            </a:r>
            <a:endParaRPr lang="ru-RU" dirty="0"/>
          </a:p>
        </p:txBody>
      </p:sp>
      <p:sp>
        <p:nvSpPr>
          <p:cNvPr id="16" name="TextBox 15"/>
          <p:cNvSpPr txBox="1"/>
          <p:nvPr/>
        </p:nvSpPr>
        <p:spPr>
          <a:xfrm>
            <a:off x="10043886" y="6169638"/>
            <a:ext cx="1018175" cy="369332"/>
          </a:xfrm>
          <a:prstGeom prst="rect">
            <a:avLst/>
          </a:prstGeom>
          <a:noFill/>
        </p:spPr>
        <p:txBody>
          <a:bodyPr wrap="square" rtlCol="0">
            <a:spAutoFit/>
          </a:bodyPr>
          <a:lstStyle/>
          <a:p>
            <a:r>
              <a:rPr lang="ru-RU" dirty="0" smtClean="0"/>
              <a:t>Рис. 11</a:t>
            </a:r>
            <a:endParaRPr lang="ru-RU" dirty="0"/>
          </a:p>
        </p:txBody>
      </p:sp>
    </p:spTree>
    <p:extLst>
      <p:ext uri="{BB962C8B-B14F-4D97-AF65-F5344CB8AC3E}">
        <p14:creationId xmlns:p14="http://schemas.microsoft.com/office/powerpoint/2010/main" val="320521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13357" y="457200"/>
            <a:ext cx="3932237" cy="5411788"/>
          </a:xfrm>
        </p:spPr>
        <p:txBody>
          <a:bodyPr>
            <a:normAutofit/>
          </a:bodyPr>
          <a:lstStyle/>
          <a:p>
            <a:r>
              <a:rPr lang="ru-RU" sz="2400" dirty="0" smtClean="0"/>
              <a:t>Рис. 12, 13 На палитре смешиваем белую и черную краску ( 4 части белой краски и 1 часть черной краски) так чтобы получился серый цвет.</a:t>
            </a:r>
          </a:p>
          <a:p>
            <a:endParaRPr lang="ru-RU" sz="2400" dirty="0"/>
          </a:p>
        </p:txBody>
      </p:sp>
      <p:pic>
        <p:nvPicPr>
          <p:cNvPr id="7" name="Объект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615"/>
          <a:stretch/>
        </p:blipFill>
        <p:spPr>
          <a:xfrm>
            <a:off x="4772025" y="276695"/>
            <a:ext cx="3332843" cy="3655218"/>
          </a:xfrm>
          <a:effectLst>
            <a:glow rad="101600">
              <a:schemeClr val="accent2">
                <a:satMod val="175000"/>
                <a:alpha val="40000"/>
              </a:schemeClr>
            </a:glow>
          </a:effectLst>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0793" t="4850" r="15767" b="5132"/>
          <a:stretch/>
        </p:blipFill>
        <p:spPr>
          <a:xfrm rot="5400000">
            <a:off x="8415947" y="3078446"/>
            <a:ext cx="3372187" cy="3541483"/>
          </a:xfrm>
          <a:prstGeom prst="rect">
            <a:avLst/>
          </a:prstGeom>
          <a:effectLst>
            <a:glow rad="101600">
              <a:schemeClr val="accent2">
                <a:satMod val="175000"/>
                <a:alpha val="40000"/>
              </a:schemeClr>
            </a:glow>
          </a:effectLst>
        </p:spPr>
      </p:pic>
      <p:sp>
        <p:nvSpPr>
          <p:cNvPr id="9" name="TextBox 8"/>
          <p:cNvSpPr txBox="1"/>
          <p:nvPr/>
        </p:nvSpPr>
        <p:spPr>
          <a:xfrm>
            <a:off x="6882939" y="3358342"/>
            <a:ext cx="1014152" cy="369332"/>
          </a:xfrm>
          <a:prstGeom prst="rect">
            <a:avLst/>
          </a:prstGeom>
          <a:noFill/>
        </p:spPr>
        <p:txBody>
          <a:bodyPr wrap="square" rtlCol="0">
            <a:spAutoFit/>
          </a:bodyPr>
          <a:lstStyle/>
          <a:p>
            <a:r>
              <a:rPr lang="ru-RU" dirty="0" smtClean="0"/>
              <a:t>Рис.12</a:t>
            </a:r>
            <a:endParaRPr lang="ru-RU" dirty="0"/>
          </a:p>
        </p:txBody>
      </p:sp>
      <p:sp>
        <p:nvSpPr>
          <p:cNvPr id="10" name="TextBox 9"/>
          <p:cNvSpPr txBox="1"/>
          <p:nvPr/>
        </p:nvSpPr>
        <p:spPr>
          <a:xfrm>
            <a:off x="10590416" y="6018415"/>
            <a:ext cx="960118" cy="369332"/>
          </a:xfrm>
          <a:prstGeom prst="rect">
            <a:avLst/>
          </a:prstGeom>
          <a:noFill/>
        </p:spPr>
        <p:txBody>
          <a:bodyPr wrap="square" rtlCol="0">
            <a:spAutoFit/>
          </a:bodyPr>
          <a:lstStyle/>
          <a:p>
            <a:r>
              <a:rPr lang="ru-RU" dirty="0" smtClean="0"/>
              <a:t>Рис. 13</a:t>
            </a:r>
            <a:endParaRPr lang="ru-RU" dirty="0"/>
          </a:p>
        </p:txBody>
      </p:sp>
    </p:spTree>
    <p:extLst>
      <p:ext uri="{BB962C8B-B14F-4D97-AF65-F5344CB8AC3E}">
        <p14:creationId xmlns:p14="http://schemas.microsoft.com/office/powerpoint/2010/main" val="288061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1345"/>
          <a:stretch/>
        </p:blipFill>
        <p:spPr>
          <a:xfrm rot="5400000">
            <a:off x="5432363" y="361605"/>
            <a:ext cx="2917767" cy="3108961"/>
          </a:xfrm>
          <a:effectLst>
            <a:glow rad="101600">
              <a:schemeClr val="accent2">
                <a:satMod val="175000"/>
                <a:alpha val="40000"/>
              </a:schemeClr>
            </a:glow>
          </a:effectLst>
        </p:spPr>
      </p:pic>
      <p:sp>
        <p:nvSpPr>
          <p:cNvPr id="4" name="Текст 3"/>
          <p:cNvSpPr>
            <a:spLocks noGrp="1"/>
          </p:cNvSpPr>
          <p:nvPr>
            <p:ph type="body" sz="half" idx="2"/>
          </p:nvPr>
        </p:nvSpPr>
        <p:spPr>
          <a:xfrm>
            <a:off x="839788" y="457201"/>
            <a:ext cx="3932237" cy="5411788"/>
          </a:xfrm>
        </p:spPr>
        <p:txBody>
          <a:bodyPr>
            <a:normAutofit/>
          </a:bodyPr>
          <a:lstStyle/>
          <a:p>
            <a:r>
              <a:rPr lang="ru-RU" sz="2400" dirty="0" smtClean="0"/>
              <a:t>Рис. 14, 15 Раскрашиваем мышонка в серый цвет.</a:t>
            </a:r>
          </a:p>
          <a:p>
            <a:r>
              <a:rPr lang="ru-RU" sz="2400" dirty="0" smtClean="0"/>
              <a:t>Рис. 16,17 Рисуем мышку глаза, нос и усы.</a:t>
            </a:r>
            <a:endParaRPr lang="ru-RU" sz="2400" dirty="0"/>
          </a:p>
        </p:txBody>
      </p:sp>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4407" r="19276"/>
          <a:stretch/>
        </p:blipFill>
        <p:spPr>
          <a:xfrm rot="5400000">
            <a:off x="8864997" y="336666"/>
            <a:ext cx="2917769" cy="3158837"/>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r="31641"/>
          <a:stretch/>
        </p:blipFill>
        <p:spPr>
          <a:xfrm rot="5400000">
            <a:off x="5436519" y="3424844"/>
            <a:ext cx="2909455" cy="3108961"/>
          </a:xfrm>
          <a:prstGeom prst="rect">
            <a:avLst/>
          </a:prstGeom>
          <a:effectLst>
            <a:glow rad="101600">
              <a:schemeClr val="accent2">
                <a:satMod val="175000"/>
                <a:alpha val="40000"/>
              </a:schemeClr>
            </a:glow>
          </a:effectLst>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l="1" r="36189"/>
          <a:stretch/>
        </p:blipFill>
        <p:spPr>
          <a:xfrm rot="5400000">
            <a:off x="8869153" y="3399906"/>
            <a:ext cx="2909455" cy="3158837"/>
          </a:xfrm>
          <a:prstGeom prst="rect">
            <a:avLst/>
          </a:prstGeom>
          <a:effectLst>
            <a:glow rad="101600">
              <a:schemeClr val="accent2">
                <a:satMod val="175000"/>
                <a:alpha val="40000"/>
              </a:schemeClr>
            </a:glow>
          </a:effectLst>
        </p:spPr>
      </p:pic>
      <p:sp>
        <p:nvSpPr>
          <p:cNvPr id="9" name="TextBox 8"/>
          <p:cNvSpPr txBox="1"/>
          <p:nvPr/>
        </p:nvSpPr>
        <p:spPr>
          <a:xfrm>
            <a:off x="7115694" y="2796035"/>
            <a:ext cx="1080653" cy="369332"/>
          </a:xfrm>
          <a:prstGeom prst="rect">
            <a:avLst/>
          </a:prstGeom>
          <a:noFill/>
        </p:spPr>
        <p:txBody>
          <a:bodyPr wrap="square" rtlCol="0">
            <a:spAutoFit/>
          </a:bodyPr>
          <a:lstStyle/>
          <a:p>
            <a:r>
              <a:rPr lang="ru-RU" dirty="0" smtClean="0"/>
              <a:t>Рис. 14</a:t>
            </a:r>
            <a:endParaRPr lang="ru-RU" dirty="0"/>
          </a:p>
        </p:txBody>
      </p:sp>
      <p:sp>
        <p:nvSpPr>
          <p:cNvPr id="10" name="TextBox 9"/>
          <p:cNvSpPr txBox="1"/>
          <p:nvPr/>
        </p:nvSpPr>
        <p:spPr>
          <a:xfrm>
            <a:off x="10722893" y="2815616"/>
            <a:ext cx="1180406" cy="369332"/>
          </a:xfrm>
          <a:prstGeom prst="rect">
            <a:avLst/>
          </a:prstGeom>
          <a:noFill/>
        </p:spPr>
        <p:txBody>
          <a:bodyPr wrap="square" rtlCol="0">
            <a:spAutoFit/>
          </a:bodyPr>
          <a:lstStyle/>
          <a:p>
            <a:r>
              <a:rPr lang="ru-RU" dirty="0" smtClean="0"/>
              <a:t>Рис.15</a:t>
            </a:r>
            <a:endParaRPr lang="ru-RU" dirty="0"/>
          </a:p>
        </p:txBody>
      </p:sp>
      <p:sp>
        <p:nvSpPr>
          <p:cNvPr id="11" name="TextBox 10"/>
          <p:cNvSpPr txBox="1"/>
          <p:nvPr/>
        </p:nvSpPr>
        <p:spPr>
          <a:xfrm>
            <a:off x="7065816" y="5868989"/>
            <a:ext cx="1130531" cy="369332"/>
          </a:xfrm>
          <a:prstGeom prst="rect">
            <a:avLst/>
          </a:prstGeom>
          <a:noFill/>
        </p:spPr>
        <p:txBody>
          <a:bodyPr wrap="square" rtlCol="0">
            <a:spAutoFit/>
          </a:bodyPr>
          <a:lstStyle/>
          <a:p>
            <a:r>
              <a:rPr lang="ru-RU" dirty="0" smtClean="0"/>
              <a:t>Рис. 16 </a:t>
            </a:r>
            <a:endParaRPr lang="ru-RU" dirty="0"/>
          </a:p>
        </p:txBody>
      </p:sp>
      <p:sp>
        <p:nvSpPr>
          <p:cNvPr id="12" name="TextBox 11"/>
          <p:cNvSpPr txBox="1"/>
          <p:nvPr/>
        </p:nvSpPr>
        <p:spPr>
          <a:xfrm>
            <a:off x="10722892" y="5868989"/>
            <a:ext cx="1031303" cy="369332"/>
          </a:xfrm>
          <a:prstGeom prst="rect">
            <a:avLst/>
          </a:prstGeom>
          <a:noFill/>
        </p:spPr>
        <p:txBody>
          <a:bodyPr wrap="square" rtlCol="0">
            <a:spAutoFit/>
          </a:bodyPr>
          <a:lstStyle/>
          <a:p>
            <a:r>
              <a:rPr lang="ru-RU" dirty="0" smtClean="0"/>
              <a:t>Рис.17</a:t>
            </a:r>
            <a:endParaRPr lang="ru-RU" dirty="0"/>
          </a:p>
        </p:txBody>
      </p:sp>
    </p:spTree>
    <p:extLst>
      <p:ext uri="{BB962C8B-B14F-4D97-AF65-F5344CB8AC3E}">
        <p14:creationId xmlns:p14="http://schemas.microsoft.com/office/powerpoint/2010/main" val="151076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020196" y="182881"/>
            <a:ext cx="8021579" cy="648392"/>
          </a:xfrm>
        </p:spPr>
        <p:txBody>
          <a:bodyPr>
            <a:normAutofit/>
          </a:bodyPr>
          <a:lstStyle/>
          <a:p>
            <a:pPr algn="ctr"/>
            <a:r>
              <a:rPr lang="ru-RU" sz="2400" dirty="0" smtClean="0"/>
              <a:t>Мышонок из соленого теста ГОТОВ!</a:t>
            </a:r>
            <a:endParaRPr lang="ru-RU" sz="2400" dirty="0"/>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2793" y="1014154"/>
            <a:ext cx="9376756" cy="5444836"/>
          </a:xfrm>
          <a:effectLst>
            <a:glow rad="101600">
              <a:schemeClr val="accent2">
                <a:satMod val="175000"/>
                <a:alpha val="40000"/>
              </a:schemeClr>
            </a:glow>
          </a:effectLst>
        </p:spPr>
      </p:pic>
    </p:spTree>
    <p:extLst>
      <p:ext uri="{BB962C8B-B14F-4D97-AF65-F5344CB8AC3E}">
        <p14:creationId xmlns:p14="http://schemas.microsoft.com/office/powerpoint/2010/main" val="187382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159992"/>
            <a:ext cx="2535179" cy="920663"/>
          </a:xfrm>
        </p:spPr>
        <p:txBody>
          <a:bodyPr/>
          <a:lstStyle/>
          <a:p>
            <a:r>
              <a:rPr lang="ru-RU" dirty="0" smtClean="0"/>
              <a:t>Содержание</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7053" y="457200"/>
            <a:ext cx="7102258" cy="5499470"/>
          </a:xfrm>
          <a:effectLst>
            <a:glow rad="101600">
              <a:schemeClr val="accent2">
                <a:satMod val="175000"/>
                <a:alpha val="40000"/>
              </a:schemeClr>
            </a:glow>
            <a:innerShdw blurRad="114300">
              <a:srgbClr val="FF0066"/>
            </a:innerShdw>
          </a:effectLst>
        </p:spPr>
      </p:pic>
      <p:sp>
        <p:nvSpPr>
          <p:cNvPr id="4" name="Текст 3"/>
          <p:cNvSpPr>
            <a:spLocks noGrp="1"/>
          </p:cNvSpPr>
          <p:nvPr>
            <p:ph type="body" sz="half" idx="2"/>
          </p:nvPr>
        </p:nvSpPr>
        <p:spPr>
          <a:xfrm>
            <a:off x="407526" y="1080655"/>
            <a:ext cx="3932237" cy="4310750"/>
          </a:xfrm>
        </p:spPr>
        <p:txBody>
          <a:bodyPr/>
          <a:lstStyle/>
          <a:p>
            <a:endParaRPr lang="ru-RU" sz="2400" dirty="0" smtClean="0"/>
          </a:p>
          <a:p>
            <a:pPr marL="342900" indent="-342900">
              <a:buAutoNum type="arabicPeriod"/>
            </a:pPr>
            <a:r>
              <a:rPr lang="ru-RU" sz="2400" dirty="0" smtClean="0"/>
              <a:t>Сушка изделий</a:t>
            </a:r>
          </a:p>
          <a:p>
            <a:pPr marL="342900" indent="-342900">
              <a:buAutoNum type="arabicPeriod"/>
            </a:pPr>
            <a:r>
              <a:rPr lang="ru-RU" sz="2400" dirty="0" smtClean="0"/>
              <a:t>Окрашивание изделий</a:t>
            </a:r>
          </a:p>
          <a:p>
            <a:pPr marL="342900" indent="-342900">
              <a:buAutoNum type="arabicPeriod"/>
            </a:pPr>
            <a:r>
              <a:rPr lang="ru-RU" sz="2400" dirty="0" smtClean="0"/>
              <a:t>Рецепт соленого теста</a:t>
            </a:r>
          </a:p>
          <a:p>
            <a:pPr marL="342900" indent="-342900">
              <a:buAutoNum type="arabicPeriod"/>
            </a:pPr>
            <a:r>
              <a:rPr lang="ru-RU" sz="2400" dirty="0" smtClean="0"/>
              <a:t>Изготовление поделки из соленого теста «Мышонок»</a:t>
            </a:r>
          </a:p>
          <a:p>
            <a:endParaRPr lang="ru-RU" sz="2400" dirty="0" smtClean="0"/>
          </a:p>
          <a:p>
            <a:pPr marL="342900" indent="-342900">
              <a:buAutoNum type="arabicPeriod"/>
            </a:pPr>
            <a:endParaRPr lang="ru-RU" sz="2400" dirty="0"/>
          </a:p>
        </p:txBody>
      </p:sp>
    </p:spTree>
    <p:extLst>
      <p:ext uri="{BB962C8B-B14F-4D97-AF65-F5344CB8AC3E}">
        <p14:creationId xmlns:p14="http://schemas.microsoft.com/office/powerpoint/2010/main" val="218045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39787" y="563671"/>
            <a:ext cx="10759314" cy="5561556"/>
          </a:xfrm>
        </p:spPr>
        <p:txBody>
          <a:bodyPr>
            <a:normAutofit/>
          </a:bodyPr>
          <a:lstStyle/>
          <a:p>
            <a:pPr algn="ctr"/>
            <a:r>
              <a:rPr lang="ru-RU" sz="3200" dirty="0" smtClean="0"/>
              <a:t>Сушка изделий из соленого теста</a:t>
            </a:r>
          </a:p>
          <a:p>
            <a:pPr algn="just"/>
            <a:r>
              <a:rPr lang="ru-RU" sz="2000" dirty="0" smtClean="0"/>
              <a:t>          </a:t>
            </a:r>
            <a:r>
              <a:rPr lang="ru-RU" sz="2800" dirty="0" smtClean="0"/>
              <a:t>Сушка</a:t>
            </a:r>
            <a:r>
              <a:rPr lang="ru-RU" sz="2000" dirty="0" smtClean="0"/>
              <a:t> </a:t>
            </a:r>
            <a:r>
              <a:rPr lang="ru-RU" sz="2400" dirty="0" smtClean="0"/>
              <a:t>– очень важный этап в изготовлении изделий из соленого теста. При сушке  в духовом шкафу сначала включите духовку на 80 градусов, сушите изделие 30-40 минут, затем увеличьте температуру до 100 градусов, при такой температуре сушите изделие ещё час. Если на изделии появляется легкая выпуклость или изделие слегка вздувается, значит, температура в духовке слишком высокая, если вы ее не убавите, то на обратной стороне изделия могут появиться трещины.</a:t>
            </a:r>
            <a:endParaRPr lang="ru-RU" sz="2400" dirty="0"/>
          </a:p>
          <a:p>
            <a:pPr algn="just"/>
            <a:endParaRPr lang="ru-RU" sz="2400" dirty="0"/>
          </a:p>
        </p:txBody>
      </p:sp>
    </p:spTree>
    <p:extLst>
      <p:ext uri="{BB962C8B-B14F-4D97-AF65-F5344CB8AC3E}">
        <p14:creationId xmlns:p14="http://schemas.microsoft.com/office/powerpoint/2010/main" val="424954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40034" y="615141"/>
            <a:ext cx="10698277" cy="6051665"/>
          </a:xfrm>
        </p:spPr>
        <p:txBody>
          <a:bodyPr>
            <a:normAutofit/>
          </a:bodyPr>
          <a:lstStyle/>
          <a:p>
            <a:pPr algn="ctr"/>
            <a:r>
              <a:rPr lang="ru-RU" sz="3200" dirty="0" smtClean="0"/>
              <a:t>Окрашивание изделий из соленого теста</a:t>
            </a:r>
          </a:p>
          <a:p>
            <a:pPr algn="just"/>
            <a:r>
              <a:rPr lang="ru-RU" sz="2400" b="0" i="0" dirty="0" smtClean="0">
                <a:solidFill>
                  <a:srgbClr val="000000"/>
                </a:solidFill>
                <a:effectLst/>
              </a:rPr>
              <a:t>           Готовые изделия можно раскрасить полностью или частично. Прекрасно смотрятся изделия цвета натурального теста с минимальным использованием красок. Можно покрасить готовые поделки полностью, используя для этого гуашь, акварель, цветные лаки или акриловые краски (краски не следует наносить слишком толстым слоем, поскольку после высыхания поверхность изделия может слегка потрескаться).</a:t>
            </a:r>
            <a:r>
              <a:rPr lang="ru-RU" sz="2400" dirty="0" smtClean="0"/>
              <a:t/>
            </a:r>
            <a:br>
              <a:rPr lang="ru-RU" sz="2400" dirty="0" smtClean="0"/>
            </a:br>
            <a:r>
              <a:rPr lang="ru-RU" sz="2400" b="0" i="0" dirty="0" smtClean="0">
                <a:solidFill>
                  <a:srgbClr val="000000"/>
                </a:solidFill>
                <a:effectLst/>
              </a:rPr>
              <a:t>Чтобы краски смотрелись сочно, изделия перед раскрашиванием грунтуют белилами. К раскрашиванию приступают после того, как грунтовка высохнет.</a:t>
            </a:r>
            <a:r>
              <a:rPr lang="ru-RU" sz="2400" dirty="0" smtClean="0"/>
              <a:t/>
            </a:r>
            <a:br>
              <a:rPr lang="ru-RU" sz="2400" dirty="0" smtClean="0"/>
            </a:br>
            <a:r>
              <a:rPr lang="ru-RU" sz="2400" b="0" i="0" dirty="0" smtClean="0">
                <a:solidFill>
                  <a:srgbClr val="000000"/>
                </a:solidFill>
                <a:effectLst/>
              </a:rPr>
              <a:t>Для раскрашивания можно использовать также акварельные краски. Для этого акварель размешивают кисточкой очень густо с минимальным количеством воды и наносят на изделие так, чтобы краска не растекалась. Раскрашенные таким образом работы необходимо закрепить лаком.</a:t>
            </a:r>
          </a:p>
          <a:p>
            <a:pPr algn="just"/>
            <a:endParaRPr lang="ru-RU" sz="3200" dirty="0"/>
          </a:p>
          <a:p>
            <a:pPr algn="just"/>
            <a:endParaRPr lang="ru-RU" sz="3200" dirty="0"/>
          </a:p>
        </p:txBody>
      </p:sp>
    </p:spTree>
    <p:extLst>
      <p:ext uri="{BB962C8B-B14F-4D97-AF65-F5344CB8AC3E}">
        <p14:creationId xmlns:p14="http://schemas.microsoft.com/office/powerpoint/2010/main" val="22626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908" y="416609"/>
            <a:ext cx="3932237" cy="1079682"/>
          </a:xfrm>
        </p:spPr>
        <p:txBody>
          <a:bodyPr>
            <a:normAutofit/>
          </a:bodyPr>
          <a:lstStyle/>
          <a:p>
            <a:pPr algn="ctr"/>
            <a:r>
              <a:rPr lang="ru-RU" dirty="0" smtClean="0"/>
              <a:t>Рецепт соленого теста</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7768" y="855106"/>
            <a:ext cx="3209552" cy="4873625"/>
          </a:xfrm>
          <a:effectLst>
            <a:glow rad="101600">
              <a:schemeClr val="accent2">
                <a:satMod val="175000"/>
                <a:alpha val="40000"/>
              </a:schemeClr>
            </a:glow>
          </a:effectLst>
        </p:spPr>
      </p:pic>
      <p:sp>
        <p:nvSpPr>
          <p:cNvPr id="4" name="Текст 3"/>
          <p:cNvSpPr>
            <a:spLocks noGrp="1"/>
          </p:cNvSpPr>
          <p:nvPr>
            <p:ph type="body" sz="half" idx="2"/>
          </p:nvPr>
        </p:nvSpPr>
        <p:spPr>
          <a:xfrm>
            <a:off x="656907" y="1496291"/>
            <a:ext cx="3932237" cy="4543816"/>
          </a:xfrm>
        </p:spPr>
        <p:txBody>
          <a:bodyPr>
            <a:noAutofit/>
          </a:bodyPr>
          <a:lstStyle/>
          <a:p>
            <a:pPr marL="342900" indent="-342900">
              <a:buAutoNum type="arabicPeriod"/>
            </a:pPr>
            <a:r>
              <a:rPr lang="ru-RU" sz="2400" dirty="0" smtClean="0"/>
              <a:t>Мука – 150г. (</a:t>
            </a:r>
            <a:r>
              <a:rPr lang="ru-RU" sz="2400" dirty="0"/>
              <a:t>1</a:t>
            </a:r>
            <a:r>
              <a:rPr lang="ru-RU" sz="2400" dirty="0" smtClean="0"/>
              <a:t> стакан).</a:t>
            </a:r>
          </a:p>
          <a:p>
            <a:pPr marL="342900" indent="-342900">
              <a:buAutoNum type="arabicPeriod"/>
            </a:pPr>
            <a:r>
              <a:rPr lang="ru-RU" sz="2400" dirty="0" smtClean="0"/>
              <a:t>Соль –  150г. (0.5 стакана).</a:t>
            </a:r>
          </a:p>
          <a:p>
            <a:pPr marL="342900" indent="-342900">
              <a:buAutoNum type="arabicPeriod"/>
            </a:pPr>
            <a:r>
              <a:rPr lang="ru-RU" sz="2400" dirty="0" smtClean="0"/>
              <a:t>Вода – 100г. (0.5 стакана)</a:t>
            </a:r>
          </a:p>
          <a:p>
            <a:pPr marL="342900" indent="-342900">
              <a:buAutoNum type="arabicPeriod"/>
            </a:pPr>
            <a:r>
              <a:rPr lang="ru-RU" sz="2400" dirty="0" smtClean="0"/>
              <a:t>Глицерин или детский крем 1 ст. ложки</a:t>
            </a:r>
            <a:r>
              <a:rPr lang="ru-RU" sz="2400" b="0" i="0" dirty="0" smtClean="0">
                <a:solidFill>
                  <a:srgbClr val="000000"/>
                </a:solidFill>
                <a:effectLst/>
                <a:latin typeface="YS Text Fallback"/>
              </a:rPr>
              <a:t>.</a:t>
            </a:r>
          </a:p>
          <a:p>
            <a:r>
              <a:rPr lang="ru-RU" sz="2400" dirty="0" smtClean="0">
                <a:solidFill>
                  <a:srgbClr val="000000"/>
                </a:solidFill>
              </a:rPr>
              <a:t>В горячей воде растворяем соль, добавляем туда муку, крем или глицерин для мягкости. Все хорошо перемешиваем. Тесто готово с ним можно работать.</a:t>
            </a:r>
          </a:p>
          <a:p>
            <a:endParaRPr lang="ru-RU" sz="24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064" y="244258"/>
            <a:ext cx="2780778" cy="2931091"/>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659628" y="3453044"/>
            <a:ext cx="2873093" cy="2806222"/>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53232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Изготовление поделки из соленого теста «Мышонок»</a:t>
            </a:r>
            <a:endParaRPr lang="ru-RU" dirty="0"/>
          </a:p>
        </p:txBody>
      </p:sp>
      <p:sp>
        <p:nvSpPr>
          <p:cNvPr id="4" name="Текст 3"/>
          <p:cNvSpPr>
            <a:spLocks noGrp="1"/>
          </p:cNvSpPr>
          <p:nvPr>
            <p:ph type="body" sz="half" idx="2"/>
          </p:nvPr>
        </p:nvSpPr>
        <p:spPr>
          <a:xfrm>
            <a:off x="839244" y="2116898"/>
            <a:ext cx="4381149" cy="3752089"/>
          </a:xfrm>
          <a:noFill/>
        </p:spPr>
        <p:txBody>
          <a:bodyPr>
            <a:normAutofit fontScale="92500" lnSpcReduction="20000"/>
          </a:bodyPr>
          <a:lstStyle/>
          <a:p>
            <a:r>
              <a:rPr lang="ru-RU" sz="2400" dirty="0" smtClean="0"/>
              <a:t>Для работы нам понадобится;</a:t>
            </a:r>
          </a:p>
          <a:p>
            <a:pPr marL="457200" indent="-457200">
              <a:buAutoNum type="arabicPeriod"/>
            </a:pPr>
            <a:r>
              <a:rPr lang="ru-RU" sz="2400" dirty="0" smtClean="0"/>
              <a:t>Соленое тесто</a:t>
            </a:r>
          </a:p>
          <a:p>
            <a:pPr marL="457200" indent="-457200">
              <a:buAutoNum type="arabicPeriod"/>
            </a:pPr>
            <a:r>
              <a:rPr lang="ru-RU" sz="2400" dirty="0" smtClean="0"/>
              <a:t>Салфетка</a:t>
            </a:r>
          </a:p>
          <a:p>
            <a:pPr marL="457200" indent="-457200">
              <a:buAutoNum type="arabicPeriod"/>
            </a:pPr>
            <a:r>
              <a:rPr lang="ru-RU" sz="2400" dirty="0" smtClean="0"/>
              <a:t>Краски</a:t>
            </a:r>
          </a:p>
          <a:p>
            <a:pPr marL="457200" indent="-457200">
              <a:buAutoNum type="arabicPeriod"/>
            </a:pPr>
            <a:r>
              <a:rPr lang="ru-RU" sz="2400" dirty="0" smtClean="0"/>
              <a:t>Кисти</a:t>
            </a:r>
          </a:p>
          <a:p>
            <a:pPr marL="457200" indent="-457200">
              <a:buAutoNum type="arabicPeriod"/>
            </a:pPr>
            <a:r>
              <a:rPr lang="ru-RU" sz="2400" dirty="0" smtClean="0"/>
              <a:t>Стакан с водой</a:t>
            </a:r>
          </a:p>
          <a:p>
            <a:pPr marL="457200" indent="-457200">
              <a:buAutoNum type="arabicPeriod"/>
            </a:pPr>
            <a:r>
              <a:rPr lang="ru-RU" sz="2400" dirty="0" smtClean="0"/>
              <a:t>Палитра</a:t>
            </a:r>
            <a:endParaRPr lang="ru-RU" sz="2400" dirty="0"/>
          </a:p>
          <a:p>
            <a:pPr marL="457200" indent="-457200">
              <a:buAutoNum type="arabicPeriod"/>
            </a:pPr>
            <a:r>
              <a:rPr lang="ru-RU" sz="2400" dirty="0" smtClean="0"/>
              <a:t>Стек</a:t>
            </a:r>
          </a:p>
          <a:p>
            <a:pPr marL="457200" indent="-457200">
              <a:buAutoNum type="arabicPeriod"/>
            </a:pPr>
            <a:r>
              <a:rPr lang="ru-RU" sz="2400" dirty="0" smtClean="0"/>
              <a:t>Зубочистка или заостренная деревянная палочка.</a:t>
            </a:r>
          </a:p>
          <a:p>
            <a:pPr marL="457200" indent="-457200">
              <a:buAutoNum type="arabicPeriod"/>
            </a:pPr>
            <a:endParaRPr lang="ru-RU" sz="2400" dirty="0" smtClean="0"/>
          </a:p>
          <a:p>
            <a:pPr marL="457200" indent="-457200">
              <a:buAutoNum type="arabicPeriod"/>
            </a:pPr>
            <a:endParaRPr lang="ru-RU" sz="2000" dirty="0" smtClean="0"/>
          </a:p>
          <a:p>
            <a:pPr marL="457200" indent="-457200">
              <a:buAutoNum type="arabicPeriod"/>
            </a:pPr>
            <a:endParaRPr lang="ru-RU" sz="2000" dirty="0"/>
          </a:p>
        </p:txBody>
      </p:sp>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10324"/>
          <a:stretch/>
        </p:blipFill>
        <p:spPr>
          <a:xfrm>
            <a:off x="5104014" y="725487"/>
            <a:ext cx="6949442" cy="514350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74260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071364" y="657305"/>
            <a:ext cx="3058480" cy="2393390"/>
          </a:xfrm>
          <a:effectLst>
            <a:glow rad="101600">
              <a:schemeClr val="accent2">
                <a:satMod val="175000"/>
                <a:alpha val="40000"/>
              </a:schemeClr>
            </a:glow>
          </a:effectLst>
        </p:spPr>
      </p:pic>
      <p:sp>
        <p:nvSpPr>
          <p:cNvPr id="4" name="Текст 3"/>
          <p:cNvSpPr>
            <a:spLocks noGrp="1"/>
          </p:cNvSpPr>
          <p:nvPr>
            <p:ph type="body" sz="half" idx="2"/>
          </p:nvPr>
        </p:nvSpPr>
        <p:spPr>
          <a:xfrm>
            <a:off x="150313" y="501041"/>
            <a:ext cx="4621714" cy="5367948"/>
          </a:xfrm>
        </p:spPr>
        <p:txBody>
          <a:bodyPr>
            <a:normAutofit/>
          </a:bodyPr>
          <a:lstStyle/>
          <a:p>
            <a:r>
              <a:rPr lang="ru-RU" sz="2000" dirty="0" smtClean="0"/>
              <a:t>Рис. 1  Из небольшого кусочка соленого теста скатайте шарик.</a:t>
            </a:r>
          </a:p>
          <a:p>
            <a:r>
              <a:rPr lang="ru-RU" sz="2000" dirty="0" smtClean="0"/>
              <a:t>Рис. 2 Большим и указательным пальцем сплющите один конец шарика – получится мордочка.</a:t>
            </a:r>
          </a:p>
          <a:p>
            <a:r>
              <a:rPr lang="ru-RU" sz="2000" dirty="0" smtClean="0"/>
              <a:t>Рис. 3 Из двух небольших шариков слепите ушки, хвостик раскатайте в виде веревочки. </a:t>
            </a:r>
          </a:p>
          <a:p>
            <a:r>
              <a:rPr lang="ru-RU" sz="2000" dirty="0" smtClean="0"/>
              <a:t>Рис. 4 Указательным пальцем придавите шарик с одной стороны так, чтобы получилась форма ушка.</a:t>
            </a:r>
          </a:p>
          <a:p>
            <a:r>
              <a:rPr lang="ru-RU" sz="2000" dirty="0" smtClean="0"/>
              <a:t>Рис. 5  Стекой или заостренной деревянной палочкой сделайте два надреза, смочите их водой и вставьте ушки.</a:t>
            </a:r>
          </a:p>
          <a:p>
            <a:endParaRPr lang="ru-RU" sz="2000" dirty="0" smtClean="0"/>
          </a:p>
          <a:p>
            <a:endParaRPr lang="ru-RU" dirty="0" smtClean="0"/>
          </a:p>
          <a:p>
            <a:endParaRPr lang="ru-RU" dirty="0" smtClean="0"/>
          </a:p>
          <a:p>
            <a:endParaRPr lang="ru-RU" dirty="0"/>
          </a:p>
        </p:txBody>
      </p:sp>
      <p:sp>
        <p:nvSpPr>
          <p:cNvPr id="6" name="TextBox 5"/>
          <p:cNvSpPr txBox="1"/>
          <p:nvPr/>
        </p:nvSpPr>
        <p:spPr>
          <a:xfrm>
            <a:off x="5836425" y="2958835"/>
            <a:ext cx="1014608" cy="369332"/>
          </a:xfrm>
          <a:prstGeom prst="rect">
            <a:avLst/>
          </a:prstGeom>
          <a:noFill/>
        </p:spPr>
        <p:txBody>
          <a:bodyPr wrap="square" rtlCol="0">
            <a:spAutoFit/>
          </a:bodyPr>
          <a:lstStyle/>
          <a:p>
            <a:r>
              <a:rPr lang="ru-RU" dirty="0" smtClean="0"/>
              <a:t>Рис. 1</a:t>
            </a:r>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09835" y="704842"/>
            <a:ext cx="3058480" cy="2298316"/>
          </a:xfrm>
          <a:prstGeom prst="rect">
            <a:avLst/>
          </a:prstGeom>
          <a:effectLst>
            <a:glow rad="101600">
              <a:schemeClr val="accent2">
                <a:satMod val="175000"/>
                <a:alpha val="40000"/>
              </a:schemeClr>
            </a:glow>
          </a:effectLst>
        </p:spPr>
      </p:pic>
      <p:sp>
        <p:nvSpPr>
          <p:cNvPr id="8" name="TextBox 7"/>
          <p:cNvSpPr txBox="1"/>
          <p:nvPr/>
        </p:nvSpPr>
        <p:spPr>
          <a:xfrm>
            <a:off x="8336146" y="3032645"/>
            <a:ext cx="1102290" cy="369332"/>
          </a:xfrm>
          <a:prstGeom prst="rect">
            <a:avLst/>
          </a:prstGeom>
          <a:noFill/>
        </p:spPr>
        <p:txBody>
          <a:bodyPr wrap="square" rtlCol="0">
            <a:spAutoFit/>
          </a:bodyPr>
          <a:lstStyle/>
          <a:p>
            <a:r>
              <a:rPr lang="ru-RU" dirty="0" smtClean="0"/>
              <a:t>Рис. 2</a:t>
            </a:r>
            <a:endParaRPr lang="ru-RU" dirty="0"/>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119264" y="711615"/>
            <a:ext cx="3058484" cy="2322241"/>
          </a:xfrm>
          <a:prstGeom prst="rect">
            <a:avLst/>
          </a:prstGeom>
          <a:effectLst>
            <a:glow rad="101600">
              <a:schemeClr val="accent2">
                <a:satMod val="175000"/>
                <a:alpha val="40000"/>
              </a:schemeClr>
            </a:glo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083448" y="3931278"/>
            <a:ext cx="3058483" cy="2369218"/>
          </a:xfrm>
          <a:prstGeom prst="rect">
            <a:avLst/>
          </a:prstGeom>
          <a:effectLst>
            <a:glow rad="101600">
              <a:schemeClr val="accent2">
                <a:satMod val="175000"/>
                <a:alpha val="40000"/>
              </a:schemeClr>
            </a:glow>
          </a:effectLst>
        </p:spPr>
      </p:pic>
      <p:sp>
        <p:nvSpPr>
          <p:cNvPr id="11" name="TextBox 10"/>
          <p:cNvSpPr txBox="1"/>
          <p:nvPr/>
        </p:nvSpPr>
        <p:spPr>
          <a:xfrm>
            <a:off x="10827080" y="3032645"/>
            <a:ext cx="776858" cy="369332"/>
          </a:xfrm>
          <a:prstGeom prst="rect">
            <a:avLst/>
          </a:prstGeom>
          <a:noFill/>
        </p:spPr>
        <p:txBody>
          <a:bodyPr wrap="square" rtlCol="0">
            <a:spAutoFit/>
          </a:bodyPr>
          <a:lstStyle/>
          <a:p>
            <a:r>
              <a:rPr lang="ru-RU" dirty="0" smtClean="0"/>
              <a:t>Рис. 3</a:t>
            </a:r>
            <a:endParaRPr lang="ru-RU" dirty="0"/>
          </a:p>
        </p:txBody>
      </p:sp>
      <p:sp>
        <p:nvSpPr>
          <p:cNvPr id="12" name="TextBox 11"/>
          <p:cNvSpPr txBox="1"/>
          <p:nvPr/>
        </p:nvSpPr>
        <p:spPr>
          <a:xfrm>
            <a:off x="5915453" y="6261639"/>
            <a:ext cx="747228" cy="369332"/>
          </a:xfrm>
          <a:prstGeom prst="rect">
            <a:avLst/>
          </a:prstGeom>
          <a:noFill/>
        </p:spPr>
        <p:txBody>
          <a:bodyPr wrap="square" rtlCol="0">
            <a:spAutoFit/>
          </a:bodyPr>
          <a:lstStyle/>
          <a:p>
            <a:r>
              <a:rPr lang="ru-RU" dirty="0" smtClean="0"/>
              <a:t>Рис. 4</a:t>
            </a:r>
            <a:endParaRPr lang="ru-RU" dirty="0"/>
          </a:p>
        </p:txBody>
      </p:sp>
      <p:pic>
        <p:nvPicPr>
          <p:cNvPr id="13" name="Рисунок 12"/>
          <p:cNvPicPr>
            <a:picLocks noChangeAspect="1"/>
          </p:cNvPicPr>
          <p:nvPr/>
        </p:nvPicPr>
        <p:blipFill rotWithShape="1">
          <a:blip r:embed="rId7" cstate="print">
            <a:extLst>
              <a:ext uri="{28A0092B-C50C-407E-A947-70E740481C1C}">
                <a14:useLocalDpi xmlns:a14="http://schemas.microsoft.com/office/drawing/2010/main" val="0"/>
              </a:ext>
            </a:extLst>
          </a:blip>
          <a:srcRect l="13088" t="210" r="-1255" b="13874"/>
          <a:stretch/>
        </p:blipFill>
        <p:spPr>
          <a:xfrm rot="5400000">
            <a:off x="6528365" y="3966728"/>
            <a:ext cx="3221419" cy="2298316"/>
          </a:xfrm>
          <a:prstGeom prst="rect">
            <a:avLst/>
          </a:prstGeom>
          <a:effectLst>
            <a:glow rad="101600">
              <a:schemeClr val="accent2">
                <a:satMod val="175000"/>
                <a:alpha val="40000"/>
              </a:schemeClr>
            </a:glow>
          </a:effectLst>
        </p:spPr>
      </p:pic>
      <p:sp>
        <p:nvSpPr>
          <p:cNvPr id="15" name="TextBox 14"/>
          <p:cNvSpPr txBox="1"/>
          <p:nvPr/>
        </p:nvSpPr>
        <p:spPr>
          <a:xfrm>
            <a:off x="8370173" y="6275795"/>
            <a:ext cx="952086" cy="369332"/>
          </a:xfrm>
          <a:prstGeom prst="rect">
            <a:avLst/>
          </a:prstGeom>
          <a:noFill/>
        </p:spPr>
        <p:txBody>
          <a:bodyPr wrap="square" rtlCol="0">
            <a:spAutoFit/>
          </a:bodyPr>
          <a:lstStyle/>
          <a:p>
            <a:r>
              <a:rPr lang="ru-RU" dirty="0" smtClean="0"/>
              <a:t>Рис.5</a:t>
            </a:r>
            <a:endParaRPr lang="ru-RU" dirty="0"/>
          </a:p>
        </p:txBody>
      </p:sp>
      <p:pic>
        <p:nvPicPr>
          <p:cNvPr id="19" name="Рисунок 18"/>
          <p:cNvPicPr>
            <a:picLocks noChangeAspect="1"/>
          </p:cNvPicPr>
          <p:nvPr/>
        </p:nvPicPr>
        <p:blipFill rotWithShape="1">
          <a:blip r:embed="rId8" cstate="print">
            <a:extLst>
              <a:ext uri="{28A0092B-C50C-407E-A947-70E740481C1C}">
                <a14:useLocalDpi xmlns:a14="http://schemas.microsoft.com/office/drawing/2010/main" val="0"/>
              </a:ext>
            </a:extLst>
          </a:blip>
          <a:srcRect r="21448"/>
          <a:stretch/>
        </p:blipFill>
        <p:spPr>
          <a:xfrm rot="5400000">
            <a:off x="9043039" y="3934026"/>
            <a:ext cx="3106497" cy="231570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00619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81693" y="776614"/>
            <a:ext cx="3932237" cy="4873625"/>
          </a:xfrm>
        </p:spPr>
        <p:txBody>
          <a:bodyPr>
            <a:normAutofit/>
          </a:bodyPr>
          <a:lstStyle/>
          <a:p>
            <a:r>
              <a:rPr lang="ru-RU" sz="2400" dirty="0" smtClean="0"/>
              <a:t>Рис. 6 Глазки обозначьте с помощью стека или зубочистки.</a:t>
            </a:r>
            <a:endParaRPr lang="ru-RU" sz="2400" dirty="0"/>
          </a:p>
        </p:txBody>
      </p:sp>
      <p:pic>
        <p:nvPicPr>
          <p:cNvPr id="10" name="Рисунок 9"/>
          <p:cNvPicPr>
            <a:picLocks noChangeAspect="1"/>
          </p:cNvPicPr>
          <p:nvPr/>
        </p:nvPicPr>
        <p:blipFill>
          <a:blip r:embed="rId2"/>
          <a:stretch>
            <a:fillRect/>
          </a:stretch>
        </p:blipFill>
        <p:spPr>
          <a:xfrm>
            <a:off x="5787024" y="776614"/>
            <a:ext cx="5173250" cy="5084435"/>
          </a:xfrm>
          <a:prstGeom prst="rect">
            <a:avLst/>
          </a:prstGeom>
          <a:effectLst>
            <a:glow rad="139700">
              <a:schemeClr val="accent2">
                <a:satMod val="175000"/>
                <a:alpha val="40000"/>
              </a:schemeClr>
            </a:glow>
            <a:reflection stA="45000" endPos="1000" dist="50800" dir="5400000" sy="-100000" algn="bl" rotWithShape="0"/>
          </a:effectLst>
        </p:spPr>
      </p:pic>
      <p:sp>
        <p:nvSpPr>
          <p:cNvPr id="12" name="TextBox 11"/>
          <p:cNvSpPr txBox="1"/>
          <p:nvPr/>
        </p:nvSpPr>
        <p:spPr>
          <a:xfrm>
            <a:off x="9536692" y="5323562"/>
            <a:ext cx="1423582" cy="369332"/>
          </a:xfrm>
          <a:prstGeom prst="rect">
            <a:avLst/>
          </a:prstGeom>
          <a:noFill/>
        </p:spPr>
        <p:txBody>
          <a:bodyPr wrap="square" rtlCol="0">
            <a:spAutoFit/>
          </a:bodyPr>
          <a:lstStyle/>
          <a:p>
            <a:r>
              <a:rPr lang="ru-RU" dirty="0" smtClean="0"/>
              <a:t>Рис.6</a:t>
            </a:r>
            <a:endParaRPr lang="ru-RU" dirty="0"/>
          </a:p>
        </p:txBody>
      </p:sp>
    </p:spTree>
    <p:extLst>
      <p:ext uri="{BB962C8B-B14F-4D97-AF65-F5344CB8AC3E}">
        <p14:creationId xmlns:p14="http://schemas.microsoft.com/office/powerpoint/2010/main" val="100133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8737162" y="1510065"/>
            <a:ext cx="3054361" cy="3944454"/>
          </a:xfrm>
          <a:prstGeom prst="rect">
            <a:avLst/>
          </a:prstGeom>
          <a:effectLst>
            <a:glow rad="101600">
              <a:schemeClr val="accent2">
                <a:satMod val="175000"/>
                <a:alpha val="40000"/>
              </a:schemeClr>
            </a:glow>
          </a:effectLst>
        </p:spPr>
      </p:pic>
      <p:sp>
        <p:nvSpPr>
          <p:cNvPr id="4" name="Текст 3"/>
          <p:cNvSpPr>
            <a:spLocks noGrp="1"/>
          </p:cNvSpPr>
          <p:nvPr>
            <p:ph type="body" sz="half" idx="2"/>
          </p:nvPr>
        </p:nvSpPr>
        <p:spPr>
          <a:xfrm>
            <a:off x="839788" y="601249"/>
            <a:ext cx="3932237" cy="5267739"/>
          </a:xfrm>
        </p:spPr>
        <p:txBody>
          <a:bodyPr>
            <a:normAutofit/>
          </a:bodyPr>
          <a:lstStyle/>
          <a:p>
            <a:r>
              <a:rPr lang="ru-RU" sz="2400" dirty="0" smtClean="0"/>
              <a:t>Рис. 7 Сделайте стеком узкое отверстие для хвостика.</a:t>
            </a:r>
          </a:p>
          <a:p>
            <a:r>
              <a:rPr lang="ru-RU" sz="2400" dirty="0" smtClean="0"/>
              <a:t>Рис. 8 Хвостик намочите водой, затем воткните хвостик в подготовленное для него место. Аккуратно придавите хвостик пальцем.</a:t>
            </a:r>
          </a:p>
          <a:p>
            <a:r>
              <a:rPr lang="ru-RU" sz="2400" dirty="0" smtClean="0"/>
              <a:t>Рис. 9 Наш мышонок готов для сушки.</a:t>
            </a:r>
          </a:p>
          <a:p>
            <a:endParaRPr lang="ru-RU" sz="2000" dirty="0"/>
          </a:p>
        </p:txBody>
      </p:sp>
      <p:pic>
        <p:nvPicPr>
          <p:cNvPr id="6" name="Рисунок 5"/>
          <p:cNvPicPr>
            <a:picLocks noChangeAspect="1"/>
          </p:cNvPicPr>
          <p:nvPr/>
        </p:nvPicPr>
        <p:blipFill>
          <a:blip r:embed="rId3"/>
          <a:stretch>
            <a:fillRect/>
          </a:stretch>
        </p:blipFill>
        <p:spPr>
          <a:xfrm>
            <a:off x="4952776" y="246971"/>
            <a:ext cx="3340898" cy="2878088"/>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4"/>
          <a:stretch>
            <a:fillRect/>
          </a:stretch>
        </p:blipFill>
        <p:spPr>
          <a:xfrm>
            <a:off x="4977163" y="3482292"/>
            <a:ext cx="3316511" cy="3070813"/>
          </a:xfrm>
          <a:prstGeom prst="rect">
            <a:avLst/>
          </a:prstGeom>
          <a:effectLst>
            <a:glow rad="101600">
              <a:schemeClr val="accent2">
                <a:satMod val="175000"/>
                <a:alpha val="40000"/>
              </a:schemeClr>
            </a:glow>
          </a:effectLst>
        </p:spPr>
      </p:pic>
      <p:sp>
        <p:nvSpPr>
          <p:cNvPr id="2" name="TextBox 1"/>
          <p:cNvSpPr txBox="1"/>
          <p:nvPr/>
        </p:nvSpPr>
        <p:spPr>
          <a:xfrm>
            <a:off x="7164889" y="2755726"/>
            <a:ext cx="826716" cy="369332"/>
          </a:xfrm>
          <a:prstGeom prst="rect">
            <a:avLst/>
          </a:prstGeom>
          <a:noFill/>
        </p:spPr>
        <p:txBody>
          <a:bodyPr wrap="square" rtlCol="0">
            <a:spAutoFit/>
          </a:bodyPr>
          <a:lstStyle/>
          <a:p>
            <a:r>
              <a:rPr lang="ru-RU" dirty="0" smtClean="0"/>
              <a:t>Рис. 7</a:t>
            </a:r>
            <a:endParaRPr lang="ru-RU" dirty="0"/>
          </a:p>
        </p:txBody>
      </p:sp>
      <p:sp>
        <p:nvSpPr>
          <p:cNvPr id="3" name="TextBox 2"/>
          <p:cNvSpPr txBox="1"/>
          <p:nvPr/>
        </p:nvSpPr>
        <p:spPr>
          <a:xfrm>
            <a:off x="10609546" y="4991743"/>
            <a:ext cx="759703" cy="369332"/>
          </a:xfrm>
          <a:prstGeom prst="rect">
            <a:avLst/>
          </a:prstGeom>
          <a:noFill/>
        </p:spPr>
        <p:txBody>
          <a:bodyPr wrap="square" rtlCol="0">
            <a:spAutoFit/>
          </a:bodyPr>
          <a:lstStyle/>
          <a:p>
            <a:r>
              <a:rPr lang="ru-RU" dirty="0" smtClean="0"/>
              <a:t>Рис.8</a:t>
            </a:r>
            <a:endParaRPr lang="ru-RU" dirty="0"/>
          </a:p>
        </p:txBody>
      </p:sp>
      <p:sp>
        <p:nvSpPr>
          <p:cNvPr id="8" name="TextBox 7"/>
          <p:cNvSpPr txBox="1"/>
          <p:nvPr/>
        </p:nvSpPr>
        <p:spPr>
          <a:xfrm>
            <a:off x="7164890" y="6169255"/>
            <a:ext cx="826716" cy="369332"/>
          </a:xfrm>
          <a:prstGeom prst="rect">
            <a:avLst/>
          </a:prstGeom>
          <a:noFill/>
        </p:spPr>
        <p:txBody>
          <a:bodyPr wrap="square" rtlCol="0">
            <a:spAutoFit/>
          </a:bodyPr>
          <a:lstStyle/>
          <a:p>
            <a:r>
              <a:rPr lang="ru-RU" dirty="0" smtClean="0"/>
              <a:t>Рис. 9</a:t>
            </a:r>
            <a:endParaRPr lang="ru-RU" dirty="0"/>
          </a:p>
        </p:txBody>
      </p:sp>
    </p:spTree>
    <p:extLst>
      <p:ext uri="{BB962C8B-B14F-4D97-AF65-F5344CB8AC3E}">
        <p14:creationId xmlns:p14="http://schemas.microsoft.com/office/powerpoint/2010/main" val="41157845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Основа</Template>
  <TotalTime>2071</TotalTime>
  <Words>492</Words>
  <Application>Microsoft Office PowerPoint</Application>
  <PresentationFormat>Широкоэкранный</PresentationFormat>
  <Paragraphs>64</Paragraphs>
  <Slides>13</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YS Text Fallback</vt:lpstr>
      <vt:lpstr>Тема Office</vt:lpstr>
      <vt:lpstr>Мастер класс  поделка из соленого теста «Мышонок» ДОО  «Глиняная игрушка» Педагог: Садовникова Анна Викторовна </vt:lpstr>
      <vt:lpstr>Содержание</vt:lpstr>
      <vt:lpstr>Презентация PowerPoint</vt:lpstr>
      <vt:lpstr>Презентация PowerPoint</vt:lpstr>
      <vt:lpstr>Рецепт соленого теста</vt:lpstr>
      <vt:lpstr>Изготовление поделки из соленого теста «Мышонок»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поделка из соленого теста «Мышонок»</dc:title>
  <dc:creator>Анна</dc:creator>
  <cp:lastModifiedBy>Анна</cp:lastModifiedBy>
  <cp:revision>37</cp:revision>
  <dcterms:created xsi:type="dcterms:W3CDTF">2020-10-27T10:17:01Z</dcterms:created>
  <dcterms:modified xsi:type="dcterms:W3CDTF">2020-11-03T09:14:40Z</dcterms:modified>
</cp:coreProperties>
</file>