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56" r:id="rId2"/>
    <p:sldId id="259" r:id="rId3"/>
    <p:sldId id="270" r:id="rId4"/>
    <p:sldId id="261" r:id="rId5"/>
    <p:sldId id="260" r:id="rId6"/>
    <p:sldId id="262" r:id="rId7"/>
    <p:sldId id="264" r:id="rId8"/>
    <p:sldId id="265" r:id="rId9"/>
    <p:sldId id="26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3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E15FA-3B59-400B-8713-021518A4F26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5BED3-3E26-463E-8917-C0CCDFFB2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5BED3-3E26-463E-8917-C0CCDFFB2A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2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5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97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5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3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6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6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5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7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2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6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4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0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8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8916-2282-481A-AC46-7ED03FCD6DE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91352D-3D88-4996-8B39-F4F407DDA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8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D7D8D-14A9-402F-AC7B-B57546AC1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82028"/>
            <a:ext cx="10259122" cy="4616606"/>
          </a:xfrm>
        </p:spPr>
        <p:txBody>
          <a:bodyPr/>
          <a:lstStyle/>
          <a:p>
            <a:pPr algn="ctr"/>
            <a:r>
              <a:rPr lang="ru-RU" dirty="0"/>
              <a:t>Викторина по разделу «Поэтическая тетрадь»</a:t>
            </a:r>
            <a:br>
              <a:rPr lang="ru-RU" dirty="0"/>
            </a:br>
            <a:r>
              <a:rPr lang="ru-RU" dirty="0"/>
              <a:t> (</a:t>
            </a:r>
            <a:r>
              <a:rPr lang="ru-RU" sz="4800" dirty="0"/>
              <a:t>литературное чтение 3 класс)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D619ECB-5444-43A1-BE39-AD2903192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6556917"/>
            <a:ext cx="7766936" cy="892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69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FA248-6D52-4704-865A-00520C5C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56950-29D8-4FBA-9E83-44DCA77D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7425"/>
            <a:ext cx="9492578" cy="4903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МБОУ «Средняя общеобразовательная школа №3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им.Г.В.Зимина»г.Калуги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учитель начальных классов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Будина Ирина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69988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5B6EE-5A75-4D36-B531-C54D7E56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0" y="609599"/>
            <a:ext cx="8184994" cy="3271025"/>
          </a:xfrm>
        </p:spPr>
        <p:txBody>
          <a:bodyPr>
            <a:noAutofit/>
          </a:bodyPr>
          <a:lstStyle/>
          <a:p>
            <a:br>
              <a:rPr lang="ru-RU" i="1" dirty="0"/>
            </a:br>
            <a:r>
              <a:rPr lang="ru-RU" i="1" dirty="0"/>
              <a:t> К чему призывает </a:t>
            </a:r>
            <a:r>
              <a:rPr lang="ru-RU" i="1" dirty="0" err="1"/>
              <a:t>И.С.Никитин</a:t>
            </a:r>
            <a:r>
              <a:rPr lang="ru-RU" i="1" dirty="0"/>
              <a:t> степь в начале стихотворения </a:t>
            </a:r>
            <a:br>
              <a:rPr lang="ru-RU" i="1" dirty="0"/>
            </a:br>
            <a:r>
              <a:rPr lang="ru-RU" i="1" dirty="0"/>
              <a:t>«Полно, степь моя…»?</a:t>
            </a:r>
            <a:br>
              <a:rPr lang="ru-RU" i="1" dirty="0"/>
            </a:br>
            <a:br>
              <a:rPr lang="ru-RU" i="1" dirty="0"/>
            </a:br>
            <a:endParaRPr lang="ru-RU" i="1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ACAEE9C3-F8EB-4780-801A-189BFC013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375426"/>
              </p:ext>
            </p:extLst>
          </p:nvPr>
        </p:nvGraphicFramePr>
        <p:xfrm>
          <a:off x="677863" y="4937759"/>
          <a:ext cx="859995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95">
                  <a:extLst>
                    <a:ext uri="{9D8B030D-6E8A-4147-A177-3AD203B41FA5}">
                      <a16:colId xmlns:a16="http://schemas.microsoft.com/office/drawing/2014/main" val="2306656864"/>
                    </a:ext>
                  </a:extLst>
                </a:gridCol>
                <a:gridCol w="859995">
                  <a:extLst>
                    <a:ext uri="{9D8B030D-6E8A-4147-A177-3AD203B41FA5}">
                      <a16:colId xmlns:a16="http://schemas.microsoft.com/office/drawing/2014/main" val="1574056037"/>
                    </a:ext>
                  </a:extLst>
                </a:gridCol>
                <a:gridCol w="859995">
                  <a:extLst>
                    <a:ext uri="{9D8B030D-6E8A-4147-A177-3AD203B41FA5}">
                      <a16:colId xmlns:a16="http://schemas.microsoft.com/office/drawing/2014/main" val="2987961335"/>
                    </a:ext>
                  </a:extLst>
                </a:gridCol>
                <a:gridCol w="859995">
                  <a:extLst>
                    <a:ext uri="{9D8B030D-6E8A-4147-A177-3AD203B41FA5}">
                      <a16:colId xmlns:a16="http://schemas.microsoft.com/office/drawing/2014/main" val="3865537005"/>
                    </a:ext>
                  </a:extLst>
                </a:gridCol>
                <a:gridCol w="859995">
                  <a:extLst>
                    <a:ext uri="{9D8B030D-6E8A-4147-A177-3AD203B41FA5}">
                      <a16:colId xmlns:a16="http://schemas.microsoft.com/office/drawing/2014/main" val="3117613829"/>
                    </a:ext>
                  </a:extLst>
                </a:gridCol>
                <a:gridCol w="859995">
                  <a:extLst>
                    <a:ext uri="{9D8B030D-6E8A-4147-A177-3AD203B41FA5}">
                      <a16:colId xmlns:a16="http://schemas.microsoft.com/office/drawing/2014/main" val="1068505058"/>
                    </a:ext>
                  </a:extLst>
                </a:gridCol>
                <a:gridCol w="859995">
                  <a:extLst>
                    <a:ext uri="{9D8B030D-6E8A-4147-A177-3AD203B41FA5}">
                      <a16:colId xmlns:a16="http://schemas.microsoft.com/office/drawing/2014/main" val="4063242278"/>
                    </a:ext>
                  </a:extLst>
                </a:gridCol>
                <a:gridCol w="859995">
                  <a:extLst>
                    <a:ext uri="{9D8B030D-6E8A-4147-A177-3AD203B41FA5}">
                      <a16:colId xmlns:a16="http://schemas.microsoft.com/office/drawing/2014/main" val="687867052"/>
                    </a:ext>
                  </a:extLst>
                </a:gridCol>
                <a:gridCol w="859995">
                  <a:extLst>
                    <a:ext uri="{9D8B030D-6E8A-4147-A177-3AD203B41FA5}">
                      <a16:colId xmlns:a16="http://schemas.microsoft.com/office/drawing/2014/main" val="2626465974"/>
                    </a:ext>
                  </a:extLst>
                </a:gridCol>
                <a:gridCol w="859995">
                  <a:extLst>
                    <a:ext uri="{9D8B030D-6E8A-4147-A177-3AD203B41FA5}">
                      <a16:colId xmlns:a16="http://schemas.microsoft.com/office/drawing/2014/main" val="2306288100"/>
                    </a:ext>
                  </a:extLst>
                </a:gridCol>
              </a:tblGrid>
              <a:tr h="1063083">
                <a:tc>
                  <a:txBody>
                    <a:bodyPr/>
                    <a:lstStyle/>
                    <a:p>
                      <a:r>
                        <a:rPr lang="ru-RU" sz="8000" dirty="0">
                          <a:solidFill>
                            <a:srgbClr val="FF0000"/>
                          </a:solidFill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89571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03FDB3-2ABE-42EB-BE1B-27B0806F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2" y="495412"/>
            <a:ext cx="2646557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FD8D6-6AC2-4BF0-ADBE-BB4A7CF2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609600"/>
            <a:ext cx="8961768" cy="1320800"/>
          </a:xfrm>
        </p:spPr>
        <p:txBody>
          <a:bodyPr/>
          <a:lstStyle/>
          <a:p>
            <a:r>
              <a:rPr lang="ru-RU" dirty="0"/>
              <a:t>2.Кто автор строк: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541EC2-B859-45BF-A2F7-C0D6BD8F3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1338147"/>
            <a:ext cx="8961768" cy="4703216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Весело текли вы, 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Детские года!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Вас не омрачали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Горе и беда.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6A07323-CD5E-45E1-B40D-181E573FE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17513"/>
              </p:ext>
            </p:extLst>
          </p:nvPr>
        </p:nvGraphicFramePr>
        <p:xfrm>
          <a:off x="1070517" y="5174166"/>
          <a:ext cx="8203489" cy="113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27">
                  <a:extLst>
                    <a:ext uri="{9D8B030D-6E8A-4147-A177-3AD203B41FA5}">
                      <a16:colId xmlns:a16="http://schemas.microsoft.com/office/drawing/2014/main" val="2787823215"/>
                    </a:ext>
                  </a:extLst>
                </a:gridCol>
                <a:gridCol w="1171927">
                  <a:extLst>
                    <a:ext uri="{9D8B030D-6E8A-4147-A177-3AD203B41FA5}">
                      <a16:colId xmlns:a16="http://schemas.microsoft.com/office/drawing/2014/main" val="4025968042"/>
                    </a:ext>
                  </a:extLst>
                </a:gridCol>
                <a:gridCol w="1171927">
                  <a:extLst>
                    <a:ext uri="{9D8B030D-6E8A-4147-A177-3AD203B41FA5}">
                      <a16:colId xmlns:a16="http://schemas.microsoft.com/office/drawing/2014/main" val="627109573"/>
                    </a:ext>
                  </a:extLst>
                </a:gridCol>
                <a:gridCol w="1171927">
                  <a:extLst>
                    <a:ext uri="{9D8B030D-6E8A-4147-A177-3AD203B41FA5}">
                      <a16:colId xmlns:a16="http://schemas.microsoft.com/office/drawing/2014/main" val="3012915913"/>
                    </a:ext>
                  </a:extLst>
                </a:gridCol>
                <a:gridCol w="1171927">
                  <a:extLst>
                    <a:ext uri="{9D8B030D-6E8A-4147-A177-3AD203B41FA5}">
                      <a16:colId xmlns:a16="http://schemas.microsoft.com/office/drawing/2014/main" val="1972615072"/>
                    </a:ext>
                  </a:extLst>
                </a:gridCol>
                <a:gridCol w="1171927">
                  <a:extLst>
                    <a:ext uri="{9D8B030D-6E8A-4147-A177-3AD203B41FA5}">
                      <a16:colId xmlns:a16="http://schemas.microsoft.com/office/drawing/2014/main" val="1825713863"/>
                    </a:ext>
                  </a:extLst>
                </a:gridCol>
                <a:gridCol w="1171927">
                  <a:extLst>
                    <a:ext uri="{9D8B030D-6E8A-4147-A177-3AD203B41FA5}">
                      <a16:colId xmlns:a16="http://schemas.microsoft.com/office/drawing/2014/main" val="3040410448"/>
                    </a:ext>
                  </a:extLst>
                </a:gridCol>
              </a:tblGrid>
              <a:tr h="1137734">
                <a:tc>
                  <a:txBody>
                    <a:bodyPr/>
                    <a:lstStyle/>
                    <a:p>
                      <a:r>
                        <a:rPr lang="ru-RU" sz="6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>
                          <a:solidFill>
                            <a:srgbClr val="FF0000"/>
                          </a:solidFill>
                        </a:rPr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44859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CF7D5E-AD1F-44D9-9FD3-1CC530A1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449" y="200414"/>
            <a:ext cx="4099836" cy="47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628B3-5895-4142-9BDD-EEF577FB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8" y="609599"/>
            <a:ext cx="9322419" cy="4497659"/>
          </a:xfrm>
        </p:spPr>
        <p:txBody>
          <a:bodyPr>
            <a:noAutofit/>
          </a:bodyPr>
          <a:lstStyle/>
          <a:p>
            <a:r>
              <a:rPr lang="ru-RU" i="1" dirty="0"/>
              <a:t>3. Кто рассказывал главному герою сказки в стихотворении И.С. Сурикова «Детство»?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8CCFB77-9292-4CE0-A949-21CA62B3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94684"/>
              </p:ext>
            </p:extLst>
          </p:nvPr>
        </p:nvGraphicFramePr>
        <p:xfrm>
          <a:off x="446049" y="5107259"/>
          <a:ext cx="9099398" cy="1315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914">
                  <a:extLst>
                    <a:ext uri="{9D8B030D-6E8A-4147-A177-3AD203B41FA5}">
                      <a16:colId xmlns:a16="http://schemas.microsoft.com/office/drawing/2014/main" val="745409954"/>
                    </a:ext>
                  </a:extLst>
                </a:gridCol>
                <a:gridCol w="1299914">
                  <a:extLst>
                    <a:ext uri="{9D8B030D-6E8A-4147-A177-3AD203B41FA5}">
                      <a16:colId xmlns:a16="http://schemas.microsoft.com/office/drawing/2014/main" val="3663214411"/>
                    </a:ext>
                  </a:extLst>
                </a:gridCol>
                <a:gridCol w="1299914">
                  <a:extLst>
                    <a:ext uri="{9D8B030D-6E8A-4147-A177-3AD203B41FA5}">
                      <a16:colId xmlns:a16="http://schemas.microsoft.com/office/drawing/2014/main" val="2606080110"/>
                    </a:ext>
                  </a:extLst>
                </a:gridCol>
                <a:gridCol w="1299914">
                  <a:extLst>
                    <a:ext uri="{9D8B030D-6E8A-4147-A177-3AD203B41FA5}">
                      <a16:colId xmlns:a16="http://schemas.microsoft.com/office/drawing/2014/main" val="1796474799"/>
                    </a:ext>
                  </a:extLst>
                </a:gridCol>
                <a:gridCol w="1299914">
                  <a:extLst>
                    <a:ext uri="{9D8B030D-6E8A-4147-A177-3AD203B41FA5}">
                      <a16:colId xmlns:a16="http://schemas.microsoft.com/office/drawing/2014/main" val="1714262428"/>
                    </a:ext>
                  </a:extLst>
                </a:gridCol>
                <a:gridCol w="1299914">
                  <a:extLst>
                    <a:ext uri="{9D8B030D-6E8A-4147-A177-3AD203B41FA5}">
                      <a16:colId xmlns:a16="http://schemas.microsoft.com/office/drawing/2014/main" val="1241578246"/>
                    </a:ext>
                  </a:extLst>
                </a:gridCol>
                <a:gridCol w="1299914">
                  <a:extLst>
                    <a:ext uri="{9D8B030D-6E8A-4147-A177-3AD203B41FA5}">
                      <a16:colId xmlns:a16="http://schemas.microsoft.com/office/drawing/2014/main" val="2384547726"/>
                    </a:ext>
                  </a:extLst>
                </a:gridCol>
              </a:tblGrid>
              <a:tr h="1315842">
                <a:tc>
                  <a:txBody>
                    <a:bodyPr/>
                    <a:lstStyle/>
                    <a:p>
                      <a:r>
                        <a:rPr lang="ru-RU" sz="8000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>
                          <a:solidFill>
                            <a:srgbClr val="FF0000"/>
                          </a:solidFill>
                        </a:rPr>
                        <a:t>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45472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569BE7-48D2-4C6E-94FC-E0C689EC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09" y="2297151"/>
            <a:ext cx="6356195" cy="28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426E4-E9A2-43F1-9C5B-C90CF7B1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692" y="609600"/>
            <a:ext cx="7292897" cy="3627863"/>
          </a:xfrm>
        </p:spPr>
        <p:txBody>
          <a:bodyPr>
            <a:noAutofit/>
          </a:bodyPr>
          <a:lstStyle/>
          <a:p>
            <a:pPr algn="ctr"/>
            <a:r>
              <a:rPr lang="ru-RU" i="1" dirty="0"/>
              <a:t>4. Каких богов упоминает </a:t>
            </a:r>
            <a:br>
              <a:rPr lang="ru-RU" i="1" dirty="0"/>
            </a:br>
            <a:r>
              <a:rPr lang="ru-RU" i="1" dirty="0"/>
              <a:t>Ф.И. Тютчев в стихотворении </a:t>
            </a:r>
            <a:br>
              <a:rPr lang="ru-RU" i="1" dirty="0"/>
            </a:br>
            <a:r>
              <a:rPr lang="ru-RU" i="1" dirty="0"/>
              <a:t>«Весенняя гроза»?</a:t>
            </a:r>
            <a:br>
              <a:rPr lang="ru-RU" i="1" dirty="0"/>
            </a:br>
            <a:br>
              <a:rPr lang="ru-RU" i="1" dirty="0"/>
            </a:br>
            <a:endParaRPr lang="ru-RU" i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9011F34-7755-4D45-93A7-9804B693E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026871"/>
              </p:ext>
            </p:extLst>
          </p:nvPr>
        </p:nvGraphicFramePr>
        <p:xfrm>
          <a:off x="677863" y="4927600"/>
          <a:ext cx="8596314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146">
                  <a:extLst>
                    <a:ext uri="{9D8B030D-6E8A-4147-A177-3AD203B41FA5}">
                      <a16:colId xmlns:a16="http://schemas.microsoft.com/office/drawing/2014/main" val="4051240503"/>
                    </a:ext>
                  </a:extLst>
                </a:gridCol>
                <a:gridCol w="955146">
                  <a:extLst>
                    <a:ext uri="{9D8B030D-6E8A-4147-A177-3AD203B41FA5}">
                      <a16:colId xmlns:a16="http://schemas.microsoft.com/office/drawing/2014/main" val="826178900"/>
                    </a:ext>
                  </a:extLst>
                </a:gridCol>
                <a:gridCol w="955146">
                  <a:extLst>
                    <a:ext uri="{9D8B030D-6E8A-4147-A177-3AD203B41FA5}">
                      <a16:colId xmlns:a16="http://schemas.microsoft.com/office/drawing/2014/main" val="4121727157"/>
                    </a:ext>
                  </a:extLst>
                </a:gridCol>
                <a:gridCol w="955146">
                  <a:extLst>
                    <a:ext uri="{9D8B030D-6E8A-4147-A177-3AD203B41FA5}">
                      <a16:colId xmlns:a16="http://schemas.microsoft.com/office/drawing/2014/main" val="4040317081"/>
                    </a:ext>
                  </a:extLst>
                </a:gridCol>
                <a:gridCol w="955146">
                  <a:extLst>
                    <a:ext uri="{9D8B030D-6E8A-4147-A177-3AD203B41FA5}">
                      <a16:colId xmlns:a16="http://schemas.microsoft.com/office/drawing/2014/main" val="1967345319"/>
                    </a:ext>
                  </a:extLst>
                </a:gridCol>
                <a:gridCol w="955146">
                  <a:extLst>
                    <a:ext uri="{9D8B030D-6E8A-4147-A177-3AD203B41FA5}">
                      <a16:colId xmlns:a16="http://schemas.microsoft.com/office/drawing/2014/main" val="2449364729"/>
                    </a:ext>
                  </a:extLst>
                </a:gridCol>
                <a:gridCol w="955146">
                  <a:extLst>
                    <a:ext uri="{9D8B030D-6E8A-4147-A177-3AD203B41FA5}">
                      <a16:colId xmlns:a16="http://schemas.microsoft.com/office/drawing/2014/main" val="1481707601"/>
                    </a:ext>
                  </a:extLst>
                </a:gridCol>
                <a:gridCol w="955146">
                  <a:extLst>
                    <a:ext uri="{9D8B030D-6E8A-4147-A177-3AD203B41FA5}">
                      <a16:colId xmlns:a16="http://schemas.microsoft.com/office/drawing/2014/main" val="2152462350"/>
                    </a:ext>
                  </a:extLst>
                </a:gridCol>
                <a:gridCol w="955146">
                  <a:extLst>
                    <a:ext uri="{9D8B030D-6E8A-4147-A177-3AD203B41FA5}">
                      <a16:colId xmlns:a16="http://schemas.microsoft.com/office/drawing/2014/main" val="1758575021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r>
                        <a:rPr lang="ru-RU" sz="8000" dirty="0"/>
                        <a:t>Г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р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е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ч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е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с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8000" dirty="0">
                          <a:solidFill>
                            <a:srgbClr val="FF0000"/>
                          </a:solidFill>
                        </a:rPr>
                        <a:t>к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и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х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64578347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660F2A-D263-4074-B0E3-9951900C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3" y="387815"/>
            <a:ext cx="3166945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261A7-434B-4E57-BA9D-B96AA3B9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30" y="365124"/>
            <a:ext cx="9723863" cy="4817109"/>
          </a:xfrm>
        </p:spPr>
        <p:txBody>
          <a:bodyPr>
            <a:noAutofit/>
          </a:bodyPr>
          <a:lstStyle/>
          <a:p>
            <a:r>
              <a:rPr lang="ru-RU" i="1" dirty="0"/>
              <a:t>5.Из какого произведения эти строки?  </a:t>
            </a:r>
            <a:br>
              <a:rPr lang="ru-RU" i="1" dirty="0"/>
            </a:br>
            <a:r>
              <a:rPr lang="ru-RU" i="1" dirty="0"/>
              <a:t>   </a:t>
            </a:r>
            <a:br>
              <a:rPr lang="ru-RU" i="1" dirty="0"/>
            </a:br>
            <a:r>
              <a:rPr lang="ru-RU" i="1" dirty="0"/>
              <a:t>О буйные ветры,      </a:t>
            </a:r>
            <a:br>
              <a:rPr lang="ru-RU" i="1" dirty="0"/>
            </a:br>
            <a:r>
              <a:rPr lang="ru-RU" i="1" dirty="0"/>
              <a:t>Скорее, скорей! </a:t>
            </a:r>
            <a:br>
              <a:rPr lang="ru-RU" i="1" dirty="0"/>
            </a:br>
            <a:r>
              <a:rPr lang="ru-RU" i="1" dirty="0"/>
              <a:t>Скорей нас сорвите </a:t>
            </a:r>
            <a:br>
              <a:rPr lang="ru-RU" i="1" dirty="0"/>
            </a:br>
            <a:r>
              <a:rPr lang="ru-RU" i="1" dirty="0"/>
              <a:t>С докучных ветвей!</a:t>
            </a:r>
            <a:br>
              <a:rPr lang="ru-RU" i="1" dirty="0"/>
            </a:br>
            <a:endParaRPr lang="ru-RU" i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5766953-C151-4592-B2F6-569AE8777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337745"/>
              </p:ext>
            </p:extLst>
          </p:nvPr>
        </p:nvGraphicFramePr>
        <p:xfrm>
          <a:off x="1137424" y="5182235"/>
          <a:ext cx="769434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388">
                  <a:extLst>
                    <a:ext uri="{9D8B030D-6E8A-4147-A177-3AD203B41FA5}">
                      <a16:colId xmlns:a16="http://schemas.microsoft.com/office/drawing/2014/main" val="2847252791"/>
                    </a:ext>
                  </a:extLst>
                </a:gridCol>
                <a:gridCol w="718387">
                  <a:extLst>
                    <a:ext uri="{9D8B030D-6E8A-4147-A177-3AD203B41FA5}">
                      <a16:colId xmlns:a16="http://schemas.microsoft.com/office/drawing/2014/main" val="1252870146"/>
                    </a:ext>
                  </a:extLst>
                </a:gridCol>
                <a:gridCol w="975702">
                  <a:extLst>
                    <a:ext uri="{9D8B030D-6E8A-4147-A177-3AD203B41FA5}">
                      <a16:colId xmlns:a16="http://schemas.microsoft.com/office/drawing/2014/main" val="520290676"/>
                    </a:ext>
                  </a:extLst>
                </a:gridCol>
                <a:gridCol w="1034590">
                  <a:extLst>
                    <a:ext uri="{9D8B030D-6E8A-4147-A177-3AD203B41FA5}">
                      <a16:colId xmlns:a16="http://schemas.microsoft.com/office/drawing/2014/main" val="973392303"/>
                    </a:ext>
                  </a:extLst>
                </a:gridCol>
                <a:gridCol w="1065020">
                  <a:extLst>
                    <a:ext uri="{9D8B030D-6E8A-4147-A177-3AD203B41FA5}">
                      <a16:colId xmlns:a16="http://schemas.microsoft.com/office/drawing/2014/main" val="219216796"/>
                    </a:ext>
                  </a:extLst>
                </a:gridCol>
                <a:gridCol w="2937254">
                  <a:extLst>
                    <a:ext uri="{9D8B030D-6E8A-4147-A177-3AD203B41FA5}">
                      <a16:colId xmlns:a16="http://schemas.microsoft.com/office/drawing/2014/main" val="3922302041"/>
                    </a:ext>
                  </a:extLst>
                </a:gridCol>
              </a:tblGrid>
              <a:tr h="1051081">
                <a:tc>
                  <a:txBody>
                    <a:bodyPr/>
                    <a:lstStyle/>
                    <a:p>
                      <a:r>
                        <a:rPr lang="ru-RU" sz="8000" dirty="0"/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>
                          <a:solidFill>
                            <a:srgbClr val="FF0000"/>
                          </a:solidFill>
                        </a:rPr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2129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2292AD-D23B-4640-A641-BCABC0BD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94" y="1494263"/>
            <a:ext cx="4729900" cy="34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F00B1-5C74-4BDD-86FF-2783D4D7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609599"/>
            <a:ext cx="8497229" cy="3945299"/>
          </a:xfrm>
        </p:spPr>
        <p:txBody>
          <a:bodyPr/>
          <a:lstStyle/>
          <a:p>
            <a:r>
              <a:rPr lang="ru-RU" dirty="0"/>
              <a:t>6.Кто автор стихотворения «Встреча зимы»?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A2BAE0F-4B1D-4EE2-B74A-BD6EF44C6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214767"/>
              </p:ext>
            </p:extLst>
          </p:nvPr>
        </p:nvGraphicFramePr>
        <p:xfrm>
          <a:off x="334537" y="4554899"/>
          <a:ext cx="8920977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768">
                  <a:extLst>
                    <a:ext uri="{9D8B030D-6E8A-4147-A177-3AD203B41FA5}">
                      <a16:colId xmlns:a16="http://schemas.microsoft.com/office/drawing/2014/main" val="634412373"/>
                    </a:ext>
                  </a:extLst>
                </a:gridCol>
                <a:gridCol w="959279">
                  <a:extLst>
                    <a:ext uri="{9D8B030D-6E8A-4147-A177-3AD203B41FA5}">
                      <a16:colId xmlns:a16="http://schemas.microsoft.com/office/drawing/2014/main" val="2075905278"/>
                    </a:ext>
                  </a:extLst>
                </a:gridCol>
                <a:gridCol w="1413586">
                  <a:extLst>
                    <a:ext uri="{9D8B030D-6E8A-4147-A177-3AD203B41FA5}">
                      <a16:colId xmlns:a16="http://schemas.microsoft.com/office/drawing/2014/main" val="4242130302"/>
                    </a:ext>
                  </a:extLst>
                </a:gridCol>
                <a:gridCol w="1413586">
                  <a:extLst>
                    <a:ext uri="{9D8B030D-6E8A-4147-A177-3AD203B41FA5}">
                      <a16:colId xmlns:a16="http://schemas.microsoft.com/office/drawing/2014/main" val="3845406920"/>
                    </a:ext>
                  </a:extLst>
                </a:gridCol>
                <a:gridCol w="1413586">
                  <a:extLst>
                    <a:ext uri="{9D8B030D-6E8A-4147-A177-3AD203B41FA5}">
                      <a16:colId xmlns:a16="http://schemas.microsoft.com/office/drawing/2014/main" val="696798919"/>
                    </a:ext>
                  </a:extLst>
                </a:gridCol>
                <a:gridCol w="1413586">
                  <a:extLst>
                    <a:ext uri="{9D8B030D-6E8A-4147-A177-3AD203B41FA5}">
                      <a16:colId xmlns:a16="http://schemas.microsoft.com/office/drawing/2014/main" val="2434619053"/>
                    </a:ext>
                  </a:extLst>
                </a:gridCol>
                <a:gridCol w="1413586">
                  <a:extLst>
                    <a:ext uri="{9D8B030D-6E8A-4147-A177-3AD203B41FA5}">
                      <a16:colId xmlns:a16="http://schemas.microsoft.com/office/drawing/2014/main" val="3433367981"/>
                    </a:ext>
                  </a:extLst>
                </a:gridCol>
              </a:tblGrid>
              <a:tr h="937938">
                <a:tc>
                  <a:txBody>
                    <a:bodyPr/>
                    <a:lstStyle/>
                    <a:p>
                      <a:r>
                        <a:rPr lang="ru-RU" sz="8000" dirty="0"/>
                        <a:t>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>
                          <a:solidFill>
                            <a:srgbClr val="FF0000"/>
                          </a:solidFill>
                        </a:rPr>
                        <a:t>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6927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DC1A87-4E9D-4281-9040-06F6BC764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43" y="1447899"/>
            <a:ext cx="3314964" cy="31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43F5A92-91D5-4EA3-8F37-53A174DC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Какое  слово Вы составили?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649B1BA-4F6F-49FB-B36B-950648F55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522695"/>
              </p:ext>
            </p:extLst>
          </p:nvPr>
        </p:nvGraphicFramePr>
        <p:xfrm>
          <a:off x="677863" y="2160587"/>
          <a:ext cx="859630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718">
                  <a:extLst>
                    <a:ext uri="{9D8B030D-6E8A-4147-A177-3AD203B41FA5}">
                      <a16:colId xmlns:a16="http://schemas.microsoft.com/office/drawing/2014/main" val="989993630"/>
                    </a:ext>
                  </a:extLst>
                </a:gridCol>
                <a:gridCol w="1432718">
                  <a:extLst>
                    <a:ext uri="{9D8B030D-6E8A-4147-A177-3AD203B41FA5}">
                      <a16:colId xmlns:a16="http://schemas.microsoft.com/office/drawing/2014/main" val="3761392022"/>
                    </a:ext>
                  </a:extLst>
                </a:gridCol>
                <a:gridCol w="1432718">
                  <a:extLst>
                    <a:ext uri="{9D8B030D-6E8A-4147-A177-3AD203B41FA5}">
                      <a16:colId xmlns:a16="http://schemas.microsoft.com/office/drawing/2014/main" val="916842989"/>
                    </a:ext>
                  </a:extLst>
                </a:gridCol>
                <a:gridCol w="1432718">
                  <a:extLst>
                    <a:ext uri="{9D8B030D-6E8A-4147-A177-3AD203B41FA5}">
                      <a16:colId xmlns:a16="http://schemas.microsoft.com/office/drawing/2014/main" val="728015275"/>
                    </a:ext>
                  </a:extLst>
                </a:gridCol>
                <a:gridCol w="1432718">
                  <a:extLst>
                    <a:ext uri="{9D8B030D-6E8A-4147-A177-3AD203B41FA5}">
                      <a16:colId xmlns:a16="http://schemas.microsoft.com/office/drawing/2014/main" val="629065860"/>
                    </a:ext>
                  </a:extLst>
                </a:gridCol>
                <a:gridCol w="1432718">
                  <a:extLst>
                    <a:ext uri="{9D8B030D-6E8A-4147-A177-3AD203B41FA5}">
                      <a16:colId xmlns:a16="http://schemas.microsoft.com/office/drawing/2014/main" val="3069942569"/>
                    </a:ext>
                  </a:extLst>
                </a:gridCol>
              </a:tblGrid>
              <a:tr h="1813413">
                <a:tc>
                  <a:txBody>
                    <a:bodyPr/>
                    <a:lstStyle/>
                    <a:p>
                      <a:r>
                        <a:rPr lang="ru-RU" sz="8000" dirty="0"/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/>
                        <a:t>Н</a:t>
                      </a:r>
                    </a:p>
                    <a:p>
                      <a:endParaRPr lang="ru-RU" sz="8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5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9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E0261-CC1D-4F53-AAA6-CFF49603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847493"/>
            <a:ext cx="3791415" cy="5400907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/>
              <a:t>Александр </a:t>
            </a:r>
            <a:br>
              <a:rPr lang="ru-RU" sz="4800" b="1" i="1" dirty="0"/>
            </a:br>
            <a:r>
              <a:rPr lang="ru-RU" sz="4800" b="1" i="1" dirty="0"/>
              <a:t>Сергеевич </a:t>
            </a:r>
            <a:br>
              <a:rPr lang="ru-RU" sz="4800" b="1" i="1" dirty="0"/>
            </a:br>
            <a:r>
              <a:rPr lang="ru-RU" sz="4800" b="1" i="1" dirty="0"/>
              <a:t>Пушкин</a:t>
            </a:r>
            <a:br>
              <a:rPr lang="ru-RU" sz="4800" b="1" i="1" dirty="0"/>
            </a:br>
            <a:br>
              <a:rPr lang="ru-RU" sz="4800" b="1" i="1" dirty="0"/>
            </a:br>
            <a:r>
              <a:rPr lang="ru-RU" sz="4800" b="1" i="1" dirty="0"/>
              <a:t>(1799-1837)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873DF8-649B-4941-9E9C-F48BDF732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52" y="609600"/>
            <a:ext cx="5932448" cy="58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683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229</TotalTime>
  <Words>233</Words>
  <Application>Microsoft Office PowerPoint</Application>
  <PresentationFormat>Широкоэкранный</PresentationFormat>
  <Paragraphs>69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Аспект</vt:lpstr>
      <vt:lpstr>Викторина по разделу «Поэтическая тетрадь»  (литературное чтение 3 класс)</vt:lpstr>
      <vt:lpstr>  К чему призывает И.С.Никитин степь в начале стихотворения  «Полно, степь моя…»?  </vt:lpstr>
      <vt:lpstr>2.Кто автор строк: </vt:lpstr>
      <vt:lpstr>3. Кто рассказывал главному герою сказки в стихотворении И.С. Сурикова «Детство»?</vt:lpstr>
      <vt:lpstr>4. Каких богов упоминает  Ф.И. Тютчев в стихотворении  «Весенняя гроза»?  </vt:lpstr>
      <vt:lpstr>5.Из какого произведения эти строки?       О буйные ветры,       Скорее, скорей!  Скорей нас сорвите  С докучных ветвей! </vt:lpstr>
      <vt:lpstr>6.Кто автор стихотворения «Встреча зимы»?</vt:lpstr>
      <vt:lpstr>Какое  слово Вы составили?      </vt:lpstr>
      <vt:lpstr>Александр  Сергеевич  Пушкин  (1799-1837)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2020-11-05T09:43:14Z</dcterms:created>
  <dcterms:modified xsi:type="dcterms:W3CDTF">2020-11-07T17:24:52Z</dcterms:modified>
</cp:coreProperties>
</file>