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F7A2A-3B79-4C1F-B8E4-E390ED6FC8D8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3804B-BF3A-4634-AFA1-7FCC678F63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3804B-BF3A-4634-AFA1-7FCC678F635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F7099-F560-4D70-8AE4-70C922699B59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19627-66FC-427F-9D6C-7BC388A087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04.&#1042;&#1088;&#1077;&#1084;&#1077;&#1085;&#1072;-&#1075;&#1086;&#1076;&#1072;-Op.37b-&#1040;&#1087;&#1088;&#1077;&#1083;&#1100;-&#1055;&#1086;&#1076;&#1089;&#1085;&#1077;&#1078;&#1085;&#1080;&#1082;.mp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05.&#1042;&#1088;&#1077;&#1084;&#1077;&#1085;&#1072;-&#1075;&#1086;&#1076;&#1072;-Op.37b-&#1052;&#1072;&#1081;-&#1041;&#1077;&#1083;&#1099;&#1077;-&#1085;&#1086;&#1095;&#1080;.mp3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06.&#1042;&#1088;&#1077;&#1084;&#1077;&#1085;&#1072;-&#1075;&#1086;&#1076;&#1072;-Op.37b-&#1048;&#1102;&#1085;&#1100;-&#1041;&#1072;&#1088;&#1082;&#1072;&#1088;&#1086;&#1083;&#1072;.mp3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07.&#1042;&#1088;&#1077;&#1084;&#1077;&#1085;&#1072;-&#1075;&#1086;&#1076;&#1072;-Op.37b-&#1048;&#1102;&#1083;&#1100;-&#1055;&#1077;&#1089;&#1085;&#1103;-&#1082;&#1086;&#1089;&#1072;&#1088;&#1103;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08.&#1042;&#1088;&#1077;&#1084;&#1077;&#1085;&#1072;-&#1075;&#1086;&#1076;&#1072;-Op.37b-&#1040;&#1074;&#1075;&#1091;&#1089;&#1090;-&#1046;&#1072;&#1090;&#1074;&#1072;.mp3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09.&#1042;&#1088;&#1077;&#1084;&#1077;&#1085;&#1072;-&#1075;&#1086;&#1076;&#1072;-Op.37b-&#1057;&#1077;&#1085;&#1090;&#1103;&#1073;&#1088;&#1100;-&#1054;&#1093;&#1086;&#1090;&#1072;.mp3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10.&#1042;&#1088;&#1077;&#1084;&#1077;&#1085;&#1072;-&#1075;&#1086;&#1076;&#1072;-Op.37b-&#1054;&#1082;&#1090;&#1103;&#1073;&#1088;&#1100;-&#1054;&#1089;&#1077;&#1085;&#1085;&#1103;&#1103;-&#1087;&#1077;&#1089;&#1085;&#1100;.mp3" TargetMode="Externa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11.&#1042;&#1088;&#1077;&#1084;&#1077;&#1085;&#1072;-&#1075;&#1086;&#1076;&#1072;-Op.37b-&#1053;&#1086;&#1103;&#1073;&#1088;&#1100;-&#1053;&#1072;-&#1090;&#1088;&#1086;&#1081;&#1082;&#1077;%20(1).mp3" TargetMode="Externa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&#1087;&#1077;&#1090;&#1088;-&#1095;&#1072;&#1080;&#1082;&#1086;&#1074;&#1089;&#1082;&#1080;&#1080;-&#1076;&#1077;&#1082;&#1072;&#1073;&#1088;&#1100;.mp3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01.&#1042;&#1088;&#1077;&#1084;&#1077;&#1085;&#1072;-&#1075;&#1086;&#1076;&#1072;-Op.37b-&#1071;&#1085;&#1074;&#1072;&#1088;&#1100;-&#1059;-&#1082;&#1072;&#1084;&#1077;&#1083;&#1100;&#1082;&#1072;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02.&#1042;&#1088;&#1077;&#1084;&#1077;&#1085;&#1072;-&#1075;&#1086;&#1076;&#1072;-Op.37b-&#1060;&#1077;&#1074;&#1088;&#1072;&#1083;&#1100;-&#1052;&#1072;&#1089;&#1083;&#1077;&#1085;&#1080;&#1094;&#1072;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74;&#1088;&#1077;&#1084;&#1077;&#1085;&#1072;%20&#1075;&#1086;&#1076;&#1072;\&#1084;&#1091;&#1079;&#1099;&#1082;&#1072;\03.&#1042;&#1088;&#1077;&#1084;&#1077;&#1085;&#1072;-&#1075;&#1086;&#1076;&#1072;-Op.37b-&#1052;&#1072;&#1088;&#1090;-&#1055;&#1077;&#1089;&#1085;&#1100;-&#1078;&#1072;&#1074;&#1086;&#1088;&#1086;&#1085;&#1082;&#1072;.mp3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osnovnaya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071546"/>
            <a:ext cx="3799965" cy="45709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500166" y="285728"/>
            <a:ext cx="605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П.И.Чайковский «Времена года»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554" y="6143644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Работа  преподавателя ДМШ№17</a:t>
            </a:r>
          </a:p>
          <a:p>
            <a:pPr algn="ctr"/>
            <a:r>
              <a:rPr lang="ru-RU" dirty="0" smtClean="0"/>
              <a:t>Старовойтовой Е.В.</a:t>
            </a:r>
            <a:endParaRPr lang="ru-RU" dirty="0"/>
          </a:p>
        </p:txBody>
      </p:sp>
      <p:pic>
        <p:nvPicPr>
          <p:cNvPr id="7" name="Рисунок 6" descr="ьр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071546"/>
            <a:ext cx="3500462" cy="45720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пр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500042"/>
            <a:ext cx="6446195" cy="37147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6000760" y="357166"/>
            <a:ext cx="30003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Голубенький, чистый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Подснежник-цветок,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А подле сквозистый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Последний снежок.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Последние слёзы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О горе былом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И первые грёзы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О счастье ином…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А.Н. Майков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14546" y="4214818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Апрель. Подснежник.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4929198"/>
            <a:ext cx="8572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 этой пьесы ритм вальса, но она наполнена нетерпеливым волнением, порывом, что свойственно первым чувствам, когда сердце полно ожиданием новых встреч… Весна пробуждает не только природу, но и человеческие чувства. Первый весенний цветок так же трогателен, как трогательна первая любовь, которую скрывают до поры до времени, но вот уже скрыть её невозможно – и она, как подснежник, вырывается наружу…</a:t>
            </a:r>
          </a:p>
          <a:p>
            <a:endParaRPr lang="ru-RU" dirty="0"/>
          </a:p>
        </p:txBody>
      </p:sp>
      <p:pic>
        <p:nvPicPr>
          <p:cNvPr id="8" name="04.Времена-года-Op.37b-Апрель-Подснежн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15338" y="400050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022"/>
            <a:ext cx="9143999" cy="6871022"/>
          </a:xfrm>
          <a:prstGeom prst="rect">
            <a:avLst/>
          </a:prstGeom>
        </p:spPr>
      </p:pic>
      <p:pic>
        <p:nvPicPr>
          <p:cNvPr id="6" name="Рисунок 5" descr="май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28605"/>
            <a:ext cx="8167138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XCmlchy6MU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19"/>
            <a:ext cx="6211899" cy="44291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5000628" y="214290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Май. Белые ночи.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3570" y="857232"/>
            <a:ext cx="3500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Какая ночь! На всём какая нега!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Благодарю, родной полночный край!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Из царства вьюг и снега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Как свеж и чист твой вылетает Май!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А.А. Фет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857884" y="2928934"/>
            <a:ext cx="32861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этой пьесе создан городской пейзаж, знаменитые петербургские белые ночи, когда воздух полон романтического настроения, когда хочется гулять всю ночь и дышать весной, вздыхать от восторга, мечтать о счастье…</a:t>
            </a:r>
          </a:p>
          <a:p>
            <a:r>
              <a:rPr lang="ru-RU" dirty="0" smtClean="0"/>
              <a:t>Чайковский любил Петербург, здесь прошла </a:t>
            </a:r>
            <a:r>
              <a:rPr lang="ru-RU" dirty="0" err="1" smtClean="0"/>
              <a:t>бо́льшая</a:t>
            </a:r>
            <a:r>
              <a:rPr lang="ru-RU" dirty="0" smtClean="0"/>
              <a:t> часть его жизни: учёба, становление как композитора, артистический успех.</a:t>
            </a:r>
          </a:p>
          <a:p>
            <a:endParaRPr lang="ru-RU" dirty="0"/>
          </a:p>
        </p:txBody>
      </p:sp>
      <p:pic>
        <p:nvPicPr>
          <p:cNvPr id="8" name="05.Времена-года-Op.37b-Май-Белые-ноч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01090" y="25003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38852"/>
          </a:xfrm>
          <a:prstGeom prst="rect">
            <a:avLst/>
          </a:prstGeom>
        </p:spPr>
      </p:pic>
      <p:pic>
        <p:nvPicPr>
          <p:cNvPr id="4" name="Рисунок 3" descr="июнь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8215370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юн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714356"/>
            <a:ext cx="5562053" cy="3643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71538" y="0"/>
            <a:ext cx="700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B0F0"/>
                </a:solidFill>
              </a:rPr>
              <a:t>Июнь.Баркарола</a:t>
            </a:r>
            <a:r>
              <a:rPr lang="ru-RU" sz="3200" b="1" dirty="0" smtClean="0">
                <a:solidFill>
                  <a:srgbClr val="00B0F0"/>
                </a:solidFill>
              </a:rPr>
              <a:t>.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44" y="1071546"/>
            <a:ext cx="3000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  <a:t>Выйдем на берег, там волны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  <a:t>Ноги нам будут лобзать.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  <a:t>Звёзды с таинственной грустью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  <a:t>Будут над нами сиять.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  <a:t>А.Н. Плещеев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4357694"/>
            <a:ext cx="8715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Баркарола – песнь лодочника в итальянской   Венеции, где по улицам передвигаются на лодках-гондолах. Песни эти певучие и плавные как движение лодки. </a:t>
            </a:r>
          </a:p>
          <a:p>
            <a:r>
              <a:rPr lang="ru-RU" dirty="0" smtClean="0"/>
              <a:t>Музыка первой части пьесы звучит выразительно и широко, затем настроение становится беззаботным и радостным, а в третьей части мелодия вновь становится спокойной и постепенно удаляется, заканчиваясь журчанием воды.</a:t>
            </a:r>
            <a:endParaRPr lang="ru-RU" dirty="0"/>
          </a:p>
        </p:txBody>
      </p:sp>
      <p:pic>
        <p:nvPicPr>
          <p:cNvPr id="7" name="06.Времена-года-Op.37b-Июнь-Баркарол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86776" y="50004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022"/>
            <a:ext cx="9143999" cy="6871022"/>
          </a:xfrm>
          <a:prstGeom prst="rect">
            <a:avLst/>
          </a:prstGeom>
        </p:spPr>
      </p:pic>
      <p:pic>
        <p:nvPicPr>
          <p:cNvPr id="3" name="Рисунок 2" descr="июль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28604"/>
            <a:ext cx="8215370" cy="6000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юль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83112" cy="325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июль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383" y="3000372"/>
            <a:ext cx="5783617" cy="3857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57818" y="0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33CC33"/>
                </a:solidFill>
              </a:rPr>
              <a:t>Июль. Песнь косаря.</a:t>
            </a:r>
            <a:endParaRPr lang="ru-RU" sz="2800" b="1" dirty="0">
              <a:solidFill>
                <a:srgbClr val="33CC3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6380" y="85723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438780" y="100963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072198" y="638392"/>
            <a:ext cx="192882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Раззудись, плечо,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Размахнись, рука!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Ты пахни в лицо,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Ветер с полудня!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А.В. Кольцов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3502401"/>
            <a:ext cx="321467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 сцена из народной деревенской жизни. Пьеса состоит из трёх частей и вся наполнена народными напевами – во время косьбы на Руси всегда пели. Первая и третья части – широкая и ритмичная песня, а средняя часть напоминает звуки русских народных инструментов.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07.Времена-года-Op.37b-Июль-Песня-косар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214942" y="242886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42900"/>
            <a:ext cx="9143999" cy="7000900"/>
          </a:xfrm>
          <a:prstGeom prst="rect">
            <a:avLst/>
          </a:prstGeom>
        </p:spPr>
      </p:pic>
      <p:pic>
        <p:nvPicPr>
          <p:cNvPr id="3" name="Рисунок 2" descr="ав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269" y="285728"/>
            <a:ext cx="8240135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77846"/>
            <a:ext cx="5429256" cy="3480153"/>
          </a:xfrm>
          <a:prstGeom prst="rect">
            <a:avLst/>
          </a:prstGeom>
        </p:spPr>
      </p:pic>
      <p:pic>
        <p:nvPicPr>
          <p:cNvPr id="3" name="Рисунок 2" descr="ав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0"/>
            <a:ext cx="5072066" cy="3398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7884" y="3500438"/>
            <a:ext cx="2708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Август. Жатва.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000760" y="4021957"/>
            <a:ext cx="242889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Люди семьями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Рожь высокую!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 копны частые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Снопы сложены.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От возов всю ночь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Скрипит музыка.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А.В. Кольцов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0"/>
            <a:ext cx="40004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Жатва – важнейшая пора  в крестьянской жизни. В поле обычно работали семьями, всегда при этом пели. В жизни во время уборки урожая хлеба всегда царило радостное оживление, душевный подъём. «Не могу изобразить, до чего обаятельны для меня русская деревня, русский пейзаж», – говорил композитор. Но изобразить это время при помощи музыкальных звуков он всё-таки смог.</a:t>
            </a:r>
          </a:p>
          <a:p>
            <a:endParaRPr lang="ru-RU" dirty="0"/>
          </a:p>
        </p:txBody>
      </p:sp>
      <p:pic>
        <p:nvPicPr>
          <p:cNvPr id="9" name="08.Времена-года-Op.37b-Август-Жатв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715008" y="500063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022"/>
            <a:ext cx="9144000" cy="6942382"/>
          </a:xfrm>
          <a:prstGeom prst="rect">
            <a:avLst/>
          </a:prstGeom>
        </p:spPr>
      </p:pic>
      <p:pic>
        <p:nvPicPr>
          <p:cNvPr id="3" name="Рисунок 2" descr="сен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3" y="357167"/>
            <a:ext cx="8072494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810" y="357166"/>
            <a:ext cx="450059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Петербурге издавался журнал, который назывался «</a:t>
            </a:r>
            <a:r>
              <a:rPr lang="ru-RU" dirty="0" err="1"/>
              <a:t>Нувеллист</a:t>
            </a:r>
            <a:r>
              <a:rPr lang="ru-RU" dirty="0"/>
              <a:t>» - от слова «новелла», что значит небольшой рассказ. Журнал выходил каждый месяц, и, конечно, в первом новогоднем номере читателей всегда ожидал какой-нибудь приятный сюрприз.</a:t>
            </a:r>
          </a:p>
          <a:p>
            <a:pPr algn="ctr"/>
            <a:r>
              <a:rPr lang="ru-RU" dirty="0"/>
              <a:t>На этот раз в январском номере журнала появились ноты небольшой музыкальной пьесы для рояля, которая называлась «Январь».   Автора пьесы уже тогда знали и любили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/>
              <a:t>Это был </a:t>
            </a:r>
            <a:r>
              <a:rPr lang="ru-RU" dirty="0" smtClean="0"/>
              <a:t>композитор </a:t>
            </a:r>
            <a:r>
              <a:rPr lang="ru-RU" sz="2000" b="1" dirty="0" smtClean="0"/>
              <a:t>Петр Ильич Чайковский</a:t>
            </a:r>
            <a:r>
              <a:rPr lang="ru-RU" sz="2000" b="1" dirty="0"/>
              <a:t>                   </a:t>
            </a:r>
          </a:p>
          <a:p>
            <a:pPr algn="ctr"/>
            <a:r>
              <a:rPr lang="ru-RU" dirty="0" smtClean="0"/>
              <a:t> Это </a:t>
            </a:r>
            <a:r>
              <a:rPr lang="ru-RU" dirty="0"/>
              <a:t>был сюрприз, подарок. Каждая из двенадцати пьес появлялась в журнале в том месяце, название которого она имела. И только потом все они были объединены в альбом «Времена года». </a:t>
            </a:r>
            <a:r>
              <a:rPr lang="ru-RU" dirty="0" smtClean="0"/>
              <a:t>Получился музыкальный календарь природы. </a:t>
            </a:r>
            <a:r>
              <a:rPr lang="ru-RU" dirty="0"/>
              <a:t>                     </a:t>
            </a:r>
          </a:p>
          <a:p>
            <a:endParaRPr lang="ru-RU" dirty="0"/>
          </a:p>
        </p:txBody>
      </p:sp>
      <p:pic>
        <p:nvPicPr>
          <p:cNvPr id="3" name="Рисунок 2" descr="a_ignore_q_80_w_1000_c_limit_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3714776" cy="5420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н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2" y="3429000"/>
            <a:ext cx="4571998" cy="3428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сен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992" y="87230"/>
            <a:ext cx="4611884" cy="31988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143504" y="0"/>
            <a:ext cx="3191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Сентябрь. Охота.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2132" y="642918"/>
            <a:ext cx="32606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Пора, пора! Рога трубят,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Псари в охотничьих уборах;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Чем свет, уж на конях сидят;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Борзые прыгают на сворах.</a:t>
            </a: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А.С. Пушкин «Граф Нулин»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" y="3500438"/>
            <a:ext cx="43576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Охота в российских дворянских поместьях в XIX в. в осенние месяцы была самой главной забавой и чередой приключений, поэтому готовились к этому событию заранее. И вот наступал момент, когда охота была разрешена. Охотой занимались не столько ради промысла, сколько ради азарта, проявления силы, ловкости, мужества… И все эти чувства присутствуют в пьесе, даже призывный звук рога.</a:t>
            </a:r>
          </a:p>
          <a:p>
            <a:pPr algn="ctr"/>
            <a:endParaRPr lang="ru-RU" dirty="0"/>
          </a:p>
        </p:txBody>
      </p:sp>
      <p:pic>
        <p:nvPicPr>
          <p:cNvPr id="8" name="09.Времена-года-Op.37b-Сентябрь-Охот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01090" y="264318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8693"/>
            <a:ext cx="9171768" cy="6906693"/>
          </a:xfrm>
          <a:prstGeom prst="rect">
            <a:avLst/>
          </a:prstGeom>
        </p:spPr>
      </p:pic>
      <p:pic>
        <p:nvPicPr>
          <p:cNvPr id="3" name="Рисунок 2" descr="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28604"/>
            <a:ext cx="8143932" cy="5979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18513"/>
            <a:ext cx="5214942" cy="55489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4214810" y="0"/>
            <a:ext cx="471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Октябрь. Осенняя песнь.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9191" y="1214422"/>
            <a:ext cx="4214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Осень, осыпается весь наш бедный сад,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Листья пожелтелые по ветру летят…</a:t>
            </a:r>
          </a:p>
          <a:p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                      А.К. Толстой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14876" y="2357430"/>
            <a:ext cx="44291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Пожалуй, это самая известная пьеса цикла. Она входит в репертуар учеников музыкальной школы и является любимым произведением многих из них. И хотя тема пьесы – осень, грусть, увядание природы, но картина, нарисованная средствами музыки, настолько яркая и понятная, что маленькие музыканты с удовольствием сопереживают композитору в его чувстве грусти и любви к красоте русского осеннего пейзажа. То есть в этой пьесе слиты воедино пейзаж и чувства человека.</a:t>
            </a:r>
          </a:p>
          <a:p>
            <a:pPr algn="ctr"/>
            <a:endParaRPr lang="ru-RU" dirty="0"/>
          </a:p>
        </p:txBody>
      </p:sp>
      <p:pic>
        <p:nvPicPr>
          <p:cNvPr id="9" name="10.Времена-года-Op.37b-Октябрь-Осенняя-песн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929454" y="628652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022"/>
            <a:ext cx="9144000" cy="6942382"/>
          </a:xfrm>
          <a:prstGeom prst="rect">
            <a:avLst/>
          </a:prstGeom>
        </p:spPr>
      </p:pic>
      <p:pic>
        <p:nvPicPr>
          <p:cNvPr id="3" name="Рисунок 2" descr="н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8140579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8828" y="2071678"/>
            <a:ext cx="6640758" cy="3286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794" y="0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Ноябрь. На тройке.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6050" y="571480"/>
            <a:ext cx="3857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Не гляди же с тоской на дорогу,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И за тройкой вослед не спеши.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И тоскливую в сердце тревогу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Поскорей навсегда затуши.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                                  Н.А. Некрасов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57826"/>
            <a:ext cx="9286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Средней России в ноябре уже выпадает снег, поэтому появление тройки лошадей с колокольчиками под дугой – явление обычное. Начинается пьеса широкой мелодией, которая символизирует русские просторы. Вдали слышен звон приближающихся </a:t>
            </a:r>
            <a:r>
              <a:rPr lang="ru-RU" dirty="0" err="1" smtClean="0"/>
              <a:t>колокольчиков,и</a:t>
            </a:r>
            <a:r>
              <a:rPr lang="ru-RU" dirty="0" smtClean="0"/>
              <a:t> вот их звон переходит в песню ямщика.</a:t>
            </a:r>
          </a:p>
          <a:p>
            <a:pPr algn="ctr"/>
            <a:r>
              <a:rPr lang="ru-RU" dirty="0" smtClean="0"/>
              <a:t>Пронеслась тройка, и звон колокольчиков постепенно удаляется и затем исчезает.</a:t>
            </a:r>
          </a:p>
          <a:p>
            <a:pPr algn="ctr"/>
            <a:endParaRPr lang="ru-RU" dirty="0"/>
          </a:p>
        </p:txBody>
      </p:sp>
      <p:pic>
        <p:nvPicPr>
          <p:cNvPr id="7" name="11.Времена-года-Op.37b-Ноябрь-На-тройке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72462" y="92867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1021"/>
          </a:xfrm>
          <a:prstGeom prst="rect">
            <a:avLst/>
          </a:prstGeom>
        </p:spPr>
      </p:pic>
      <p:pic>
        <p:nvPicPr>
          <p:cNvPr id="3" name="Рисунок 2" descr="д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72882"/>
            <a:ext cx="8001056" cy="6112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4286280" cy="3263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643702" y="785794"/>
            <a:ext cx="2357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Декабрь. Святки.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357430"/>
            <a:ext cx="4323204" cy="3095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4000504"/>
            <a:ext cx="5286380" cy="278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Святками в России называют время от Рождества до Крещения. Это весёлый праздник, в котором христианство переплетено с языческими верованиями: на Святки ходили ряженые, пели святочные песни, их угощали и одаривали подарками. Девушки гадали, ждали своих суженых.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Этой пьесе композитор дал подзаголовок «Вальс». Вальс был самым популярным танцем в салонах и на домашних танцевальных вечерах. Заканчивается пьеса вальсом, который все танцуют вокруг рождественской ёлки.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петр-чаиковскии-декабр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572264" y="60722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-13022"/>
            <a:ext cx="9286908" cy="6942383"/>
          </a:xfrm>
          <a:prstGeom prst="rect">
            <a:avLst/>
          </a:prstGeom>
        </p:spPr>
      </p:pic>
      <p:pic>
        <p:nvPicPr>
          <p:cNvPr id="4" name="Рисунок 3" descr="январь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70" y="428604"/>
            <a:ext cx="8301096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январ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Рисунок 2" descr="у камель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3504" y="857232"/>
            <a:ext cx="368600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Январь. У камелька.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357818" y="1518497"/>
            <a:ext cx="314327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 мирный неги уголок 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Ночь сумраком одела,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 камине гаснет огонёк,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 свечка нагорела...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                              (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АПушкин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3582810"/>
            <a:ext cx="45005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Камелёк – это камин, у которого зимой собиралась семья. Здесь музицировали, читали, беседовали или, как сказали бы сейчас, общались. Но иногда у камина просто сидели в размышлении, ведь известно, что огонь и вода всегда притягивают взгляд человека и побуждают к задумчивому созерцанию.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Музыка этой пьесы элегичная, спокойная, но в первой части слышны выразительные интонации, это как бы человеческая речь, короткие фразы, которыми обмениваются люди, задумчиво смотрящие на пламя.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" name="01.Времена-года-Op.37b-Январь-У-камель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858148" y="35716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022"/>
            <a:ext cx="9144000" cy="6871022"/>
          </a:xfrm>
          <a:prstGeom prst="rect">
            <a:avLst/>
          </a:prstGeom>
        </p:spPr>
      </p:pic>
      <p:pic>
        <p:nvPicPr>
          <p:cNvPr id="3" name="Рисунок 2" descr="февраль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28604"/>
            <a:ext cx="8143932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еврал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215" y="3452810"/>
            <a:ext cx="5107785" cy="3405190"/>
          </a:xfrm>
          <a:prstGeom prst="rect">
            <a:avLst/>
          </a:prstGeom>
        </p:spPr>
      </p:pic>
      <p:pic>
        <p:nvPicPr>
          <p:cNvPr id="3" name="Рисунок 2" descr="февраль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872542" cy="3474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7752" y="500042"/>
            <a:ext cx="4286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Февраль. Масленица.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429256" y="1624716"/>
            <a:ext cx="32147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Скоро масленицы бойкой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Закипит широкий пир.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П.А. Вяземский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500439"/>
            <a:ext cx="40719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Известно, что масленица – это последняя неделя перед Великим постом. Она отличается шумными гуляньями, блинами – эти традиции символизируют проводы зимы и встречу весны.</a:t>
            </a:r>
          </a:p>
          <a:p>
            <a:pPr algn="ctr"/>
            <a:r>
              <a:rPr lang="ru-RU" dirty="0" smtClean="0"/>
              <a:t>И вот эту картину народного гулянья рисует композитор в пьесе. Картинки сменяют одна другую, но одна главная тема в пьесе присутствует постоянно: тема народного гулянья.</a:t>
            </a:r>
          </a:p>
          <a:p>
            <a:endParaRPr lang="ru-RU" dirty="0"/>
          </a:p>
        </p:txBody>
      </p:sp>
      <p:pic>
        <p:nvPicPr>
          <p:cNvPr id="8" name="02.Времена-года-Op.37b-Февраль-Маслениц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43966" y="292893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022"/>
            <a:ext cx="9144000" cy="6942382"/>
          </a:xfrm>
          <a:prstGeom prst="rect">
            <a:avLst/>
          </a:prstGeom>
        </p:spPr>
      </p:pic>
      <p:pic>
        <p:nvPicPr>
          <p:cNvPr id="3" name="Рисунок 2" descr="жав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28604"/>
            <a:ext cx="8143932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жав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4841510" cy="6054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929190" y="214290"/>
            <a:ext cx="430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Март. Песня жаворонка.</a:t>
            </a:r>
            <a:endParaRPr lang="ru-RU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929190" y="590882"/>
            <a:ext cx="392909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Поле зыблется цветами,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 небе льются света волны.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Вешних жаворонков пенья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Голубые бездны полны.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B3B3B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                                (А. Майков)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929190" y="3160356"/>
            <a:ext cx="392909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Пение жаворонка в России связано с приходом весны. Лирическая мелодия весны и трели, имитирующие трели жаворонка, – вот основные темы этой пьесы. Музыкальная картинка настолько яркая, что даже маленькие дети, не зная названия пьесы, угадывают в ней звуки птичьего пения.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03.Времена-года-Op.37b-Март-Песнь-жаворон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72528" y="25003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7b4e621b7d5afab44437af8b4379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9298" y="0"/>
            <a:ext cx="9243298" cy="6906770"/>
          </a:xfrm>
          <a:prstGeom prst="rect">
            <a:avLst/>
          </a:prstGeom>
        </p:spPr>
      </p:pic>
      <p:pic>
        <p:nvPicPr>
          <p:cNvPr id="3" name="Рисунок 2" descr="апрел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28604"/>
            <a:ext cx="8358246" cy="612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</TotalTime>
  <Words>1043</Words>
  <Application>Microsoft Office PowerPoint</Application>
  <PresentationFormat>Экран (4:3)</PresentationFormat>
  <Paragraphs>92</Paragraphs>
  <Slides>26</Slides>
  <Notes>1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39</cp:revision>
  <dcterms:created xsi:type="dcterms:W3CDTF">2020-09-30T11:28:01Z</dcterms:created>
  <dcterms:modified xsi:type="dcterms:W3CDTF">2020-10-31T17:42:48Z</dcterms:modified>
</cp:coreProperties>
</file>