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29" r:id="rId4"/>
  </p:sldMasterIdLst>
  <p:notesMasterIdLst>
    <p:notesMasterId r:id="rId10"/>
  </p:notesMasterIdLst>
  <p:handoutMasterIdLst>
    <p:handoutMasterId r:id="rId11"/>
  </p:handoutMasterIdLst>
  <p:sldIdLst>
    <p:sldId id="286" r:id="rId5"/>
    <p:sldId id="260" r:id="rId6"/>
    <p:sldId id="262" r:id="rId7"/>
    <p:sldId id="284" r:id="rId8"/>
    <p:sldId id="272" r:id="rId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DE677B-9F1A-48CE-BEA3-CEA027D63933}" v="11" dt="2020-03-24T20:02:55.537"/>
    <p1510:client id="{1CD877C7-86A5-411A-8644-65A510B54D67}" v="2484" dt="2020-03-26T19:42:08.220"/>
    <p1510:client id="{51650E28-A378-4D2B-A1C3-3BCF35C8CF6F}" v="265" dt="2020-03-25T18:11:36.059"/>
    <p1510:client id="{B4BEC7BD-DF3C-446F-9B4C-84BC1623522D}" v="127" dt="2020-03-22T19:03:31.706"/>
    <p1510:client id="{E2B7C5B6-E3EC-47C4-8E6E-0A5D4C6CB8AD}" v="113" dt="2020-03-24T20:15:59.224"/>
  </p1510:revLst>
</p1510:revInfo>
</file>

<file path=ppt/tableStyles.xml><?xml version="1.0" encoding="utf-8"?>
<a:tblStyleLst xmlns:a="http://schemas.openxmlformats.org/drawingml/2006/main" def="{93296810-A885-4BE3-A3E7-6D5BEEA58F3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906" y="-7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B611B3-4550-4DC6-934F-F4F671CC9DE2}" type="datetime1">
              <a:rPr lang="ru-RU" noProof="1" dirty="0" smtClean="0"/>
              <a:t>14.11.2020</a:t>
            </a:fld>
            <a:endParaRPr lang="ru-RU" noProof="1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C82215-E392-4E5E-AEB6-430AF78D30F4}" type="datetime1">
              <a:rPr lang="ru-RU" noProof="1" dirty="0" smtClean="0"/>
              <a:t>14.11.2020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FDDBACE-0F8F-43FD-98F0-DEE13552DADA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noProof="1" dirty="0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299928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noProof="1" dirty="0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73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noProof="1" dirty="0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74718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noProof="1" dirty="0" smtClean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89104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noProof="1" dirty="0" smtClean="0"/>
              <a:t>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1565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61294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57726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4308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фотографией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softEdge rad="317500"/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Вставьте или перетащите свое фото</a:t>
            </a:r>
          </a:p>
        </p:txBody>
      </p:sp>
    </p:spTree>
    <p:extLst>
      <p:ext uri="{BB962C8B-B14F-4D97-AF65-F5344CB8AC3E}">
        <p14:creationId xmlns:p14="http://schemas.microsoft.com/office/powerpoint/2010/main" val="288461388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xmlns="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8108436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введени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noProof="1">
              <a:solidFill>
                <a:schemeClr val="tx1"/>
              </a:solidFill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xmlns="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 wrap="square" lIns="0" tIns="1512000" rIns="0" bIns="0" rtlCol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1"/>
              <a:t>Вставьте или перетащите </a:t>
            </a:r>
            <a:br>
              <a:rPr lang="ru-RU" noProof="1"/>
            </a:br>
            <a:r>
              <a:rPr lang="ru-RU" noProof="1"/>
              <a:t>свое фото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Заголовок слайда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xmlns="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8905074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 в виде значков 5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Полилиния: Фигура 274">
            <a:extLst>
              <a:ext uri="{FF2B5EF4-FFF2-40B4-BE49-F238E27FC236}">
                <a16:creationId xmlns:a16="http://schemas.microsoft.com/office/drawing/2014/main" xmlns="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1"/>
          </a:p>
        </p:txBody>
      </p:sp>
      <p:sp>
        <p:nvSpPr>
          <p:cNvPr id="276" name="Полилиния: Фигура 275">
            <a:extLst>
              <a:ext uri="{FF2B5EF4-FFF2-40B4-BE49-F238E27FC236}">
                <a16:creationId xmlns:a16="http://schemas.microsoft.com/office/drawing/2014/main" xmlns="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1"/>
          </a:p>
        </p:txBody>
      </p:sp>
      <p:sp>
        <p:nvSpPr>
          <p:cNvPr id="143" name="Полилиния: Фигура 142">
            <a:extLst>
              <a:ext uri="{FF2B5EF4-FFF2-40B4-BE49-F238E27FC236}">
                <a16:creationId xmlns:a16="http://schemas.microsoft.com/office/drawing/2014/main" xmlns="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xmlns="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187" name="Полилиния: Фигура 186">
            <a:extLst>
              <a:ext uri="{FF2B5EF4-FFF2-40B4-BE49-F238E27FC236}">
                <a16:creationId xmlns:a16="http://schemas.microsoft.com/office/drawing/2014/main" xmlns="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242" name="Полилиния: Фигура 241">
            <a:extLst>
              <a:ext uri="{FF2B5EF4-FFF2-40B4-BE49-F238E27FC236}">
                <a16:creationId xmlns:a16="http://schemas.microsoft.com/office/drawing/2014/main" xmlns="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274" name="Полилиния: Форма 273">
            <a:extLst>
              <a:ext uri="{FF2B5EF4-FFF2-40B4-BE49-F238E27FC236}">
                <a16:creationId xmlns:a16="http://schemas.microsoft.com/office/drawing/2014/main" xmlns="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1"/>
              <a:t>Подзаголовок</a:t>
            </a:r>
          </a:p>
        </p:txBody>
      </p:sp>
      <p:sp>
        <p:nvSpPr>
          <p:cNvPr id="17" name="Рисунок 15">
            <a:extLst>
              <a:ext uri="{FF2B5EF4-FFF2-40B4-BE49-F238E27FC236}">
                <a16:creationId xmlns:a16="http://schemas.microsoft.com/office/drawing/2014/main" xmlns="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xmlns="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28" name="Рисунок 15">
            <a:extLst>
              <a:ext uri="{FF2B5EF4-FFF2-40B4-BE49-F238E27FC236}">
                <a16:creationId xmlns:a16="http://schemas.microsoft.com/office/drawing/2014/main" xmlns="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xmlns="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29" name="Рисунок 15">
            <a:extLst>
              <a:ext uri="{FF2B5EF4-FFF2-40B4-BE49-F238E27FC236}">
                <a16:creationId xmlns:a16="http://schemas.microsoft.com/office/drawing/2014/main" xmlns="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xmlns="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30" name="Рисунок 15">
            <a:extLst>
              <a:ext uri="{FF2B5EF4-FFF2-40B4-BE49-F238E27FC236}">
                <a16:creationId xmlns:a16="http://schemas.microsoft.com/office/drawing/2014/main" xmlns="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31" name="Рисунок 15">
            <a:extLst>
              <a:ext uri="{FF2B5EF4-FFF2-40B4-BE49-F238E27FC236}">
                <a16:creationId xmlns:a16="http://schemas.microsoft.com/office/drawing/2014/main" xmlns="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xmlns="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xmlns="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xmlns="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515095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 в виде значков 3 X, вариант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олилиния: Фигура 42">
            <a:extLst>
              <a:ext uri="{FF2B5EF4-FFF2-40B4-BE49-F238E27FC236}">
                <a16:creationId xmlns:a16="http://schemas.microsoft.com/office/drawing/2014/main" xmlns="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noProof="1">
              <a:solidFill>
                <a:schemeClr val="tx1"/>
              </a:solidFill>
            </a:endParaRP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xmlns="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xmlns="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xmlns="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34" name="Рисунок 15">
            <a:extLst>
              <a:ext uri="{FF2B5EF4-FFF2-40B4-BE49-F238E27FC236}">
                <a16:creationId xmlns:a16="http://schemas.microsoft.com/office/drawing/2014/main" xmlns="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xmlns="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35" name="Рисунок 15">
            <a:extLst>
              <a:ext uri="{FF2B5EF4-FFF2-40B4-BE49-F238E27FC236}">
                <a16:creationId xmlns:a16="http://schemas.microsoft.com/office/drawing/2014/main" xmlns="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xmlns="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36" name="Рисунок 15">
            <a:extLst>
              <a:ext uri="{FF2B5EF4-FFF2-40B4-BE49-F238E27FC236}">
                <a16:creationId xmlns:a16="http://schemas.microsoft.com/office/drawing/2014/main" xmlns="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xmlns="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3788535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 в виде значков 4 X, вариант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олилиния: Фигура 49">
            <a:extLst>
              <a:ext uri="{FF2B5EF4-FFF2-40B4-BE49-F238E27FC236}">
                <a16:creationId xmlns:a16="http://schemas.microsoft.com/office/drawing/2014/main" xmlns="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noProof="1">
              <a:solidFill>
                <a:schemeClr val="tx1"/>
              </a:solidFill>
            </a:endParaRPr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xmlns="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39" name="Полилиния: Фигура 38">
            <a:extLst>
              <a:ext uri="{FF2B5EF4-FFF2-40B4-BE49-F238E27FC236}">
                <a16:creationId xmlns:a16="http://schemas.microsoft.com/office/drawing/2014/main" xmlns="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xmlns="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xmlns="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33" name="Рисунок 15">
            <a:extLst>
              <a:ext uri="{FF2B5EF4-FFF2-40B4-BE49-F238E27FC236}">
                <a16:creationId xmlns:a16="http://schemas.microsoft.com/office/drawing/2014/main" xmlns="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xmlns="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34" name="Рисунок 15">
            <a:extLst>
              <a:ext uri="{FF2B5EF4-FFF2-40B4-BE49-F238E27FC236}">
                <a16:creationId xmlns:a16="http://schemas.microsoft.com/office/drawing/2014/main" xmlns="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2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xmlns="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37" name="Рисунок 15">
            <a:extLst>
              <a:ext uri="{FF2B5EF4-FFF2-40B4-BE49-F238E27FC236}">
                <a16:creationId xmlns:a16="http://schemas.microsoft.com/office/drawing/2014/main" xmlns="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xmlns="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3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xmlns="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38" name="Рисунок 15">
            <a:extLst>
              <a:ext uri="{FF2B5EF4-FFF2-40B4-BE49-F238E27FC236}">
                <a16:creationId xmlns:a16="http://schemas.microsoft.com/office/drawing/2014/main" xmlns="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:a16="http://schemas.microsoft.com/office/drawing/2014/main" xmlns="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4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xmlns="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xmlns="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Заголовок слайда</a:t>
            </a:r>
          </a:p>
        </p:txBody>
      </p:sp>
      <p:sp>
        <p:nvSpPr>
          <p:cNvPr id="52" name="Подзаголовок 2">
            <a:extLst>
              <a:ext uri="{FF2B5EF4-FFF2-40B4-BE49-F238E27FC236}">
                <a16:creationId xmlns:a16="http://schemas.microsoft.com/office/drawing/2014/main" xmlns="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8000630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xmlns="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1"/>
          </a:p>
        </p:txBody>
      </p:sp>
      <p:sp>
        <p:nvSpPr>
          <p:cNvPr id="21" name="Полилиния: Фигура 20">
            <a:extLst>
              <a:ext uri="{FF2B5EF4-FFF2-40B4-BE49-F238E27FC236}">
                <a16:creationId xmlns:a16="http://schemas.microsoft.com/office/drawing/2014/main" xmlns="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xmlns="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Заголовок слайда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xmlns="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Рисунок 10">
            <a:extLst>
              <a:ext uri="{FF2B5EF4-FFF2-40B4-BE49-F238E27FC236}">
                <a16:creationId xmlns:a16="http://schemas.microsoft.com/office/drawing/2014/main" xmlns="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Вставьте или перетащите свое изображение экрана</a:t>
            </a:r>
          </a:p>
        </p:txBody>
      </p:sp>
    </p:spTree>
    <p:extLst>
      <p:ext uri="{BB962C8B-B14F-4D97-AF65-F5344CB8AC3E}">
        <p14:creationId xmlns:p14="http://schemas.microsoft.com/office/powerpoint/2010/main" val="182751072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фотографией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Образец текста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/>
          <a:p>
            <a:pPr algn="ctr" rtl="0"/>
            <a:fld id="{B67B645E-C5E5-4727-B977-D372A0AA71D9}" type="slidenum">
              <a:rPr lang="ru-RU" noProof="1" dirty="0" smtClean="0"/>
              <a:pPr algn="ctr" rtl="0"/>
              <a:t>‹#›</a:t>
            </a:fld>
            <a:endParaRPr lang="ru-RU" noProof="1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softEdge rad="317500"/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Вставьте или перетащите свое фото</a:t>
            </a:r>
          </a:p>
        </p:txBody>
      </p:sp>
    </p:spTree>
    <p:extLst>
      <p:ext uri="{BB962C8B-B14F-4D97-AF65-F5344CB8AC3E}">
        <p14:creationId xmlns:p14="http://schemas.microsoft.com/office/powerpoint/2010/main" val="400765114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31551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 в виде значков 3 X, 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xmlns="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xmlns="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20" name="Рисунок 15">
            <a:extLst>
              <a:ext uri="{FF2B5EF4-FFF2-40B4-BE49-F238E27FC236}">
                <a16:creationId xmlns:a16="http://schemas.microsoft.com/office/drawing/2014/main" xmlns="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xmlns="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21" name="Рисунок 15">
            <a:extLst>
              <a:ext uri="{FF2B5EF4-FFF2-40B4-BE49-F238E27FC236}">
                <a16:creationId xmlns:a16="http://schemas.microsoft.com/office/drawing/2014/main" xmlns="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xmlns="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22" name="Рисунок 15">
            <a:extLst>
              <a:ext uri="{FF2B5EF4-FFF2-40B4-BE49-F238E27FC236}">
                <a16:creationId xmlns:a16="http://schemas.microsoft.com/office/drawing/2014/main" xmlns="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1"/>
              <a:t>Значок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xmlns="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Маркер 1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1"/>
              <a:t>Описание маркера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xmlns="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1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3013750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ru-RU" noProof="1"/>
            </a:p>
          </p:txBody>
        </p:sp>
        <p:sp>
          <p:nvSpPr>
            <p:cNvPr id="23" name="Полилиния: Фигура 22">
              <a:extLst>
                <a:ext uri="{FF2B5EF4-FFF2-40B4-BE49-F238E27FC236}">
                  <a16:creationId xmlns:a16="http://schemas.microsoft.com/office/drawing/2014/main" xmlns="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ru-RU" noProof="1"/>
            </a:p>
          </p:txBody>
        </p:sp>
      </p:grp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1"/>
              <a:t>Название раздела 1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1"/>
              <a:t>Название раздела 2</a:t>
            </a:r>
          </a:p>
        </p:txBody>
      </p:sp>
      <p:sp>
        <p:nvSpPr>
          <p:cNvPr id="8" name="Объект 2">
            <a:extLst>
              <a:ext uri="{FF2B5EF4-FFF2-40B4-BE49-F238E27FC236}">
                <a16:creationId xmlns:a16="http://schemas.microsoft.com/office/drawing/2014/main" xmlns="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1"/>
              <a:t>Название раздела 3</a:t>
            </a: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xmlns="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1"/>
              <a:t>Подзаголовок</a:t>
            </a: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xmlns="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26" name="Стрелка: Правая 25">
            <a:extLst>
              <a:ext uri="{FF2B5EF4-FFF2-40B4-BE49-F238E27FC236}">
                <a16:creationId xmlns:a16="http://schemas.microsoft.com/office/drawing/2014/main" xmlns="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xmlns="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29" name="Стрелка: Правая 28">
            <a:extLst>
              <a:ext uri="{FF2B5EF4-FFF2-40B4-BE49-F238E27FC236}">
                <a16:creationId xmlns:a16="http://schemas.microsoft.com/office/drawing/2014/main" xmlns="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6246792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раздела с фотографией">
    <p:bg bwMode="grayWhite"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1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xmlns="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rtlCol="0"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1"/>
              <a:t>Спасибо </a:t>
            </a:r>
            <a:br>
              <a:rPr lang="ru-RU" noProof="1"/>
            </a:br>
            <a:r>
              <a:rPr lang="ru-RU" noProof="1"/>
              <a:t>вам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8933" y="3811660"/>
            <a:ext cx="4303959" cy="271807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Полное имя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xmlns="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933" y="4217830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1"/>
              <a:t>Телефон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8933" y="4604193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1"/>
              <a:t>Электронная почта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xmlns="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076" y="4990557"/>
            <a:ext cx="4305582" cy="252413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1"/>
              <a:t>Веб-сайт</a:t>
            </a:r>
          </a:p>
        </p:txBody>
      </p:sp>
    </p:spTree>
    <p:extLst>
      <p:ext uri="{BB962C8B-B14F-4D97-AF65-F5344CB8AC3E}">
        <p14:creationId xmlns:p14="http://schemas.microsoft.com/office/powerpoint/2010/main" val="37225725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90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4061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98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28247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753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359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1771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1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  <p:sldLayoutId id="2147483951" r:id="rId22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-3078" y="813539"/>
            <a:ext cx="4331615" cy="2008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 spc="-100" noProof="1">
                <a:solidFill>
                  <a:srgbClr val="002060"/>
                </a:solidFill>
                <a:latin typeface="Times New Roman"/>
                <a:cs typeface="Times New Roman"/>
              </a:rPr>
              <a:t>ТеатРАЛИЗОВАННАЯ ДЕЯТЕЛЬНОСТЬ ВО ВТОРОЙ МЛАДШЕЙ ГРУППЕ 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18EDCB6F-32D2-4758-B0A7-99981BFBC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3631156"/>
            <a:ext cx="3685070" cy="195349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600" cap="none" dirty="0">
                <a:solidFill>
                  <a:srgbClr val="002060"/>
                </a:solidFill>
                <a:latin typeface="Times New Roman"/>
                <a:cs typeface="Times New Roman"/>
              </a:rPr>
              <a:t>ПО СКАЗКЕ "</a:t>
            </a:r>
            <a:r>
              <a:rPr lang="en-US" sz="3600" cap="none" dirty="0" err="1">
                <a:solidFill>
                  <a:srgbClr val="002060"/>
                </a:solidFill>
                <a:latin typeface="Times New Roman"/>
                <a:cs typeface="Times New Roman"/>
              </a:rPr>
              <a:t>колобок</a:t>
            </a:r>
            <a:r>
              <a:rPr lang="en-US" sz="3600" cap="none" dirty="0">
                <a:solidFill>
                  <a:srgbClr val="002060"/>
                </a:solidFill>
                <a:latin typeface="Times New Roman"/>
                <a:cs typeface="Times New Roman"/>
              </a:rPr>
              <a:t>"</a:t>
            </a:r>
          </a:p>
        </p:txBody>
      </p:sp>
      <p:pic>
        <p:nvPicPr>
          <p:cNvPr id="8" name="Рисунок 7" descr="Изображение выглядит как внутренний, комната, фотография, держ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2DBFF0F-E136-4EB5-B08B-C268FE59C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2" r="824" b="1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93394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7115F77-2FAE-4CA7-9A7F-10D5F2C8F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CD4C046-A04C-46CC-AFA3-6B0621F62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66C7A97A-A7DE-4DFB-8542-1E4BF24C7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E111DB0-3D73-4D20-9D57-CEF5A0D86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428F3E-D0FE-4885-9D76-8A31A297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64" y="978900"/>
            <a:ext cx="4188973" cy="35748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Театр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 -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это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волшебный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мир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, в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котором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ребенок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радуется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, а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играя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,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познает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окружающее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....- </a:t>
            </a:r>
            <a:b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О.П.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Рыданова</a:t>
            </a:r>
            <a:endParaRPr lang="en-US" sz="3200" b="1" i="1" spc="-1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Рисунок 10" descr="Изображение выглядит как внутренний, человек, ребенок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6381E55-4C35-4153-A44D-6D12EBDED3E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0415" r="1" b="1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27ADCA0-A066-4B16-8E1F-3C2483947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xmlns="" id="{247BA36B-90FB-47C0-BAF0-6F1E2FA5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67B645E-C5E5-4727-B977-D372A0AA71D9}" type="slidenum">
              <a:rPr lang="en-US" noProof="1" dirty="0" smtClean="0"/>
              <a:pPr defTabSz="457200">
                <a:spcAft>
                  <a:spcPts val="600"/>
                </a:spcAft>
              </a:pPr>
              <a:t>2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40" descr="Изображение выглядит как стол, размытый, комна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3464DDD-A8E1-4360-9909-EBC3CB1E4C7C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 rotWithShape="1">
          <a:blip r:embed="rId3"/>
          <a:srcRect t="12500" b="12500"/>
          <a:stretch/>
        </p:blipFill>
        <p:spPr>
          <a:xfrm>
            <a:off x="3411801" y="71813"/>
            <a:ext cx="6602336" cy="60250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8B182D-86B4-4C12-AA5B-3B8F9E30C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74" y="1123837"/>
            <a:ext cx="3905754" cy="218818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Эмоции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 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ребенка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 -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это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 "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послание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"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окружающим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его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 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взрослым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 о 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его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 </a:t>
            </a:r>
            <a:r>
              <a:rPr lang="en-US" sz="3200" b="1" i="1" spc="-100" dirty="0" err="1">
                <a:solidFill>
                  <a:srgbClr val="002060"/>
                </a:solidFill>
                <a:latin typeface="Times New Roman"/>
                <a:cs typeface="Times New Roman"/>
              </a:rPr>
              <a:t>состоянии</a:t>
            </a:r>
            <a:r>
              <a:rPr lang="en-US" sz="3200" b="1" i="1" spc="-100" dirty="0">
                <a:solidFill>
                  <a:srgbClr val="002060"/>
                </a:solidFill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88" name="Номер слайда 87">
            <a:extLst>
              <a:ext uri="{FF2B5EF4-FFF2-40B4-BE49-F238E27FC236}">
                <a16:creationId xmlns:a16="http://schemas.microsoft.com/office/drawing/2014/main" xmlns="" id="{FAFF03E5-FC39-4375-8BD9-53A0FD781CB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67B645E-C5E5-4727-B977-D372A0AA71D9}" type="slidenum">
              <a:rPr lang="en-US" noProof="1" dirty="0" smtClean="0"/>
              <a:pPr defTabSz="457200">
                <a:spcAft>
                  <a:spcPts val="600"/>
                </a:spcAft>
              </a:pPr>
              <a:t>3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37845811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2" descr="Изображение выглядит как внутренний, человек, ребенок, маль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EA77B2D-5E2F-42E2-96EA-CEF43ADFCB75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 rotWithShape="1">
          <a:blip r:embed="rId3"/>
          <a:srcRect t="12500" b="12500"/>
          <a:stretch/>
        </p:blipFill>
        <p:spPr>
          <a:xfrm>
            <a:off x="4127619" y="233449"/>
            <a:ext cx="5898064" cy="6001973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4CAA4E-665D-43A4-B900-A849C2DF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19" y="154019"/>
            <a:ext cx="4067391" cy="5571001"/>
          </a:xfrm>
        </p:spPr>
        <p:txBody>
          <a:bodyPr rtlCol="0">
            <a:normAutofit/>
          </a:bodyPr>
          <a:lstStyle/>
          <a:p>
            <a:r>
              <a:rPr lang="ru-RU" sz="2800" b="1" i="1" noProof="1">
                <a:solidFill>
                  <a:srgbClr val="002060"/>
                </a:solidFill>
                <a:latin typeface="Times New Roman"/>
                <a:cs typeface="Times New Roman"/>
              </a:rPr>
              <a:t>ИГРУ МОЖНО ИСПОЛЬЗОВАТЬ КАК СРЕДСТВО ФОРМИРОВАНИЯ СПОСОБНОСТИ К ОБЩЕНИЮ СО СВЕРСТНИКАМИ И ВЗРОСЛЫМИ 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01A5D44-66B7-440E-B8AF-C1EE434FE296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noProof="1" dirty="0" smtClean="0"/>
              <a:pPr algn="ctr" rtl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9198224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6" descr="Изображение выглядит как человек, внутренний, ребенок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BE7FE7B-457F-4CB0-B962-1E77F1168B21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3"/>
          <a:srcRect t="12500" b="12500"/>
          <a:stretch/>
        </p:blipFill>
        <p:spPr>
          <a:xfrm>
            <a:off x="4341922" y="244994"/>
            <a:ext cx="6671610" cy="6128974"/>
          </a:xfrm>
        </p:spPr>
      </p:pic>
      <p:sp>
        <p:nvSpPr>
          <p:cNvPr id="18" name="Заголовок 17">
            <a:extLst>
              <a:ext uri="{FF2B5EF4-FFF2-40B4-BE49-F238E27FC236}">
                <a16:creationId xmlns:a16="http://schemas.microsoft.com/office/drawing/2014/main" xmlns="" id="{C0C1A65A-6BC9-4102-A5F7-0B8BCAA2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859572" cy="1414638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/>
                <a:cs typeface="Times New Roman"/>
              </a:rPr>
              <a:t>Здесь оживают нами сказки и с ними светлый мир добра!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xmlns="" id="{06F0AC6A-5FB2-4428-B693-24FC5DD0F206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ru-RU" noProof="1" dirty="0" smtClean="0"/>
              <a:pPr rtl="0"/>
              <a:t>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0138997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3ED210D-B626-4F4D-A7AA-C34A58570C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DE458B-14F5-412A-A4E1-85DB49FCDB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5A380E-1A1D-4799-9C0D-F23A992E677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TF66873322</Template>
  <TotalTime>0</TotalTime>
  <Words>60</Words>
  <Application>Microsoft Office PowerPoint</Application>
  <PresentationFormat>Произвольный</PresentationFormat>
  <Paragraphs>15</Paragraphs>
  <Slides>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Frame</vt:lpstr>
      <vt:lpstr>ТеатРАЛИЗОВАННАЯ ДЕЯТЕЛЬНОСТЬ ВО ВТОРОЙ МЛАДШЕЙ ГРУППЕ </vt:lpstr>
      <vt:lpstr>Театр - это волшебный мир, в котором ребенок радуется, а играя, познает окружающее....-  О.П. Рыданова</vt:lpstr>
      <vt:lpstr>Эмоции  ребенка - это "послание" окружающим его взрослым о его состоянии </vt:lpstr>
      <vt:lpstr>ИГРУ МОЖНО ИСПОЛЬЗОВАТЬ КАК СРЕДСТВО ФОРМИРОВАНИЯ СПОСОБНОСТИ К ОБЩЕНИЮ СО СВЕРСТНИКАМИ И ВЗРОСЛЫМИ </vt:lpstr>
      <vt:lpstr>Здесь оживают нами сказки и с ними светлый мир добра!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слайд презентации</dc:title>
  <dc:creator/>
  <cp:revision>654</cp:revision>
  <dcterms:created xsi:type="dcterms:W3CDTF">2019-06-10T11:39:55Z</dcterms:created>
  <dcterms:modified xsi:type="dcterms:W3CDTF">2020-11-14T15:19:00Z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