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62"/>
  </p:notesMasterIdLst>
  <p:sldIdLst>
    <p:sldId id="256" r:id="rId2"/>
    <p:sldId id="258" r:id="rId3"/>
    <p:sldId id="257" r:id="rId4"/>
    <p:sldId id="259" r:id="rId5"/>
    <p:sldId id="260" r:id="rId6"/>
    <p:sldId id="261" r:id="rId7"/>
    <p:sldId id="262" r:id="rId8"/>
    <p:sldId id="263" r:id="rId9"/>
    <p:sldId id="264" r:id="rId10"/>
    <p:sldId id="274" r:id="rId11"/>
    <p:sldId id="275" r:id="rId12"/>
    <p:sldId id="276" r:id="rId13"/>
    <p:sldId id="282" r:id="rId14"/>
    <p:sldId id="283" r:id="rId15"/>
    <p:sldId id="265" r:id="rId16"/>
    <p:sldId id="266" r:id="rId17"/>
    <p:sldId id="271" r:id="rId18"/>
    <p:sldId id="272" r:id="rId19"/>
    <p:sldId id="273" r:id="rId20"/>
    <p:sldId id="267" r:id="rId21"/>
    <p:sldId id="284" r:id="rId22"/>
    <p:sldId id="285" r:id="rId23"/>
    <p:sldId id="286" r:id="rId24"/>
    <p:sldId id="287" r:id="rId25"/>
    <p:sldId id="288" r:id="rId26"/>
    <p:sldId id="289" r:id="rId27"/>
    <p:sldId id="268" r:id="rId28"/>
    <p:sldId id="269" r:id="rId29"/>
    <p:sldId id="290" r:id="rId30"/>
    <p:sldId id="291" r:id="rId31"/>
    <p:sldId id="292" r:id="rId32"/>
    <p:sldId id="293" r:id="rId33"/>
    <p:sldId id="294" r:id="rId34"/>
    <p:sldId id="295" r:id="rId35"/>
    <p:sldId id="296" r:id="rId36"/>
    <p:sldId id="297" r:id="rId37"/>
    <p:sldId id="298" r:id="rId38"/>
    <p:sldId id="299" r:id="rId39"/>
    <p:sldId id="302" r:id="rId40"/>
    <p:sldId id="303" r:id="rId41"/>
    <p:sldId id="305" r:id="rId42"/>
    <p:sldId id="307" r:id="rId43"/>
    <p:sldId id="308" r:id="rId44"/>
    <p:sldId id="309" r:id="rId45"/>
    <p:sldId id="310" r:id="rId46"/>
    <p:sldId id="311" r:id="rId47"/>
    <p:sldId id="312" r:id="rId48"/>
    <p:sldId id="313" r:id="rId49"/>
    <p:sldId id="314" r:id="rId50"/>
    <p:sldId id="315" r:id="rId51"/>
    <p:sldId id="316" r:id="rId52"/>
    <p:sldId id="333" r:id="rId53"/>
    <p:sldId id="320" r:id="rId54"/>
    <p:sldId id="321" r:id="rId55"/>
    <p:sldId id="322" r:id="rId56"/>
    <p:sldId id="323" r:id="rId57"/>
    <p:sldId id="324" r:id="rId58"/>
    <p:sldId id="325" r:id="rId59"/>
    <p:sldId id="326" r:id="rId60"/>
    <p:sldId id="332"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6FE36-5E5D-490B-B769-282B15CA9559}" type="datetimeFigureOut">
              <a:rPr lang="ru-RU" smtClean="0"/>
              <a:pPr/>
              <a:t>09.01.2015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D16F84-71F7-4F55-83F7-B0E90969A0A3}" type="slidenum">
              <a:rPr lang="ru-RU" smtClean="0"/>
              <a:pPr/>
              <a:t>‹#›</a:t>
            </a:fld>
            <a:endParaRPr lang="ru-RU"/>
          </a:p>
        </p:txBody>
      </p:sp>
    </p:spTree>
    <p:extLst>
      <p:ext uri="{BB962C8B-B14F-4D97-AF65-F5344CB8AC3E}">
        <p14:creationId xmlns:p14="http://schemas.microsoft.com/office/powerpoint/2010/main" val="2148058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09.01.2015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4C71EC6-210F-42DE-9C53-41977AD35B3D}" type="datetimeFigureOut">
              <a:rPr lang="ru-RU" smtClean="0"/>
              <a:pPr/>
              <a:t>09.01.2015</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764704"/>
            <a:ext cx="7175351" cy="5760640"/>
          </a:xfrm>
        </p:spPr>
        <p:txBody>
          <a:bodyPr/>
          <a:lstStyle/>
          <a:p>
            <a:pPr algn="ctr"/>
            <a:r>
              <a:rPr lang="ru-RU" dirty="0" smtClean="0"/>
              <a:t>Обновление предметно – развивающей среды в соответствии ФГОС ДО</a:t>
            </a:r>
            <a:br>
              <a:rPr lang="ru-RU" dirty="0" smtClean="0"/>
            </a:br>
            <a:r>
              <a:rPr lang="ru-RU" dirty="0" smtClean="0"/>
              <a:t/>
            </a:r>
            <a:br>
              <a:rPr lang="ru-RU" dirty="0" smtClean="0"/>
            </a:br>
            <a:r>
              <a:rPr lang="ru-RU" dirty="0"/>
              <a:t/>
            </a:r>
            <a:br>
              <a:rPr lang="ru-RU" dirty="0"/>
            </a:br>
            <a:r>
              <a:rPr lang="ru-RU" dirty="0" smtClean="0"/>
              <a:t/>
            </a:r>
            <a:br>
              <a:rPr lang="ru-RU" dirty="0" smtClean="0"/>
            </a:br>
            <a:r>
              <a:rPr lang="ru-RU" dirty="0" smtClean="0"/>
              <a:t/>
            </a:r>
            <a:br>
              <a:rPr lang="ru-RU" dirty="0" smtClean="0"/>
            </a:br>
            <a:r>
              <a:rPr lang="ru-RU" sz="2000" dirty="0" smtClean="0"/>
              <a:t>Составитель: </a:t>
            </a:r>
            <a:r>
              <a:rPr lang="ru-RU" sz="2000" dirty="0" err="1" smtClean="0"/>
              <a:t>Завернина</a:t>
            </a:r>
            <a:r>
              <a:rPr lang="ru-RU" sz="2000" dirty="0" smtClean="0"/>
              <a:t> </a:t>
            </a:r>
            <a:r>
              <a:rPr lang="ru-RU" sz="2000" dirty="0"/>
              <a:t>Д</a:t>
            </a:r>
            <a:r>
              <a:rPr lang="ru-RU" sz="2000" dirty="0" smtClean="0"/>
              <a:t>арья Григорьевна</a:t>
            </a:r>
            <a:br>
              <a:rPr lang="ru-RU" sz="2000" dirty="0" smtClean="0"/>
            </a:br>
            <a:r>
              <a:rPr lang="ru-RU" sz="2000" dirty="0" smtClean="0"/>
              <a:t>гр. «Колобок» МБДОУ «Детский сад №47 «Радость»</a:t>
            </a:r>
            <a:endParaRPr lang="ru-RU" dirty="0"/>
          </a:p>
        </p:txBody>
      </p:sp>
    </p:spTree>
    <p:extLst>
      <p:ext uri="{BB962C8B-B14F-4D97-AF65-F5344CB8AC3E}">
        <p14:creationId xmlns:p14="http://schemas.microsoft.com/office/powerpoint/2010/main" val="24865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88640"/>
            <a:ext cx="7125113" cy="1411559"/>
          </a:xfrm>
        </p:spPr>
        <p:txBody>
          <a:bodyPr/>
          <a:lstStyle/>
          <a:p>
            <a:r>
              <a:rPr lang="ru-RU" sz="2800" dirty="0"/>
              <a:t>- развития </a:t>
            </a:r>
            <a:r>
              <a:rPr lang="ru-RU" sz="2800" dirty="0" smtClean="0"/>
              <a:t>движений</a:t>
            </a:r>
            <a:r>
              <a:rPr lang="ru-RU" dirty="0" smtClean="0"/>
              <a:t/>
            </a:r>
            <a:br>
              <a:rPr lang="ru-RU" dirty="0" smtClean="0"/>
            </a:br>
            <a:r>
              <a:rPr lang="ru-RU" dirty="0"/>
              <a:t/>
            </a:r>
            <a:br>
              <a:rPr lang="ru-RU" dirty="0"/>
            </a:br>
            <a:endParaRPr lang="ru-RU"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7560840" cy="567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085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88640"/>
            <a:ext cx="7125113" cy="1411559"/>
          </a:xfrm>
        </p:spPr>
        <p:txBody>
          <a:bodyPr/>
          <a:lstStyle/>
          <a:p>
            <a:r>
              <a:rPr lang="ru-RU" dirty="0"/>
              <a:t>- сюжетных </a:t>
            </a:r>
            <a:r>
              <a:rPr lang="ru-RU" dirty="0" smtClean="0"/>
              <a:t>игр</a:t>
            </a:r>
            <a:br>
              <a:rPr lang="ru-RU" dirty="0" smtClean="0"/>
            </a:br>
            <a:r>
              <a:rPr lang="ru-RU" dirty="0"/>
              <a:t/>
            </a:r>
            <a:br>
              <a:rPr lang="ru-RU" dirty="0"/>
            </a:br>
            <a:endParaRPr lang="ru-RU" dirty="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92696"/>
            <a:ext cx="432048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860" y="2564904"/>
            <a:ext cx="5417063" cy="406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6373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992888" cy="1512168"/>
          </a:xfrm>
        </p:spPr>
        <p:txBody>
          <a:bodyPr/>
          <a:lstStyle/>
          <a:p>
            <a:r>
              <a:rPr lang="ru-RU" dirty="0"/>
              <a:t>- игр со строительным </a:t>
            </a:r>
            <a:r>
              <a:rPr lang="ru-RU" dirty="0" smtClean="0"/>
              <a:t>материалом</a:t>
            </a:r>
            <a:r>
              <a:rPr lang="ru-RU" dirty="0"/>
              <a:t/>
            </a:r>
            <a:br>
              <a:rPr lang="ru-RU" dirty="0"/>
            </a:br>
            <a:r>
              <a:rPr lang="ru-RU" dirty="0"/>
              <a:t>- игр с машинками</a:t>
            </a:r>
            <a:br>
              <a:rPr lang="ru-RU" dirty="0"/>
            </a:br>
            <a:endParaRPr lang="ru-RU"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71588"/>
            <a:ext cx="7056784" cy="529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3764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16632"/>
            <a:ext cx="7125113" cy="1483567"/>
          </a:xfrm>
        </p:spPr>
        <p:txBody>
          <a:bodyPr/>
          <a:lstStyle/>
          <a:p>
            <a:r>
              <a:rPr lang="ru-RU" dirty="0"/>
              <a:t>- отдых (уголок уединения</a:t>
            </a:r>
            <a:r>
              <a:rPr lang="ru-RU" dirty="0" smtClean="0"/>
              <a:t>)</a:t>
            </a:r>
            <a:br>
              <a:rPr lang="ru-RU" dirty="0" smtClean="0"/>
            </a:br>
            <a:endParaRPr lang="ru-RU"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908720"/>
            <a:ext cx="42862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60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404664"/>
            <a:ext cx="7125113" cy="1195535"/>
          </a:xfrm>
        </p:spPr>
        <p:txBody>
          <a:bodyPr/>
          <a:lstStyle/>
          <a:p>
            <a:r>
              <a:rPr lang="ru-RU" dirty="0"/>
              <a:t>- уголок </a:t>
            </a:r>
            <a:r>
              <a:rPr lang="ru-RU" dirty="0" smtClean="0"/>
              <a:t>природы</a:t>
            </a:r>
            <a:br>
              <a:rPr lang="ru-RU" dirty="0" smtClean="0"/>
            </a:br>
            <a:r>
              <a:rPr lang="ru-RU" dirty="0" smtClean="0"/>
              <a:t> </a:t>
            </a:r>
            <a:endParaRPr lang="ru-RU"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399084"/>
            <a:ext cx="5184576"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629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496944" cy="6408712"/>
          </a:xfrm>
        </p:spPr>
        <p:txBody>
          <a:bodyPr/>
          <a:lstStyle/>
          <a:p>
            <a:r>
              <a:rPr lang="ru-RU" sz="2800" u="sng" dirty="0"/>
              <a:t>Материалы и игрушки для социально – коммуникативного развития детей</a:t>
            </a:r>
            <a:r>
              <a:rPr lang="ru-RU" sz="2800" dirty="0"/>
              <a:t/>
            </a:r>
            <a:br>
              <a:rPr lang="ru-RU" sz="2800" dirty="0"/>
            </a:br>
            <a:r>
              <a:rPr lang="ru-RU" sz="2800" dirty="0"/>
              <a:t>В группе должны находиться:</a:t>
            </a:r>
            <a:br>
              <a:rPr lang="ru-RU" sz="2800" dirty="0"/>
            </a:br>
            <a:r>
              <a:rPr lang="ru-RU" sz="2800" dirty="0"/>
              <a:t>- фотографии детей, семейные альбомы;</a:t>
            </a:r>
            <a:br>
              <a:rPr lang="ru-RU" sz="2800" dirty="0"/>
            </a:br>
            <a:r>
              <a:rPr lang="ru-RU" sz="2800" dirty="0"/>
              <a:t>- фотографии, альбомы, отражающие жизнь группы и дошкольной организации;</a:t>
            </a:r>
            <a:br>
              <a:rPr lang="ru-RU" sz="2800" dirty="0"/>
            </a:br>
            <a:r>
              <a:rPr lang="ru-RU" sz="2800" dirty="0"/>
              <a:t>- наглядные пособия (книги, иллюстрации), отражающие разнообразные занятия детей и взрослых;</a:t>
            </a:r>
            <a:br>
              <a:rPr lang="ru-RU" sz="2800" dirty="0"/>
            </a:br>
            <a:r>
              <a:rPr lang="ru-RU" sz="2800" dirty="0"/>
              <a:t>- картинки и фотографии, отражающие разные эмоциональные состояния людей (веселый, грустный, смеющийся, сердитый и т.д.), их действия, различные житейские ситуации</a:t>
            </a:r>
            <a:r>
              <a:rPr lang="ru-RU" sz="2800" dirty="0" smtClean="0"/>
              <a:t>.</a:t>
            </a:r>
            <a:endParaRPr lang="ru-RU" dirty="0"/>
          </a:p>
        </p:txBody>
      </p:sp>
    </p:spTree>
    <p:extLst>
      <p:ext uri="{BB962C8B-B14F-4D97-AF65-F5344CB8AC3E}">
        <p14:creationId xmlns:p14="http://schemas.microsoft.com/office/powerpoint/2010/main" val="3323176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8640960" cy="6192688"/>
          </a:xfrm>
        </p:spPr>
        <p:txBody>
          <a:bodyPr/>
          <a:lstStyle/>
          <a:p>
            <a:r>
              <a:rPr lang="ru-RU" sz="2400" dirty="0"/>
              <a:t>Материалы и игрушки для процессуальных и сюжетный игр</a:t>
            </a:r>
            <a:br>
              <a:rPr lang="ru-RU" sz="2400" dirty="0"/>
            </a:br>
            <a:r>
              <a:rPr lang="ru-RU" sz="2400" dirty="0"/>
              <a:t>В группе должны находиться:</a:t>
            </a:r>
            <a:br>
              <a:rPr lang="ru-RU" sz="2400" dirty="0"/>
            </a:br>
            <a:r>
              <a:rPr lang="ru-RU" sz="2400" dirty="0"/>
              <a:t>- игрушки – персонажи: куклы разных размеров в одежде, которую можно снимать и надевать, </a:t>
            </a:r>
            <a:r>
              <a:rPr lang="ru-RU" sz="2400" dirty="0" smtClean="0"/>
              <a:t>куклы голыши</a:t>
            </a:r>
            <a:r>
              <a:rPr lang="ru-RU" sz="2400" dirty="0" smtClean="0"/>
              <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r>
              <a:rPr lang="ru-RU" sz="2400" dirty="0" smtClean="0"/>
              <a:t/>
            </a:r>
            <a:br>
              <a:rPr lang="ru-RU" sz="2400" dirty="0" smtClean="0"/>
            </a:br>
            <a:endParaRPr lang="ru-RU" dirty="0"/>
          </a:p>
        </p:txBody>
      </p:sp>
      <p:pic>
        <p:nvPicPr>
          <p:cNvPr id="6147" name="Picture 3" descr="D:\Новая папка\0000148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2581260"/>
            <a:ext cx="2160240" cy="40614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Новая папка\21825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7919" y="2581260"/>
            <a:ext cx="2571750" cy="382905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Новая папка\moxie_438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2348880"/>
            <a:ext cx="2307084" cy="429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695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75724"/>
            <a:ext cx="7522995" cy="1745164"/>
          </a:xfrm>
        </p:spPr>
        <p:txBody>
          <a:bodyPr/>
          <a:lstStyle/>
          <a:p>
            <a:r>
              <a:rPr lang="ru-RU" dirty="0"/>
              <a:t>- антропоморфные животные из разных материалов;</a:t>
            </a:r>
            <a:br>
              <a:rPr lang="ru-RU" dirty="0"/>
            </a:br>
            <a:r>
              <a:rPr lang="ru-RU" dirty="0"/>
              <a:t/>
            </a:r>
            <a:br>
              <a:rPr lang="ru-RU" dirty="0"/>
            </a:br>
            <a:endParaRPr lang="ru-RU"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28800"/>
            <a:ext cx="6978352" cy="4823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053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11" y="1484784"/>
            <a:ext cx="476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79512" y="116632"/>
            <a:ext cx="8784976" cy="2232248"/>
          </a:xfrm>
        </p:spPr>
        <p:txBody>
          <a:bodyPr/>
          <a:lstStyle/>
          <a:p>
            <a:r>
              <a:rPr lang="ru-RU" sz="2800" dirty="0"/>
              <a:t>- стационарная и настольная кукольная </a:t>
            </a:r>
            <a:r>
              <a:rPr lang="ru-RU" sz="2800" dirty="0" smtClean="0"/>
              <a:t>мебель</a:t>
            </a:r>
            <a:br>
              <a:rPr lang="ru-RU" sz="2800" dirty="0" smtClean="0"/>
            </a:br>
            <a:r>
              <a:rPr lang="ru-RU" sz="2800" dirty="0"/>
              <a:t/>
            </a:r>
            <a:br>
              <a:rPr lang="ru-RU" sz="2800" dirty="0"/>
            </a:br>
            <a:r>
              <a:rPr lang="ru-RU" dirty="0"/>
              <a:t/>
            </a:r>
            <a:br>
              <a:rPr lang="ru-RU" dirty="0"/>
            </a:br>
            <a:endParaRPr lang="ru-RU" dirty="0"/>
          </a:p>
        </p:txBody>
      </p:sp>
      <p:pic>
        <p:nvPicPr>
          <p:cNvPr id="7170" name="Picture 2" descr="D:\Новая папка\m-184-myagkaya-mebel-vinni-pux-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692696"/>
            <a:ext cx="4859660" cy="2075110"/>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2838888"/>
            <a:ext cx="3429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256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6" cy="2016224"/>
          </a:xfrm>
        </p:spPr>
        <p:txBody>
          <a:bodyPr/>
          <a:lstStyle/>
          <a:p>
            <a:r>
              <a:rPr lang="ru-RU" sz="2800" dirty="0"/>
              <a:t>- стационарные и настольные наборы «кухня</a:t>
            </a:r>
            <a:r>
              <a:rPr lang="ru-RU" sz="2800" dirty="0" smtClean="0"/>
              <a:t>»</a:t>
            </a:r>
            <a:br>
              <a:rPr lang="ru-RU" sz="2800" dirty="0" smtClean="0"/>
            </a:br>
            <a:r>
              <a:rPr lang="ru-RU" sz="2800" dirty="0"/>
              <a:t/>
            </a:r>
            <a:br>
              <a:rPr lang="ru-RU" sz="2800" dirty="0"/>
            </a:br>
            <a:r>
              <a:rPr lang="ru-RU" sz="2800" dirty="0" smtClean="0"/>
              <a:t/>
            </a:r>
            <a:br>
              <a:rPr lang="ru-RU" sz="2800" dirty="0" smtClean="0"/>
            </a:br>
            <a:endParaRPr lang="ru-RU" sz="2800" dirty="0"/>
          </a:p>
        </p:txBody>
      </p:sp>
      <p:pic>
        <p:nvPicPr>
          <p:cNvPr id="8194" name="Picture 2" descr="D:\Новая папка\19560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2703" y="581189"/>
            <a:ext cx="2434747" cy="32386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Новая папка\kuhnya-elektronnaya-cook-master-smoby-smob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180" y="548680"/>
            <a:ext cx="345638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Новая папка\PTS-07-2330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194" y="3819862"/>
            <a:ext cx="4392488" cy="303813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D:\%D0%9D%D0%BE%D0%B2%D0%B0%D1%8F %D0%BF%D0%B0%D0%BF%D0%BA%D0%B0\Klein-miele-micro-wave.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7" descr="D:\%D0%9D%D0%BE%D0%B2%D0%B0%D1%8F %D0%BF%D0%B0%D0%BF%D0%BA%D0%B0\Klein-miele-micro-wave.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9" descr="D:\%D0%9D%D0%BE%D0%B2%D0%B0%D1%8F %D0%BF%D0%B0%D0%BF%D0%BA%D0%B0\Klein-miele-micro-wave.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72" y="1001092"/>
            <a:ext cx="2707331" cy="278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descr="D:\Новая папка\5480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372" y="3676464"/>
            <a:ext cx="4242048" cy="318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308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5996136"/>
          </a:xfrm>
        </p:spPr>
        <p:txBody>
          <a:bodyPr>
            <a:normAutofit/>
          </a:bodyPr>
          <a:lstStyle/>
          <a:p>
            <a:r>
              <a:rPr lang="ru-RU" i="1" u="sng" dirty="0" smtClean="0">
                <a:solidFill>
                  <a:srgbClr val="FF0000"/>
                </a:solidFill>
              </a:rPr>
              <a:t>Предметно – развивающая среда </a:t>
            </a:r>
            <a:r>
              <a:rPr lang="ru-RU" dirty="0" smtClean="0"/>
              <a:t>– это совокупность условий, оказывающих прямое и косвенное влияние на всестороннее развитие ребенка в детском саду, состояние его физического и психического здоровья, успешность его дальнейшего образования, а также на деятельность всех участников образовательного процесса в Дошкольном учреждении. </a:t>
            </a:r>
            <a:endParaRPr lang="ru-RU" dirty="0"/>
          </a:p>
        </p:txBody>
      </p:sp>
    </p:spTree>
    <p:extLst>
      <p:ext uri="{BB962C8B-B14F-4D97-AF65-F5344CB8AC3E}">
        <p14:creationId xmlns:p14="http://schemas.microsoft.com/office/powerpoint/2010/main" val="38448875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784976" cy="6408712"/>
          </a:xfrm>
        </p:spPr>
        <p:txBody>
          <a:bodyPr/>
          <a:lstStyle/>
          <a:p>
            <a:r>
              <a:rPr lang="ru-RU" sz="2400" dirty="0"/>
              <a:t>- игрушки для разыгрывания различных сюжетов: кормления кукол, укладывания спать, купания, лечения, прогулок, уборки, игры в парикмахерскую, игры в магазин, игры в цирк, игры в солдатиков и др</a:t>
            </a:r>
            <a:r>
              <a:rPr lang="ru-RU" sz="2400" dirty="0" smtClean="0"/>
              <a:t>.</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r>
              <a:rPr lang="ru-RU" sz="2400" dirty="0" smtClean="0"/>
              <a:t/>
            </a:r>
            <a:br>
              <a:rPr lang="ru-RU" sz="2400" dirty="0" smtClean="0"/>
            </a:br>
            <a:r>
              <a:rPr lang="ru-RU" sz="2400" dirty="0"/>
              <a:t/>
            </a:r>
            <a:br>
              <a:rPr lang="ru-RU" sz="2400" dirty="0"/>
            </a:br>
            <a:endParaRPr lang="ru-RU" dirty="0"/>
          </a:p>
        </p:txBody>
      </p:sp>
      <p:pic>
        <p:nvPicPr>
          <p:cNvPr id="1026" name="Picture 2" descr="D:\Новая папка\34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455" y="1844824"/>
            <a:ext cx="3671631" cy="21248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Новая папка\0-903b469d-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633" y="4005064"/>
            <a:ext cx="3030795" cy="277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Новая папка\img_1012201005285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549" y="1839722"/>
            <a:ext cx="2190508" cy="25980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Новая папка\studiya-krasoty-barbie-klein-klyay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83210">
            <a:off x="98033" y="2097507"/>
            <a:ext cx="2818850" cy="4680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Новая папка\739154_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20478">
            <a:off x="3059832" y="3974400"/>
            <a:ext cx="2802348" cy="280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882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136904" cy="1152128"/>
          </a:xfrm>
        </p:spPr>
        <p:txBody>
          <a:bodyPr/>
          <a:lstStyle/>
          <a:p>
            <a:r>
              <a:rPr lang="ru-RU" dirty="0"/>
              <a:t>- строительные </a:t>
            </a:r>
            <a:r>
              <a:rPr lang="ru-RU" dirty="0" smtClean="0"/>
              <a:t>наборы</a:t>
            </a:r>
            <a:r>
              <a:rPr lang="ru-RU" dirty="0"/>
              <a:t/>
            </a:r>
            <a:br>
              <a:rPr lang="ru-RU" dirty="0"/>
            </a:br>
            <a:endParaRPr lang="ru-RU" dirty="0"/>
          </a:p>
        </p:txBody>
      </p:sp>
      <p:pic>
        <p:nvPicPr>
          <p:cNvPr id="8194" name="Picture 2" descr="D:\Новая папка\13 малыш-500x500_e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052736"/>
            <a:ext cx="4181450" cy="41814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Новая папка\388708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4221088" cy="42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735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Новая папка\17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9653">
            <a:off x="4581486" y="1276412"/>
            <a:ext cx="4104456" cy="322981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95536" y="404664"/>
            <a:ext cx="8280920" cy="1195535"/>
          </a:xfrm>
        </p:spPr>
        <p:txBody>
          <a:bodyPr/>
          <a:lstStyle/>
          <a:p>
            <a:r>
              <a:rPr lang="ru-RU" dirty="0" smtClean="0"/>
              <a:t/>
            </a:r>
            <a:br>
              <a:rPr lang="ru-RU" dirty="0" smtClean="0"/>
            </a:br>
            <a:r>
              <a:rPr lang="ru-RU" dirty="0" smtClean="0"/>
              <a:t>- </a:t>
            </a:r>
            <a:r>
              <a:rPr lang="ru-RU" dirty="0"/>
              <a:t>машины разных размеров, цветов и назначения;</a:t>
            </a:r>
            <a:br>
              <a:rPr lang="ru-RU" dirty="0"/>
            </a:br>
            <a:r>
              <a:rPr lang="ru-RU" dirty="0"/>
              <a:t/>
            </a:r>
            <a:br>
              <a:rPr lang="ru-RU" dirty="0"/>
            </a:br>
            <a:endParaRPr lang="ru-RU" dirty="0"/>
          </a:p>
        </p:txBody>
      </p:sp>
      <p:pic>
        <p:nvPicPr>
          <p:cNvPr id="3075" name="Picture 3" descr="D:\Новая папка\photo-U60266-P855050-T1389985804-N95241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65752">
            <a:off x="313875" y="1397231"/>
            <a:ext cx="4752528" cy="30366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Новая папка\41720-1247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022" y="4434804"/>
            <a:ext cx="4242434" cy="242319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Новая папка\853052_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67" y="4012238"/>
            <a:ext cx="3812909" cy="2859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718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188640"/>
            <a:ext cx="7595003" cy="1411559"/>
          </a:xfrm>
        </p:spPr>
        <p:txBody>
          <a:bodyPr/>
          <a:lstStyle/>
          <a:p>
            <a:r>
              <a:rPr lang="ru-RU" sz="2800" dirty="0"/>
              <a:t>- детские </a:t>
            </a:r>
            <a:r>
              <a:rPr lang="ru-RU" sz="2800" dirty="0" smtClean="0"/>
              <a:t>телефоны</a:t>
            </a:r>
            <a:br>
              <a:rPr lang="ru-RU" sz="2800" dirty="0" smtClean="0"/>
            </a:br>
            <a:r>
              <a:rPr lang="ru-RU" sz="2800" dirty="0"/>
              <a:t/>
            </a:r>
            <a:br>
              <a:rPr lang="ru-RU" sz="2800" dirty="0"/>
            </a:br>
            <a:endParaRPr lang="ru-RU" sz="2800" dirty="0"/>
          </a:p>
        </p:txBody>
      </p:sp>
      <p:pic>
        <p:nvPicPr>
          <p:cNvPr id="4098" name="Picture 2" descr="D:\Новая папка\100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563" y="260648"/>
            <a:ext cx="2484685" cy="406427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Новая папка\19707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764704"/>
            <a:ext cx="3672408" cy="30948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Новая папка\vx-031_1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780928"/>
            <a:ext cx="2749476"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236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08912" cy="1512168"/>
          </a:xfrm>
        </p:spPr>
        <p:txBody>
          <a:bodyPr/>
          <a:lstStyle/>
          <a:p>
            <a:r>
              <a:rPr lang="ru-RU" dirty="0"/>
              <a:t>- предметы – заместители в коробках (кубики, палочки, шишки, желуди, шарики и пр</a:t>
            </a:r>
            <a:r>
              <a:rPr lang="ru-RU" dirty="0" smtClean="0"/>
              <a:t>.)</a:t>
            </a:r>
            <a:endParaRPr lang="ru-RU"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8"/>
            <a:ext cx="6489829" cy="432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619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Новая папка\2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928"/>
            <a:ext cx="4716016" cy="33424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23528" y="404664"/>
            <a:ext cx="8424936" cy="1195535"/>
          </a:xfrm>
        </p:spPr>
        <p:txBody>
          <a:bodyPr/>
          <a:lstStyle/>
          <a:p>
            <a:r>
              <a:rPr lang="ru-RU" dirty="0"/>
              <a:t>- крупные модули для </a:t>
            </a:r>
            <a:r>
              <a:rPr lang="ru-RU" dirty="0" smtClean="0"/>
              <a:t>строительства</a:t>
            </a:r>
            <a:endParaRPr lang="ru-RU" dirty="0"/>
          </a:p>
        </p:txBody>
      </p:sp>
      <p:pic>
        <p:nvPicPr>
          <p:cNvPr id="7170" name="Picture 2" descr="D:\Новая папка\8542733_w640_h640_02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68760"/>
            <a:ext cx="4488160" cy="307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954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424936" cy="1339551"/>
          </a:xfrm>
        </p:spPr>
        <p:txBody>
          <a:bodyPr/>
          <a:lstStyle/>
          <a:p>
            <a:r>
              <a:rPr lang="ru-RU" sz="2800" dirty="0" smtClean="0"/>
              <a:t>- большие </a:t>
            </a:r>
            <a:r>
              <a:rPr lang="ru-RU" sz="2800" dirty="0"/>
              <a:t>и маленькие коробки с прорезями в виде окон, из которых можно делать поезда, туннели, дома и пр.</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065" y="1988840"/>
            <a:ext cx="609600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547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640960" cy="6336704"/>
          </a:xfrm>
        </p:spPr>
        <p:txBody>
          <a:bodyPr/>
          <a:lstStyle/>
          <a:p>
            <a:r>
              <a:rPr lang="ru-RU" sz="2800" u="sng" dirty="0"/>
              <a:t>Материалы и игрушки для познавательного и речевого развития</a:t>
            </a:r>
            <a:r>
              <a:rPr lang="ru-RU" sz="2800" dirty="0"/>
              <a:t/>
            </a:r>
            <a:br>
              <a:rPr lang="ru-RU" sz="2800" dirty="0"/>
            </a:br>
            <a:r>
              <a:rPr lang="ru-RU" sz="2800" dirty="0"/>
              <a:t>В группе должны находиться бытовые предметы и игрушки, стимулирующие развитие предметной деятельности. Они должны быть выполнены из различных материалов, иметь разные размеры, цвета, фактуру, стимулировать выполнение разнообразных действий. Необходимо предусмотреть наличие одинаковых наборов игрушек, чтобы дети могли подражать друг другу в действиях с предметами и не ссорились из-за них.</a:t>
            </a:r>
            <a:r>
              <a:rPr lang="ru-RU" dirty="0"/>
              <a:t/>
            </a:r>
            <a:br>
              <a:rPr lang="ru-RU" dirty="0"/>
            </a:br>
            <a:endParaRPr lang="ru-RU" dirty="0"/>
          </a:p>
        </p:txBody>
      </p:sp>
    </p:spTree>
    <p:extLst>
      <p:ext uri="{BB962C8B-B14F-4D97-AF65-F5344CB8AC3E}">
        <p14:creationId xmlns:p14="http://schemas.microsoft.com/office/powerpoint/2010/main" val="580370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6" cy="3240360"/>
          </a:xfrm>
        </p:spPr>
        <p:txBody>
          <a:bodyPr/>
          <a:lstStyle/>
          <a:p>
            <a:r>
              <a:rPr lang="ru-RU" sz="2400" dirty="0"/>
              <a:t>Среди игрушек и материалов, способствующих развитию предметной деятельности, должны быть:</a:t>
            </a:r>
            <a:br>
              <a:rPr lang="ru-RU" sz="2400" dirty="0"/>
            </a:br>
            <a:r>
              <a:rPr lang="ru-RU" sz="2400" dirty="0"/>
              <a:t>- пирамидки и стержни для нанизывания с цветными элементами разнообразных форм для индивидуальных занятий; они могут быть представлены на специально созданных дидактических столах, в наборах, аналогичных наборам «Дары </a:t>
            </a:r>
            <a:r>
              <a:rPr lang="ru-RU" sz="2400" dirty="0" err="1"/>
              <a:t>Фрёбеля</a:t>
            </a:r>
            <a:r>
              <a:rPr lang="ru-RU" sz="2400" dirty="0"/>
              <a:t>»;</a:t>
            </a:r>
            <a:r>
              <a:rPr lang="ru-RU" dirty="0"/>
              <a:t/>
            </a:r>
            <a:br>
              <a:rPr lang="ru-RU" dirty="0"/>
            </a:br>
            <a:endParaRPr lang="ru-RU" dirty="0"/>
          </a:p>
        </p:txBody>
      </p:sp>
      <p:pic>
        <p:nvPicPr>
          <p:cNvPr id="10242" name="Picture 2" descr="D:\Новая папка\16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069817"/>
            <a:ext cx="3640460" cy="364912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Новая папка\45318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88" y="3069817"/>
            <a:ext cx="3809576" cy="360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338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640960" cy="1339551"/>
          </a:xfrm>
        </p:spPr>
        <p:txBody>
          <a:bodyPr/>
          <a:lstStyle/>
          <a:p>
            <a:r>
              <a:rPr lang="ru-RU" dirty="0"/>
              <a:t>- </a:t>
            </a:r>
            <a:r>
              <a:rPr lang="ru-RU" sz="2800" dirty="0"/>
              <a:t>большая напольная пирамида для совместных игр для </a:t>
            </a:r>
            <a:r>
              <a:rPr lang="ru-RU" sz="2800" dirty="0" smtClean="0"/>
              <a:t>детей</a:t>
            </a:r>
            <a:endParaRPr lang="ru-RU" sz="2800" dirty="0"/>
          </a:p>
        </p:txBody>
      </p:sp>
      <p:pic>
        <p:nvPicPr>
          <p:cNvPr id="9218" name="Picture 2" descr="D:\Новая папка\a8397fc32dcbe7e7a85b32ee75150e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29408"/>
            <a:ext cx="496855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748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136904" cy="6120680"/>
          </a:xfrm>
        </p:spPr>
        <p:txBody>
          <a:bodyPr>
            <a:normAutofit/>
          </a:bodyPr>
          <a:lstStyle/>
          <a:p>
            <a:pPr algn="just"/>
            <a:r>
              <a:rPr lang="ru-RU" sz="2600" dirty="0"/>
              <a:t>Развивающая предметно – пространственная среда </a:t>
            </a:r>
            <a:r>
              <a:rPr lang="ru-RU" sz="2600" u="sng" dirty="0"/>
              <a:t>обеспечивает</a:t>
            </a:r>
            <a:r>
              <a:rPr lang="ru-RU" sz="2600" dirty="0"/>
              <a:t> максимальную реализацию образовательного потенциала пространства  Организации, группы, а также территории, прилегающей к организации или находящейся на небольшом удалении, приспособленной для реализации программы (далее участок), материалов, оборудования и инвентаря для развития детей дошкольного возраста в соответствии с особенностями каждого возрастного этапа, охраны и укрепления их здоровья, учета особенностей и коррекции недостатков их развития</a:t>
            </a:r>
            <a:r>
              <a:rPr lang="ru-RU" sz="2600" dirty="0" smtClean="0"/>
              <a:t>.</a:t>
            </a:r>
            <a:br>
              <a:rPr lang="ru-RU" sz="2600" dirty="0" smtClean="0"/>
            </a:br>
            <a:endParaRPr lang="ru-RU" sz="2600" dirty="0"/>
          </a:p>
        </p:txBody>
      </p:sp>
    </p:spTree>
    <p:extLst>
      <p:ext uri="{BB962C8B-B14F-4D97-AF65-F5344CB8AC3E}">
        <p14:creationId xmlns:p14="http://schemas.microsoft.com/office/powerpoint/2010/main" val="28686309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640960" cy="1512168"/>
          </a:xfrm>
        </p:spPr>
        <p:txBody>
          <a:bodyPr/>
          <a:lstStyle/>
          <a:p>
            <a:r>
              <a:rPr lang="ru-RU" dirty="0"/>
              <a:t>- </a:t>
            </a:r>
            <a:r>
              <a:rPr lang="ru-RU" dirty="0" smtClean="0"/>
              <a:t>матрешки</a:t>
            </a:r>
            <a:endParaRPr lang="ru-RU" dirty="0"/>
          </a:p>
        </p:txBody>
      </p:sp>
      <p:pic>
        <p:nvPicPr>
          <p:cNvPr id="11266" name="Picture 2" descr="D:\Новая папка\0007-016-Matreshka-stala-odnim-iz-simvolov-Ross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799" y="16288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818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Новая папка\6581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119440"/>
            <a:ext cx="4536504" cy="340237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Новая папка\2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69796">
            <a:off x="411316" y="1370541"/>
            <a:ext cx="4710841" cy="349779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332656"/>
            <a:ext cx="8496944" cy="1267543"/>
          </a:xfrm>
        </p:spPr>
        <p:txBody>
          <a:bodyPr/>
          <a:lstStyle/>
          <a:p>
            <a:r>
              <a:rPr lang="ru-RU" dirty="0"/>
              <a:t>- наборы кубиков и объемных тел (цилиндры, бруски, шары, диски</a:t>
            </a:r>
            <a:r>
              <a:rPr lang="ru-RU" dirty="0" smtClean="0"/>
              <a:t>)</a:t>
            </a:r>
            <a:endParaRPr lang="ru-RU" dirty="0"/>
          </a:p>
        </p:txBody>
      </p:sp>
    </p:spTree>
    <p:extLst>
      <p:ext uri="{BB962C8B-B14F-4D97-AF65-F5344CB8AC3E}">
        <p14:creationId xmlns:p14="http://schemas.microsoft.com/office/powerpoint/2010/main" val="31218567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Новая папка\3302274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61875">
            <a:off x="259422" y="1391261"/>
            <a:ext cx="3584597" cy="268153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Новая папка\0_775f6_1729e54_X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5453">
            <a:off x="5806656" y="912215"/>
            <a:ext cx="2986941"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260648"/>
            <a:ext cx="8568952" cy="1339551"/>
          </a:xfrm>
        </p:spPr>
        <p:txBody>
          <a:bodyPr/>
          <a:lstStyle/>
          <a:p>
            <a:r>
              <a:rPr lang="ru-RU" sz="2800" dirty="0"/>
              <a:t>- игрушки – орудия (совочки, лопатки, формочки, грабельки и др</a:t>
            </a:r>
            <a:r>
              <a:rPr lang="ru-RU" sz="2800" dirty="0" smtClean="0"/>
              <a:t>.)</a:t>
            </a:r>
            <a:br>
              <a:rPr lang="ru-RU" sz="2800" dirty="0" smtClean="0"/>
            </a:br>
            <a:endParaRPr lang="ru-RU" sz="2800" dirty="0"/>
          </a:p>
        </p:txBody>
      </p:sp>
      <p:pic>
        <p:nvPicPr>
          <p:cNvPr id="6148" name="Picture 4" descr="D:\Новая папка\eac2e740-dc3f-11db-b437-000423c1865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84984"/>
            <a:ext cx="4789218" cy="317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8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Новая папка\_________________4cc1e3b50fdb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24744"/>
            <a:ext cx="3286472" cy="285961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D:\Новая папка\505980_3zxfqm5lkns4wgs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23161">
            <a:off x="587680" y="1597239"/>
            <a:ext cx="3733347" cy="242868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79512" y="260648"/>
            <a:ext cx="8640960" cy="1339551"/>
          </a:xfrm>
        </p:spPr>
        <p:txBody>
          <a:bodyPr/>
          <a:lstStyle/>
          <a:p>
            <a:r>
              <a:rPr lang="ru-RU" dirty="0"/>
              <a:t>- наборы разнообразных объемных </a:t>
            </a:r>
            <a:r>
              <a:rPr lang="ru-RU" dirty="0" smtClean="0"/>
              <a:t>вкладышей</a:t>
            </a:r>
            <a:endParaRPr lang="ru-RU" dirty="0"/>
          </a:p>
        </p:txBody>
      </p:sp>
      <p:pic>
        <p:nvPicPr>
          <p:cNvPr id="14339" name="Picture 3" descr="D:\Новая папка\20_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645024"/>
            <a:ext cx="3044160" cy="294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4116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784976" cy="1368152"/>
          </a:xfrm>
        </p:spPr>
        <p:txBody>
          <a:bodyPr/>
          <a:lstStyle/>
          <a:p>
            <a:r>
              <a:rPr lang="ru-RU" dirty="0"/>
              <a:t>- мозаики, рамки –вкладыши с различными геометрическими формами, </a:t>
            </a:r>
            <a:r>
              <a:rPr lang="ru-RU" dirty="0" err="1" smtClean="0"/>
              <a:t>пазлы</a:t>
            </a:r>
            <a:endParaRPr lang="ru-RU" dirty="0"/>
          </a:p>
        </p:txBody>
      </p:sp>
      <p:pic>
        <p:nvPicPr>
          <p:cNvPr id="12290" name="Picture 2" descr="D:\Новая папка\doska-vkladyshi_geometriya_kru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794" y="3299385"/>
            <a:ext cx="4961206" cy="297672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ilm Download Free Jigsaw Puzzles Informasi Terba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9" y="1906435"/>
            <a:ext cx="4168481" cy="282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8457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У нас можно купить конструктор в Минске. Интернет магази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92696"/>
            <a:ext cx="4877234" cy="293447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istemlux.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845987"/>
            <a:ext cx="4537523" cy="283199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11560" y="188640"/>
            <a:ext cx="7522995" cy="1411559"/>
          </a:xfrm>
        </p:spPr>
        <p:txBody>
          <a:bodyPr/>
          <a:lstStyle/>
          <a:p>
            <a:r>
              <a:rPr lang="ru-RU" dirty="0"/>
              <a:t>- </a:t>
            </a:r>
            <a:r>
              <a:rPr lang="ru-RU" dirty="0" smtClean="0"/>
              <a:t>Конструкторы</a:t>
            </a:r>
            <a:br>
              <a:rPr lang="ru-RU" dirty="0" smtClean="0"/>
            </a:br>
            <a:r>
              <a:rPr lang="ru-RU" dirty="0" smtClean="0"/>
              <a:t/>
            </a:r>
            <a:br>
              <a:rPr lang="ru-RU" dirty="0" smtClean="0"/>
            </a:br>
            <a:endParaRPr lang="ru-RU" dirty="0"/>
          </a:p>
        </p:txBody>
      </p:sp>
      <p:pic>
        <p:nvPicPr>
          <p:cNvPr id="13316" name="Picture 4" descr="Конструктор LEGO Duplo Базовые кубики - стандартный набор 5509 - Конструкторы LEGO &quot; Городской порта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819" y="2420888"/>
            <a:ext cx="4233464" cy="316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71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496281"/>
            <a:ext cx="3177120" cy="317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8568952" cy="1800200"/>
          </a:xfrm>
        </p:spPr>
        <p:txBody>
          <a:bodyPr/>
          <a:lstStyle/>
          <a:p>
            <a:r>
              <a:rPr lang="ru-RU" sz="2800" dirty="0"/>
              <a:t>- игрушки – забавы (звучащие, двигающиеся: неваляшки, пищалки, колокольчики, шумовые коробочки и др</a:t>
            </a:r>
            <a:r>
              <a:rPr lang="ru-RU" sz="2800" dirty="0" smtClean="0"/>
              <a:t>.)</a:t>
            </a:r>
            <a:br>
              <a:rPr lang="ru-RU" sz="2800" dirty="0" smtClean="0"/>
            </a:br>
            <a:endParaRPr lang="ru-RU" sz="2800" dirty="0"/>
          </a:p>
        </p:txBody>
      </p:sp>
      <p:pic>
        <p:nvPicPr>
          <p:cNvPr id="16386" name="Picture 2" descr="D:\Новая папка\f_BigImage_080912_01638-2-6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29" y="1772816"/>
            <a:ext cx="345638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Новая папка\16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801447"/>
            <a:ext cx="2485962" cy="347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80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60648"/>
            <a:ext cx="7162955" cy="1339551"/>
          </a:xfrm>
        </p:spPr>
        <p:txBody>
          <a:bodyPr/>
          <a:lstStyle/>
          <a:p>
            <a:r>
              <a:rPr lang="ru-RU" dirty="0"/>
              <a:t>- заводные </a:t>
            </a:r>
            <a:r>
              <a:rPr lang="ru-RU" dirty="0" smtClean="0"/>
              <a:t>игрушки</a:t>
            </a:r>
            <a:br>
              <a:rPr lang="ru-RU" dirty="0" smtClean="0"/>
            </a:br>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908720"/>
            <a:ext cx="3701153" cy="363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80" y="2924944"/>
            <a:ext cx="4306543" cy="359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853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8568952" cy="2304256"/>
          </a:xfrm>
        </p:spPr>
        <p:txBody>
          <a:bodyPr/>
          <a:lstStyle/>
          <a:p>
            <a:r>
              <a:rPr lang="ru-RU" sz="2800" dirty="0"/>
              <a:t>Материалы и игрушки для развития познавательной активности, экспериментирования:</a:t>
            </a:r>
            <a:br>
              <a:rPr lang="ru-RU" sz="2800" dirty="0"/>
            </a:br>
            <a:r>
              <a:rPr lang="ru-RU" sz="2800" dirty="0"/>
              <a:t>- столы – поддоны с песком и водой</a:t>
            </a:r>
            <a:br>
              <a:rPr lang="ru-RU" sz="2800" dirty="0"/>
            </a:br>
            <a:r>
              <a:rPr lang="ru-RU" sz="2800" dirty="0"/>
              <a:t>- плавающие и тонущие предметы</a:t>
            </a:r>
            <a:r>
              <a:rPr lang="ru-RU" dirty="0"/>
              <a:t/>
            </a:r>
            <a:br>
              <a:rPr lang="ru-RU" dirty="0"/>
            </a:br>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20889"/>
            <a:ext cx="3643829"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936808"/>
            <a:ext cx="3759320" cy="375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0970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8640960" cy="1296144"/>
          </a:xfrm>
        </p:spPr>
        <p:txBody>
          <a:bodyPr/>
          <a:lstStyle/>
          <a:p>
            <a:r>
              <a:rPr lang="ru-RU" dirty="0"/>
              <a:t>- приборы, в том числе детские (лупы, бинокли, зеркальца и др</a:t>
            </a:r>
            <a:r>
              <a:rPr lang="ru-RU" dirty="0" smtClean="0"/>
              <a:t>.)</a:t>
            </a:r>
            <a:br>
              <a:rPr lang="ru-RU" dirty="0" smtClean="0"/>
            </a:br>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82802"/>
            <a:ext cx="6768752" cy="462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544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352928" cy="6120680"/>
          </a:xfrm>
        </p:spPr>
        <p:txBody>
          <a:bodyPr>
            <a:normAutofit/>
          </a:bodyPr>
          <a:lstStyle/>
          <a:p>
            <a:r>
              <a:rPr lang="ru-RU" dirty="0"/>
              <a:t>Развивающая предметно – пространственная среда </a:t>
            </a:r>
            <a:r>
              <a:rPr lang="ru-RU" u="sng" dirty="0"/>
              <a:t>должна</a:t>
            </a:r>
            <a:r>
              <a:rPr lang="ru-RU" dirty="0"/>
              <a:t> </a:t>
            </a:r>
            <a:r>
              <a:rPr lang="ru-RU" u="sng" dirty="0"/>
              <a:t>обеспечивать</a:t>
            </a:r>
            <a:r>
              <a:rPr lang="ru-RU" dirty="0"/>
              <a:t> возможность общения и совместной деятельности детей (в том числе детей разного возраста) и взрослых, двигательной активности детей, а также возможности для уединения.</a:t>
            </a:r>
          </a:p>
        </p:txBody>
      </p:sp>
    </p:spTree>
    <p:extLst>
      <p:ext uri="{BB962C8B-B14F-4D97-AF65-F5344CB8AC3E}">
        <p14:creationId xmlns:p14="http://schemas.microsoft.com/office/powerpoint/2010/main" val="173234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568952" cy="1728192"/>
          </a:xfrm>
        </p:spPr>
        <p:txBody>
          <a:bodyPr/>
          <a:lstStyle/>
          <a:p>
            <a:r>
              <a:rPr lang="ru-RU" dirty="0"/>
              <a:t>- игрушки из материалов разного качества и разной плотности</a:t>
            </a:r>
            <a:br>
              <a:rPr lang="ru-RU" dirty="0"/>
            </a:br>
            <a:r>
              <a:rPr lang="ru-RU" dirty="0"/>
              <a:t>- пластические материалы</a:t>
            </a:r>
            <a:r>
              <a:rPr lang="ru-RU" dirty="0" smtClean="0"/>
              <a:t/>
            </a:r>
            <a:br>
              <a:rPr lang="ru-RU" dirty="0" smtClean="0"/>
            </a:br>
            <a:endParaRPr lang="ru-RU"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88840"/>
            <a:ext cx="399912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212976"/>
            <a:ext cx="4130824" cy="331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4882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Новая папка\0a98aa5fbc22b7a48df42f7c085baef4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420888"/>
            <a:ext cx="4907085" cy="427526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260648"/>
            <a:ext cx="8640960" cy="3024336"/>
          </a:xfrm>
        </p:spPr>
        <p:txBody>
          <a:bodyPr/>
          <a:lstStyle/>
          <a:p>
            <a:r>
              <a:rPr lang="ru-RU" sz="2800" dirty="0" smtClean="0"/>
              <a:t>- материалы </a:t>
            </a:r>
            <a:r>
              <a:rPr lang="ru-RU" sz="2800" dirty="0"/>
              <a:t>для пересыпания и переливания пустые пластиковые бутылки, банки, фасоль, горох, макароны и др</a:t>
            </a:r>
            <a:r>
              <a:rPr lang="ru-RU" sz="2800" dirty="0" smtClean="0"/>
              <a:t>.)</a:t>
            </a:r>
            <a:r>
              <a:rPr lang="ru-RU" sz="2800" dirty="0"/>
              <a:t/>
            </a:r>
            <a:br>
              <a:rPr lang="ru-RU" sz="2800" dirty="0"/>
            </a:br>
            <a:r>
              <a:rPr lang="ru-RU" sz="2800" dirty="0"/>
              <a:t>- трубочки для продувания, </a:t>
            </a:r>
            <a:r>
              <a:rPr lang="ru-RU" sz="2800" dirty="0" err="1"/>
              <a:t>просовывания</a:t>
            </a:r>
            <a:r>
              <a:rPr lang="ru-RU" sz="2800" dirty="0"/>
              <a:t>;</a:t>
            </a:r>
            <a:br>
              <a:rPr lang="ru-RU" sz="2800" dirty="0"/>
            </a:br>
            <a:r>
              <a:rPr lang="ru-RU" sz="2800" dirty="0"/>
              <a:t>- игрушки с секретами и сюрпризами (коробочки и пеналы с подвижной крышкой, головоломки и др.)</a:t>
            </a:r>
          </a:p>
        </p:txBody>
      </p:sp>
    </p:spTree>
    <p:extLst>
      <p:ext uri="{BB962C8B-B14F-4D97-AF65-F5344CB8AC3E}">
        <p14:creationId xmlns:p14="http://schemas.microsoft.com/office/powerpoint/2010/main" val="2371815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728700"/>
            <a:ext cx="374441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395536" y="260648"/>
            <a:ext cx="8352928" cy="1512168"/>
          </a:xfrm>
        </p:spPr>
        <p:txBody>
          <a:bodyPr/>
          <a:lstStyle/>
          <a:p>
            <a:r>
              <a:rPr lang="ru-RU" sz="2800" dirty="0"/>
              <a:t>- игрушки со светозвуковым </a:t>
            </a:r>
            <a:r>
              <a:rPr lang="ru-RU" sz="2800" dirty="0" smtClean="0"/>
              <a:t>эффектом</a:t>
            </a:r>
            <a:br>
              <a:rPr lang="ru-RU" sz="2800" dirty="0" smtClean="0"/>
            </a:br>
            <a:r>
              <a:rPr lang="ru-RU" sz="2800" dirty="0"/>
              <a:t/>
            </a:r>
            <a:br>
              <a:rPr lang="ru-RU" sz="2800" dirty="0"/>
            </a:br>
            <a:endParaRPr lang="ru-RU" sz="2800"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80728"/>
            <a:ext cx="324036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3140968"/>
            <a:ext cx="316835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896" y="4322416"/>
            <a:ext cx="2535584" cy="253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5673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260648"/>
            <a:ext cx="7125113" cy="1339551"/>
          </a:xfrm>
        </p:spPr>
        <p:txBody>
          <a:bodyPr/>
          <a:lstStyle/>
          <a:p>
            <a:r>
              <a:rPr lang="ru-RU" dirty="0"/>
              <a:t>- «волшебный мешочек</a:t>
            </a:r>
            <a:r>
              <a:rPr lang="ru-RU" dirty="0" smtClean="0"/>
              <a:t>»</a:t>
            </a:r>
            <a:br>
              <a:rPr lang="ru-RU" dirty="0" smtClean="0"/>
            </a:br>
            <a:endParaRPr lang="ru-RU"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652488"/>
            <a:ext cx="4248472" cy="4269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5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568952" cy="1728192"/>
          </a:xfrm>
        </p:spPr>
        <p:txBody>
          <a:bodyPr/>
          <a:lstStyle/>
          <a:p>
            <a:r>
              <a:rPr lang="ru-RU" sz="2800" dirty="0"/>
              <a:t>- игрушки и предметы для наблюдения (электрическая железная дорога, серпантинная дорога, мыльные пузыри и др</a:t>
            </a:r>
            <a:r>
              <a:rPr lang="ru-RU" sz="2800" dirty="0" smtClean="0"/>
              <a:t>.)</a:t>
            </a:r>
            <a:endParaRPr lang="ru-RU" sz="28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035" y="1763734"/>
            <a:ext cx="5068013" cy="267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3709928"/>
            <a:ext cx="3816424" cy="289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9647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1"/>
            <a:ext cx="8496944" cy="1368152"/>
          </a:xfrm>
        </p:spPr>
        <p:txBody>
          <a:bodyPr/>
          <a:lstStyle/>
          <a:p>
            <a:r>
              <a:rPr lang="ru-RU" dirty="0"/>
              <a:t>- наборы предметных картинок и сюжетных картин по разным </a:t>
            </a:r>
            <a:r>
              <a:rPr lang="ru-RU" dirty="0" smtClean="0"/>
              <a:t>темам</a:t>
            </a:r>
            <a:endParaRPr lang="ru-RU" dirty="0"/>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15691">
            <a:off x="539552" y="2204864"/>
            <a:ext cx="4104456" cy="307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5164">
            <a:off x="4860032" y="1628800"/>
            <a:ext cx="3476228" cy="4986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1760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56984" cy="1656184"/>
          </a:xfrm>
        </p:spPr>
        <p:txBody>
          <a:bodyPr/>
          <a:lstStyle/>
          <a:p>
            <a:r>
              <a:rPr lang="ru-RU" sz="2800" dirty="0"/>
              <a:t>- книги, открытки, альбомы, аудио -, видеоматериалы, знакомящие детей с явлениями природы, жизнью животных и растений</a:t>
            </a:r>
            <a:r>
              <a:rPr lang="ru-RU" sz="2800" dirty="0" smtClean="0"/>
              <a:t>.</a:t>
            </a:r>
            <a:endParaRPr lang="ru-RU" sz="28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15552"/>
            <a:ext cx="33909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1915552"/>
            <a:ext cx="3044353" cy="476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7068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568952" cy="3312368"/>
          </a:xfrm>
        </p:spPr>
        <p:txBody>
          <a:bodyPr/>
          <a:lstStyle/>
          <a:p>
            <a:r>
              <a:rPr lang="ru-RU" sz="2800" dirty="0"/>
              <a:t>Материалы для развития речи:</a:t>
            </a:r>
            <a:br>
              <a:rPr lang="ru-RU" sz="2800" dirty="0"/>
            </a:br>
            <a:r>
              <a:rPr lang="ru-RU" sz="2800" dirty="0"/>
              <a:t>- книжки с картинками (сборники </a:t>
            </a:r>
            <a:r>
              <a:rPr lang="ru-RU" sz="2800" dirty="0" err="1"/>
              <a:t>потешек</a:t>
            </a:r>
            <a:r>
              <a:rPr lang="ru-RU" sz="2800" dirty="0"/>
              <a:t>, стишков, прибауток, песен, сказок, рассказов);</a:t>
            </a:r>
            <a:br>
              <a:rPr lang="ru-RU" sz="2800" dirty="0"/>
            </a:br>
            <a:r>
              <a:rPr lang="ru-RU" sz="2800" dirty="0"/>
              <a:t>- предметные и сюжетные картинки, наборы картинок для группировки.</a:t>
            </a:r>
            <a:r>
              <a:rPr lang="ru-RU" dirty="0"/>
              <a:t/>
            </a:r>
            <a:br>
              <a:rPr lang="ru-RU" dirty="0"/>
            </a:br>
            <a:endParaRPr lang="ru-RU"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96952"/>
            <a:ext cx="3597118" cy="366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946497"/>
            <a:ext cx="3384376" cy="377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5752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712968" cy="3456384"/>
          </a:xfrm>
        </p:spPr>
        <p:txBody>
          <a:bodyPr/>
          <a:lstStyle/>
          <a:p>
            <a:r>
              <a:rPr lang="ru-RU" sz="2800" dirty="0"/>
              <a:t>Материалы и оборудование для художественно – эстетического развития детей</a:t>
            </a:r>
            <a:br>
              <a:rPr lang="ru-RU" sz="2800" dirty="0"/>
            </a:br>
            <a:r>
              <a:rPr lang="ru-RU" sz="2800" dirty="0"/>
              <a:t>В группах должны быть материалы и оборудование общего назначения:</a:t>
            </a:r>
            <a:br>
              <a:rPr lang="ru-RU" sz="2800" dirty="0"/>
            </a:br>
            <a:r>
              <a:rPr lang="ru-RU" sz="2800" dirty="0"/>
              <a:t>- книги с красочными иллюстрациями, репродукции</a:t>
            </a:r>
            <a:r>
              <a:rPr lang="ru-RU" dirty="0"/>
              <a:t/>
            </a:r>
            <a:br>
              <a:rPr lang="ru-RU" dirty="0"/>
            </a:br>
            <a:endParaRPr lang="ru-RU"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84984"/>
            <a:ext cx="4053830" cy="242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933056"/>
            <a:ext cx="4369668" cy="273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093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12968" cy="1512168"/>
          </a:xfrm>
        </p:spPr>
        <p:txBody>
          <a:bodyPr/>
          <a:lstStyle/>
          <a:p>
            <a:r>
              <a:rPr lang="ru-RU" sz="2800" dirty="0"/>
              <a:t>- альбомы с цветными фотографиями произведений декоративно- прикладного искусства</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55706"/>
            <a:ext cx="180020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052" y="1665640"/>
            <a:ext cx="2669159" cy="188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4678" y="4142904"/>
            <a:ext cx="2822493" cy="1986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3717032"/>
            <a:ext cx="190500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012535"/>
            <a:ext cx="2678786" cy="188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088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424936" cy="6192688"/>
          </a:xfrm>
        </p:spPr>
        <p:txBody>
          <a:bodyPr>
            <a:normAutofit/>
          </a:bodyPr>
          <a:lstStyle/>
          <a:p>
            <a:r>
              <a:rPr lang="ru-RU" sz="2800" dirty="0"/>
              <a:t>Развивающая предметно – пространственная среда </a:t>
            </a:r>
            <a:r>
              <a:rPr lang="ru-RU" sz="2800" u="sng" dirty="0"/>
              <a:t>должна</a:t>
            </a:r>
            <a:r>
              <a:rPr lang="ru-RU" sz="2800" dirty="0"/>
              <a:t> </a:t>
            </a:r>
            <a:r>
              <a:rPr lang="ru-RU" sz="2800" u="sng" dirty="0"/>
              <a:t>обеспечивать</a:t>
            </a:r>
            <a:r>
              <a:rPr lang="ru-RU" sz="2800" dirty="0"/>
              <a:t>:</a:t>
            </a:r>
            <a:br>
              <a:rPr lang="ru-RU" sz="2800" dirty="0"/>
            </a:br>
            <a:r>
              <a:rPr lang="ru-RU" sz="2800" dirty="0"/>
              <a:t>- реализацию различных образовательных программ;</a:t>
            </a:r>
            <a:br>
              <a:rPr lang="ru-RU" sz="2800" dirty="0"/>
            </a:br>
            <a:r>
              <a:rPr lang="ru-RU" sz="2800" dirty="0"/>
              <a:t>- в случае организации инклюзивного образования – необходимые для него условия;</a:t>
            </a:r>
            <a:br>
              <a:rPr lang="ru-RU" sz="2800" dirty="0"/>
            </a:br>
            <a:r>
              <a:rPr lang="ru-RU" sz="2800" dirty="0"/>
              <a:t>- учет национально – культурных, климатических условий, в которых осуществляется образовательная деятельность; </a:t>
            </a:r>
            <a:br>
              <a:rPr lang="ru-RU" sz="2800" dirty="0"/>
            </a:br>
            <a:r>
              <a:rPr lang="ru-RU" sz="2800" dirty="0"/>
              <a:t>- учет возрастных особенностей детей.</a:t>
            </a:r>
            <a:r>
              <a:rPr lang="ru-RU" dirty="0"/>
              <a:t/>
            </a:r>
            <a:br>
              <a:rPr lang="ru-RU" dirty="0"/>
            </a:br>
            <a:endParaRPr lang="ru-RU" dirty="0"/>
          </a:p>
        </p:txBody>
      </p:sp>
    </p:spTree>
    <p:extLst>
      <p:ext uri="{BB962C8B-B14F-4D97-AF65-F5344CB8AC3E}">
        <p14:creationId xmlns:p14="http://schemas.microsoft.com/office/powerpoint/2010/main" val="158446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640960" cy="1656184"/>
          </a:xfrm>
        </p:spPr>
        <p:txBody>
          <a:bodyPr/>
          <a:lstStyle/>
          <a:p>
            <a:r>
              <a:rPr lang="ru-RU" sz="2800" dirty="0"/>
              <a:t>- альбомы с рисунками или фотографиями музыкальных инструментов;</a:t>
            </a:r>
            <a:br>
              <a:rPr lang="ru-RU" sz="2800" dirty="0"/>
            </a:br>
            <a:r>
              <a:rPr lang="ru-RU" sz="2800" dirty="0"/>
              <a:t>- музыкальные инструменты</a:t>
            </a:r>
            <a:r>
              <a:rPr lang="ru-RU" dirty="0"/>
              <a:t/>
            </a:r>
            <a:br>
              <a:rPr lang="ru-RU" dirty="0"/>
            </a:br>
            <a:endParaRPr lang="ru-RU" dirty="0"/>
          </a:p>
        </p:txBody>
      </p:sp>
      <p:pic>
        <p:nvPicPr>
          <p:cNvPr id="20482" name="Picture 2" descr="D:\Новая папка\musicalset-Play-4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772816"/>
            <a:ext cx="482453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73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12968" cy="2304256"/>
          </a:xfrm>
        </p:spPr>
        <p:txBody>
          <a:bodyPr/>
          <a:lstStyle/>
          <a:p>
            <a:r>
              <a:rPr lang="ru-RU" sz="2800" dirty="0"/>
              <a:t>- </a:t>
            </a:r>
            <a:r>
              <a:rPr lang="ru-RU" sz="2800" dirty="0" err="1" smtClean="0"/>
              <a:t>фланелеграф</a:t>
            </a:r>
            <a:r>
              <a:rPr lang="ru-RU" sz="2800" dirty="0"/>
              <a:t/>
            </a:r>
            <a:br>
              <a:rPr lang="ru-RU" sz="2800" dirty="0"/>
            </a:br>
            <a:r>
              <a:rPr lang="ru-RU" sz="2800" dirty="0"/>
              <a:t>- стенд для демонстрации детских рисунков и </a:t>
            </a:r>
            <a:r>
              <a:rPr lang="ru-RU" sz="2800" dirty="0" smtClean="0"/>
              <a:t>поделок</a:t>
            </a:r>
            <a:r>
              <a:rPr lang="ru-RU" dirty="0"/>
              <a:t/>
            </a:r>
            <a:br>
              <a:rPr lang="ru-RU" dirty="0"/>
            </a:br>
            <a:r>
              <a:rPr lang="ru-RU" dirty="0"/>
              <a:t>- ёмкость для хранения материалов для изобразительной </a:t>
            </a:r>
            <a:r>
              <a:rPr lang="ru-RU" dirty="0" smtClean="0"/>
              <a:t>деятельности</a:t>
            </a:r>
            <a:endParaRPr lang="ru-RU" dirty="0"/>
          </a:p>
        </p:txBody>
      </p:sp>
      <p:pic>
        <p:nvPicPr>
          <p:cNvPr id="29698" name="Picture 2" descr="D:\Новая папка\semizveti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638277"/>
            <a:ext cx="7200800" cy="399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6141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856984" cy="6408712"/>
          </a:xfrm>
        </p:spPr>
        <p:txBody>
          <a:bodyPr/>
          <a:lstStyle/>
          <a:p>
            <a:r>
              <a:rPr lang="ru-RU" sz="2600" dirty="0" smtClean="0"/>
              <a:t>Материалы для изобразительной деятельности:</a:t>
            </a:r>
            <a:br>
              <a:rPr lang="ru-RU" sz="2600" dirty="0" smtClean="0"/>
            </a:br>
            <a:r>
              <a:rPr lang="ru-RU" sz="2600" dirty="0" smtClean="0"/>
              <a:t>- наборы цветных карандашей, фломастеров, разноцветных мелков, краски, кисти для рисования и клея;</a:t>
            </a:r>
            <a:br>
              <a:rPr lang="ru-RU" sz="2600" dirty="0" smtClean="0"/>
            </a:br>
            <a:r>
              <a:rPr lang="ru-RU" sz="2600" dirty="0" smtClean="0"/>
              <a:t>- палитра, емкости для воды, красок, клея;</a:t>
            </a:r>
            <a:br>
              <a:rPr lang="ru-RU" sz="2600" dirty="0" smtClean="0"/>
            </a:br>
            <a:r>
              <a:rPr lang="ru-RU" sz="2600" dirty="0" smtClean="0"/>
              <a:t>салфетки для вытирания рук и кисти;</a:t>
            </a:r>
            <a:br>
              <a:rPr lang="ru-RU" sz="2600" dirty="0" smtClean="0"/>
            </a:br>
            <a:r>
              <a:rPr lang="ru-RU" sz="2600" dirty="0" smtClean="0"/>
              <a:t>- бумага разных размеров, цветов и фактур, картон;</a:t>
            </a:r>
            <a:br>
              <a:rPr lang="ru-RU" sz="2600" dirty="0" smtClean="0"/>
            </a:br>
            <a:r>
              <a:rPr lang="ru-RU" sz="2600" dirty="0" smtClean="0"/>
              <a:t>- глина, пластилин;</a:t>
            </a:r>
            <a:br>
              <a:rPr lang="ru-RU" sz="2600" dirty="0" smtClean="0"/>
            </a:br>
            <a:r>
              <a:rPr lang="ru-RU" sz="2600" dirty="0" smtClean="0"/>
              <a:t>- печатки, губки, ватные тампоны для нанесения узоров;</a:t>
            </a:r>
            <a:br>
              <a:rPr lang="ru-RU" sz="2600" dirty="0" smtClean="0"/>
            </a:br>
            <a:r>
              <a:rPr lang="ru-RU" sz="2600" dirty="0" smtClean="0"/>
              <a:t>- трафареты для закрашивания;</a:t>
            </a:r>
            <a:br>
              <a:rPr lang="ru-RU" sz="2600" dirty="0" smtClean="0"/>
            </a:br>
            <a:r>
              <a:rPr lang="ru-RU" sz="2600" dirty="0" smtClean="0"/>
              <a:t>- мольберты;</a:t>
            </a:r>
            <a:br>
              <a:rPr lang="ru-RU" sz="2600" dirty="0" smtClean="0"/>
            </a:br>
            <a:r>
              <a:rPr lang="ru-RU" sz="2600" dirty="0" smtClean="0"/>
              <a:t>- доски для рисования мелками, подставки для работы с пластилином, глиной, тестом;</a:t>
            </a:r>
            <a:br>
              <a:rPr lang="ru-RU" sz="2600" dirty="0" smtClean="0"/>
            </a:br>
            <a:r>
              <a:rPr lang="ru-RU" sz="2600" dirty="0" smtClean="0"/>
              <a:t>- фартуки</a:t>
            </a:r>
            <a:endParaRPr lang="ru-RU" dirty="0"/>
          </a:p>
        </p:txBody>
      </p:sp>
    </p:spTree>
    <p:extLst>
      <p:ext uri="{BB962C8B-B14F-4D97-AF65-F5344CB8AC3E}">
        <p14:creationId xmlns:p14="http://schemas.microsoft.com/office/powerpoint/2010/main" val="2180836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Новая папка\37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804543"/>
            <a:ext cx="3744416" cy="3725787"/>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D:\Новая папка\1283406489_10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284984"/>
            <a:ext cx="3245346" cy="324534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188640"/>
            <a:ext cx="8640960" cy="2664296"/>
          </a:xfrm>
        </p:spPr>
        <p:txBody>
          <a:bodyPr/>
          <a:lstStyle/>
          <a:p>
            <a:r>
              <a:rPr lang="ru-RU" sz="2800" dirty="0"/>
              <a:t>Материалы для музыкального развития детей:</a:t>
            </a:r>
            <a:br>
              <a:rPr lang="ru-RU" sz="2800" dirty="0"/>
            </a:br>
            <a:r>
              <a:rPr lang="ru-RU" sz="2800" dirty="0"/>
              <a:t>- игрушечные музыкальные инструменты;</a:t>
            </a:r>
            <a:br>
              <a:rPr lang="ru-RU" sz="2800" dirty="0"/>
            </a:br>
            <a:r>
              <a:rPr lang="ru-RU" sz="2800" dirty="0"/>
              <a:t>- игрушки с фиксированной мелодией;</a:t>
            </a:r>
            <a:br>
              <a:rPr lang="ru-RU" sz="2800" dirty="0"/>
            </a:br>
            <a:r>
              <a:rPr lang="ru-RU" sz="2800" dirty="0"/>
              <a:t>- аудиосредства</a:t>
            </a:r>
            <a:r>
              <a:rPr lang="ru-RU" dirty="0"/>
              <a:t/>
            </a:r>
            <a:br>
              <a:rPr lang="ru-RU" dirty="0"/>
            </a:br>
            <a:endParaRPr lang="ru-RU" dirty="0"/>
          </a:p>
        </p:txBody>
      </p:sp>
      <p:pic>
        <p:nvPicPr>
          <p:cNvPr id="27650" name="Picture 2" descr="D:\Новая папка\1toy_piano_B716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376826"/>
            <a:ext cx="4032448" cy="181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7999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640960" cy="2448272"/>
          </a:xfrm>
        </p:spPr>
        <p:txBody>
          <a:bodyPr/>
          <a:lstStyle/>
          <a:p>
            <a:r>
              <a:rPr lang="ru-RU" sz="2800" dirty="0"/>
              <a:t>Материалы для театрализованной деятельности:</a:t>
            </a:r>
            <a:br>
              <a:rPr lang="ru-RU" sz="2800" dirty="0"/>
            </a:br>
            <a:r>
              <a:rPr lang="ru-RU" sz="2800" dirty="0"/>
              <a:t>- оснащение для разыгрывания сценок и спектаклей </a:t>
            </a:r>
            <a:br>
              <a:rPr lang="ru-RU" sz="2800" dirty="0"/>
            </a:br>
            <a:r>
              <a:rPr lang="ru-RU" sz="2800" dirty="0"/>
              <a:t>- карнавальные костюмы, маски;</a:t>
            </a:r>
            <a:r>
              <a:rPr lang="ru-RU" dirty="0"/>
              <a:t/>
            </a:r>
            <a:br>
              <a:rPr lang="ru-RU" dirty="0"/>
            </a:br>
            <a:endParaRPr lang="ru-RU"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68389">
            <a:off x="370306" y="3367612"/>
            <a:ext cx="4971899" cy="2525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5275">
            <a:off x="5535561" y="2601901"/>
            <a:ext cx="3098118" cy="413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1636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212976"/>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79512" y="260648"/>
            <a:ext cx="8712968" cy="1872208"/>
          </a:xfrm>
        </p:spPr>
        <p:txBody>
          <a:bodyPr/>
          <a:lstStyle/>
          <a:p>
            <a:r>
              <a:rPr lang="ru-RU" dirty="0"/>
              <a:t>- </a:t>
            </a:r>
            <a:r>
              <a:rPr lang="ru-RU" dirty="0" err="1"/>
              <a:t>фланелеграф</a:t>
            </a:r>
            <a:r>
              <a:rPr lang="ru-RU" dirty="0"/>
              <a:t>  с набором персонажей и декораций. </a:t>
            </a:r>
            <a:r>
              <a:rPr lang="ru-RU" dirty="0" smtClean="0"/>
              <a:t/>
            </a:r>
            <a:br>
              <a:rPr lang="ru-RU" dirty="0" smtClean="0"/>
            </a:br>
            <a:endParaRPr lang="ru-RU"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4454353" cy="296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60649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568952" cy="2664296"/>
          </a:xfrm>
        </p:spPr>
        <p:txBody>
          <a:bodyPr/>
          <a:lstStyle/>
          <a:p>
            <a:r>
              <a:rPr lang="ru-RU" sz="2800" dirty="0"/>
              <a:t>- различные виды театров (бибабо, настольный плоскостной, магнитный, теневой);</a:t>
            </a:r>
            <a:br>
              <a:rPr lang="ru-RU" sz="2800" dirty="0"/>
            </a:br>
            <a:r>
              <a:rPr lang="ru-RU" sz="2800" dirty="0"/>
              <a:t>- аудио-, </a:t>
            </a:r>
            <a:r>
              <a:rPr lang="ru-RU" sz="2800" dirty="0" err="1"/>
              <a:t>видеосредства</a:t>
            </a:r>
            <a:r>
              <a:rPr lang="ru-RU" sz="2800" dirty="0"/>
              <a:t> для демонстрации детских спектаклей.</a:t>
            </a:r>
            <a:r>
              <a:rPr lang="ru-RU" dirty="0"/>
              <a:t/>
            </a:r>
            <a:br>
              <a:rPr lang="ru-RU" dirty="0"/>
            </a:br>
            <a:endParaRPr lang="ru-RU"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060848"/>
            <a:ext cx="3431282" cy="449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492896"/>
            <a:ext cx="4871775" cy="405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282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856984" cy="4104456"/>
          </a:xfrm>
        </p:spPr>
        <p:txBody>
          <a:bodyPr/>
          <a:lstStyle/>
          <a:p>
            <a:r>
              <a:rPr lang="ru-RU" sz="2400" dirty="0"/>
              <a:t>Материалы и оборудование для физического развития детей</a:t>
            </a:r>
            <a:br>
              <a:rPr lang="ru-RU" sz="2400" dirty="0"/>
            </a:br>
            <a:r>
              <a:rPr lang="ru-RU" sz="2400" dirty="0"/>
              <a:t>В группе должны быть различные приспособления, способствующие развитию двигательной активности детей. К ним относятся: </a:t>
            </a:r>
            <a:br>
              <a:rPr lang="ru-RU" sz="2400" dirty="0"/>
            </a:br>
            <a:r>
              <a:rPr lang="ru-RU" sz="2400" dirty="0"/>
              <a:t>- горки, лесенки, скамеечки, туннели, домики, игрушки – качалки, модульные сооружения различных форм, веревки, дорожки для ходьбы, массажные дорожки, «сухой бассейн», мини – маты, трехколесные велосипеды, мини – стадионы</a:t>
            </a:r>
            <a:r>
              <a:rPr lang="ru-RU" dirty="0"/>
              <a:t/>
            </a:r>
            <a:br>
              <a:rPr lang="ru-RU" dirty="0"/>
            </a:br>
            <a:endParaRPr lang="ru-RU" dirty="0"/>
          </a:p>
        </p:txBody>
      </p:sp>
      <p:pic>
        <p:nvPicPr>
          <p:cNvPr id="23554" name="Picture 2" descr="D:\Новая папка\20110304135101656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901533"/>
            <a:ext cx="3597887" cy="272336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D:\Новая папка\2954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931065"/>
            <a:ext cx="2664296"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995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6" cy="4824536"/>
          </a:xfrm>
        </p:spPr>
        <p:txBody>
          <a:bodyPr/>
          <a:lstStyle/>
          <a:p>
            <a:r>
              <a:rPr lang="ru-RU" sz="2400" dirty="0"/>
              <a:t>В группе должны быть игрушки и материалы, развивающие мелкую и крупную моторику, в том числе:</a:t>
            </a:r>
            <a:br>
              <a:rPr lang="ru-RU" sz="2400" dirty="0"/>
            </a:br>
            <a:r>
              <a:rPr lang="ru-RU" sz="2400" dirty="0"/>
              <a:t>- мячи разных размеров, в том числе массажные, кегли, обручи, кольца, игрушки, которые можно катать, толкать, разноцветные предметы различной формы для нанизывания, доски с пазами, крючочками, стержнями и молоточками, специальные приспособления, предназначенные для развития разнообразных движений кисти рук и пальцев, коробки с разными крышками и прорезями, копилки.</a:t>
            </a:r>
            <a:r>
              <a:rPr lang="ru-RU" dirty="0"/>
              <a:t/>
            </a:r>
            <a:br>
              <a:rPr lang="ru-RU" dirty="0"/>
            </a:br>
            <a:endParaRPr lang="ru-RU" dirty="0"/>
          </a:p>
        </p:txBody>
      </p:sp>
      <p:pic>
        <p:nvPicPr>
          <p:cNvPr id="22530" name="Picture 2" descr="D:\Новая папка\Myach_200_mm_futbolnyy._Cheboksa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276" y="4365104"/>
            <a:ext cx="2232248" cy="2195044"/>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D:\Новая папка\785302_1-650x6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4414328"/>
            <a:ext cx="216024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D:\Новая папка\841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4371815"/>
            <a:ext cx="2044492" cy="218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0049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6" cy="3096344"/>
          </a:xfrm>
        </p:spPr>
        <p:txBody>
          <a:bodyPr/>
          <a:lstStyle/>
          <a:p>
            <a:r>
              <a:rPr lang="ru-RU" sz="2400" dirty="0"/>
              <a:t>Оборудование и игрушки для детской площадки:</a:t>
            </a:r>
            <a:br>
              <a:rPr lang="ru-RU" sz="2400" dirty="0"/>
            </a:br>
            <a:r>
              <a:rPr lang="ru-RU" sz="2400" dirty="0"/>
              <a:t>- песочница, скамейка, горка, качели, велосипеды, санки, игрушки для двигательной активности (мячи, тележки, игрушки для толкания), игрушки для игр в песочнице (ведерки, формочки, лопаточки, совочки), оборудование и игрушки для игр с водой в летнее время года.</a:t>
            </a:r>
            <a:r>
              <a:rPr lang="ru-RU" dirty="0"/>
              <a:t/>
            </a:r>
            <a:br>
              <a:rPr lang="ru-RU" dirty="0"/>
            </a:br>
            <a:endParaRPr lang="ru-RU" dirty="0"/>
          </a:p>
        </p:txBody>
      </p:sp>
      <p:pic>
        <p:nvPicPr>
          <p:cNvPr id="21506" name="Picture 2" descr="D:\Новая папка\trek13_bol_e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792184"/>
            <a:ext cx="4817264" cy="382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922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675724"/>
            <a:ext cx="7125113" cy="5849620"/>
          </a:xfrm>
        </p:spPr>
        <p:txBody>
          <a:bodyPr>
            <a:normAutofit/>
          </a:bodyPr>
          <a:lstStyle/>
          <a:p>
            <a:r>
              <a:rPr lang="ru-RU" dirty="0"/>
              <a:t>Развивающая предметно – пространственная среда должна </a:t>
            </a:r>
            <a:r>
              <a:rPr lang="ru-RU" dirty="0" smtClean="0"/>
              <a:t>быть:</a:t>
            </a:r>
            <a:br>
              <a:rPr lang="ru-RU" dirty="0" smtClean="0"/>
            </a:br>
            <a:r>
              <a:rPr lang="ru-RU" dirty="0" smtClean="0"/>
              <a:t>- содержательно – насыщенной - трансформируемой</a:t>
            </a:r>
            <a:br>
              <a:rPr lang="ru-RU" dirty="0" smtClean="0"/>
            </a:br>
            <a:r>
              <a:rPr lang="ru-RU" dirty="0"/>
              <a:t>-</a:t>
            </a:r>
            <a:r>
              <a:rPr lang="ru-RU" dirty="0" smtClean="0"/>
              <a:t> полифункциональной</a:t>
            </a:r>
            <a:br>
              <a:rPr lang="ru-RU" dirty="0" smtClean="0"/>
            </a:br>
            <a:r>
              <a:rPr lang="ru-RU" dirty="0"/>
              <a:t>-</a:t>
            </a:r>
            <a:r>
              <a:rPr lang="ru-RU" dirty="0" smtClean="0"/>
              <a:t> вариативной</a:t>
            </a:r>
            <a:br>
              <a:rPr lang="ru-RU" dirty="0" smtClean="0"/>
            </a:br>
            <a:r>
              <a:rPr lang="ru-RU" dirty="0" smtClean="0"/>
              <a:t>- доступной </a:t>
            </a:r>
            <a:br>
              <a:rPr lang="ru-RU" dirty="0" smtClean="0"/>
            </a:br>
            <a:r>
              <a:rPr lang="ru-RU" dirty="0" smtClean="0"/>
              <a:t>- безопасной</a:t>
            </a:r>
            <a:endParaRPr lang="ru-RU" dirty="0"/>
          </a:p>
        </p:txBody>
      </p:sp>
    </p:spTree>
    <p:extLst>
      <p:ext uri="{BB962C8B-B14F-4D97-AF65-F5344CB8AC3E}">
        <p14:creationId xmlns:p14="http://schemas.microsoft.com/office/powerpoint/2010/main" val="2860489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6" cy="6480720"/>
          </a:xfrm>
        </p:spPr>
        <p:txBody>
          <a:bodyPr/>
          <a:lstStyle/>
          <a:p>
            <a:pPr algn="ctr"/>
            <a:r>
              <a:rPr lang="ru-RU" sz="2800" dirty="0">
                <a:solidFill>
                  <a:srgbClr val="FF0000"/>
                </a:solidFill>
              </a:rPr>
              <a:t>Стиль «радужной» группы</a:t>
            </a:r>
            <a:r>
              <a:rPr lang="ru-RU" sz="2400" dirty="0"/>
              <a:t/>
            </a:r>
            <a:br>
              <a:rPr lang="ru-RU" sz="2400" dirty="0"/>
            </a:br>
            <a:r>
              <a:rPr lang="ru-RU" sz="2400" dirty="0">
                <a:solidFill>
                  <a:srgbClr val="FF0000"/>
                </a:solidFill>
              </a:rPr>
              <a:t>РППС «радужных» дошкольных групп отличает обилие детских работ, для каждой из которых </a:t>
            </a:r>
            <a:r>
              <a:rPr lang="ru-RU" sz="2400" dirty="0">
                <a:solidFill>
                  <a:srgbClr val="FFC000"/>
                </a:solidFill>
              </a:rPr>
              <a:t>характерна яркая индивидуальность замысла и средств его реализации.</a:t>
            </a:r>
            <a:br>
              <a:rPr lang="ru-RU" sz="2400" dirty="0">
                <a:solidFill>
                  <a:srgbClr val="FFC000"/>
                </a:solidFill>
              </a:rPr>
            </a:br>
            <a:r>
              <a:rPr lang="ru-RU" sz="2400" dirty="0">
                <a:solidFill>
                  <a:srgbClr val="FFFF00"/>
                </a:solidFill>
              </a:rPr>
              <a:t>Богата зона познавательного развития, зона математики и грамоты.</a:t>
            </a:r>
            <a:br>
              <a:rPr lang="ru-RU" sz="2400" dirty="0">
                <a:solidFill>
                  <a:srgbClr val="FFFF00"/>
                </a:solidFill>
              </a:rPr>
            </a:br>
            <a:r>
              <a:rPr lang="ru-RU" sz="2400" dirty="0">
                <a:solidFill>
                  <a:srgbClr val="00B050"/>
                </a:solidFill>
              </a:rPr>
              <a:t>В свободном доступе для детей всегда должна быть разнообразные изобразительные материалы.</a:t>
            </a:r>
            <a:br>
              <a:rPr lang="ru-RU" sz="2400" dirty="0">
                <a:solidFill>
                  <a:srgbClr val="00B050"/>
                </a:solidFill>
              </a:rPr>
            </a:br>
            <a:r>
              <a:rPr lang="ru-RU" sz="2400" dirty="0">
                <a:solidFill>
                  <a:srgbClr val="00B0F0"/>
                </a:solidFill>
              </a:rPr>
              <a:t>Напомним о существовании такого важного объекта, как «Полочка красоты».</a:t>
            </a:r>
            <a:br>
              <a:rPr lang="ru-RU" sz="2400" dirty="0">
                <a:solidFill>
                  <a:srgbClr val="00B0F0"/>
                </a:solidFill>
              </a:rPr>
            </a:br>
            <a:r>
              <a:rPr lang="ru-RU" sz="2400" dirty="0">
                <a:solidFill>
                  <a:srgbClr val="0070C0"/>
                </a:solidFill>
              </a:rPr>
              <a:t>На стенах группы всегда висит несколько дидактических коллективных работ, сделанных </a:t>
            </a:r>
            <a:r>
              <a:rPr lang="ru-RU" sz="2400" dirty="0">
                <a:solidFill>
                  <a:srgbClr val="7030A0"/>
                </a:solidFill>
              </a:rPr>
              <a:t>самими детьми, с которыми продолжается речевая и иная развивающая работа, - классификации, «Гора самоцветов», математическое панно и коллажи и др</a:t>
            </a:r>
            <a:r>
              <a:rPr lang="ru-RU" sz="2400" dirty="0"/>
              <a:t>.</a:t>
            </a:r>
            <a:r>
              <a:rPr lang="ru-RU" dirty="0"/>
              <a:t/>
            </a:r>
            <a:br>
              <a:rPr lang="ru-RU" dirty="0"/>
            </a:br>
            <a:endParaRPr lang="ru-RU" dirty="0"/>
          </a:p>
        </p:txBody>
      </p:sp>
    </p:spTree>
    <p:extLst>
      <p:ext uri="{BB962C8B-B14F-4D97-AF65-F5344CB8AC3E}">
        <p14:creationId xmlns:p14="http://schemas.microsoft.com/office/powerpoint/2010/main" val="1182198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7992888" cy="5976664"/>
          </a:xfrm>
        </p:spPr>
        <p:txBody>
          <a:bodyPr/>
          <a:lstStyle/>
          <a:p>
            <a:r>
              <a:rPr lang="ru-RU" dirty="0" smtClean="0"/>
              <a:t>Три уровня материально – технического обеспечения:</a:t>
            </a:r>
            <a:br>
              <a:rPr lang="ru-RU" dirty="0" smtClean="0"/>
            </a:br>
            <a:r>
              <a:rPr lang="ru-RU" dirty="0" smtClean="0"/>
              <a:t>- минимальный</a:t>
            </a:r>
            <a:br>
              <a:rPr lang="ru-RU" dirty="0" smtClean="0"/>
            </a:br>
            <a:r>
              <a:rPr lang="ru-RU" dirty="0" smtClean="0"/>
              <a:t>- базовый</a:t>
            </a:r>
            <a:br>
              <a:rPr lang="ru-RU" dirty="0" smtClean="0"/>
            </a:br>
            <a:r>
              <a:rPr lang="ru-RU" dirty="0" smtClean="0"/>
              <a:t>- расширенный</a:t>
            </a:r>
            <a:endParaRPr lang="ru-RU" dirty="0"/>
          </a:p>
        </p:txBody>
      </p:sp>
    </p:spTree>
    <p:extLst>
      <p:ext uri="{BB962C8B-B14F-4D97-AF65-F5344CB8AC3E}">
        <p14:creationId xmlns:p14="http://schemas.microsoft.com/office/powerpoint/2010/main" val="3239377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496944" cy="6192688"/>
          </a:xfrm>
        </p:spPr>
        <p:txBody>
          <a:bodyPr/>
          <a:lstStyle/>
          <a:p>
            <a:r>
              <a:rPr lang="ru-RU" dirty="0" smtClean="0"/>
              <a:t>Виды деятельности в соответствии с ФГОС:</a:t>
            </a:r>
            <a:br>
              <a:rPr lang="ru-RU" dirty="0" smtClean="0"/>
            </a:br>
            <a:r>
              <a:rPr lang="ru-RU" sz="2800" dirty="0" smtClean="0"/>
              <a:t>- игровая</a:t>
            </a:r>
            <a:br>
              <a:rPr lang="ru-RU" sz="2800" dirty="0" smtClean="0"/>
            </a:br>
            <a:r>
              <a:rPr lang="ru-RU" sz="2800" dirty="0" smtClean="0"/>
              <a:t>- познавательно – исследовательская</a:t>
            </a:r>
            <a:br>
              <a:rPr lang="ru-RU" sz="2800" dirty="0" smtClean="0"/>
            </a:br>
            <a:r>
              <a:rPr lang="ru-RU" sz="2800" dirty="0" smtClean="0"/>
              <a:t>- коммуникативная</a:t>
            </a:r>
            <a:br>
              <a:rPr lang="ru-RU" sz="2800" dirty="0" smtClean="0"/>
            </a:br>
            <a:r>
              <a:rPr lang="ru-RU" sz="2800" dirty="0" smtClean="0"/>
              <a:t>- двигательная</a:t>
            </a:r>
            <a:br>
              <a:rPr lang="ru-RU" sz="2800" dirty="0" smtClean="0"/>
            </a:br>
            <a:r>
              <a:rPr lang="ru-RU" sz="2800" dirty="0" smtClean="0"/>
              <a:t>- самообслуживание и элементарный бытовой труд</a:t>
            </a:r>
            <a:br>
              <a:rPr lang="ru-RU" sz="2800" dirty="0" smtClean="0"/>
            </a:br>
            <a:r>
              <a:rPr lang="ru-RU" sz="2800" dirty="0" smtClean="0"/>
              <a:t>- изобразительная</a:t>
            </a:r>
            <a:br>
              <a:rPr lang="ru-RU" sz="2800" dirty="0" smtClean="0"/>
            </a:br>
            <a:r>
              <a:rPr lang="ru-RU" sz="2800" dirty="0" smtClean="0"/>
              <a:t>- конструирование из различных материалов</a:t>
            </a:r>
            <a:br>
              <a:rPr lang="ru-RU" sz="2800" dirty="0" smtClean="0"/>
            </a:br>
            <a:r>
              <a:rPr lang="ru-RU" sz="2800" dirty="0" smtClean="0"/>
              <a:t>- музыкальная деятельность</a:t>
            </a:r>
            <a:br>
              <a:rPr lang="ru-RU" sz="2800" dirty="0" smtClean="0"/>
            </a:br>
            <a:r>
              <a:rPr lang="ru-RU" sz="2800" dirty="0" smtClean="0"/>
              <a:t>- восприятие художественной литературы и фольклора</a:t>
            </a:r>
            <a:endParaRPr lang="ru-RU" sz="2800" dirty="0"/>
          </a:p>
        </p:txBody>
      </p:sp>
    </p:spTree>
    <p:extLst>
      <p:ext uri="{BB962C8B-B14F-4D97-AF65-F5344CB8AC3E}">
        <p14:creationId xmlns:p14="http://schemas.microsoft.com/office/powerpoint/2010/main" val="15490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352928" cy="6120680"/>
          </a:xfrm>
        </p:spPr>
        <p:txBody>
          <a:bodyPr/>
          <a:lstStyle/>
          <a:p>
            <a:r>
              <a:rPr lang="ru-RU" sz="2800" dirty="0"/>
              <a:t>В групповом помещении могут быть организованы зоны для:</a:t>
            </a:r>
            <a:br>
              <a:rPr lang="ru-RU" sz="2800" dirty="0"/>
            </a:br>
            <a:r>
              <a:rPr lang="ru-RU" sz="2800" dirty="0"/>
              <a:t>- приема пищи и </a:t>
            </a:r>
            <a:r>
              <a:rPr lang="ru-RU" sz="2800" dirty="0" smtClean="0"/>
              <a:t>занятий</a:t>
            </a:r>
            <a:br>
              <a:rPr lang="ru-RU" sz="2800" dirty="0" smtClean="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endParaRPr lang="ru-RU"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47371"/>
            <a:ext cx="767184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844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TM02455596[[fn=Весна]]</Template>
  <TotalTime>323</TotalTime>
  <Words>675</Words>
  <Application>Microsoft Office PowerPoint</Application>
  <PresentationFormat>Экран (4:3)</PresentationFormat>
  <Paragraphs>60</Paragraphs>
  <Slides>60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60</vt:i4>
      </vt:variant>
    </vt:vector>
  </HeadingPairs>
  <TitlesOfParts>
    <vt:vector size="61" baseType="lpstr">
      <vt:lpstr>Spring</vt:lpstr>
      <vt:lpstr>Обновление предметно – развивающей среды в соответствии ФГОС ДО     Составитель: Завернина Дарья Григорьевна гр. «Колобок» МБДОУ «Детский сад №47 «Радость»</vt:lpstr>
      <vt:lpstr>Предметно – развивающая среда – это совокупность условий, оказывающих прямое и косвенное влияние на всестороннее развитие ребенка в детском саду, состояние его физического и психического здоровья, успешность его дальнейшего образования, а также на деятельность всех участников образовательного процесса в Дошкольном учреждении. </vt:lpstr>
      <vt:lpstr>Развивающая предметно – пространственная среда обеспечивает максимальную реализацию образовательного потенциала пространства  Организации, группы, а также территории, прилегающей к организации или находящейся на небольшом удалении, приспособленной для реализации программы (далее участок), материалов, оборудования и инвентаря для развития детей дошкольного возраста в соответствии с особенностями каждого возрастного этапа, охраны и укрепления их здоровья, учета особенностей и коррекции недостатков их развития. </vt:lpstr>
      <vt:lpstr>Развивающая предметно – пространственная среда должна обеспечивать возможность общения и совместной деятельности детей (в том числе детей разного возраста) и взрослых, двигательной активности детей, а также возможности для уединения.</vt:lpstr>
      <vt:lpstr>Развивающая предметно – пространственная среда должна обеспечивать: - реализацию различных образовательных программ; - в случае организации инклюзивного образования – необходимые для него условия; - учет национально – культурных, климатических условий, в которых осуществляется образовательная деятельность;  - учет возрастных особенностей детей. </vt:lpstr>
      <vt:lpstr>Развивающая предметно – пространственная среда должна быть: - содержательно – насыщенной - трансформируемой - полифункциональной - вариативной - доступной  - безопасной</vt:lpstr>
      <vt:lpstr>Три уровня материально – технического обеспечения: - минимальный - базовый - расширенный</vt:lpstr>
      <vt:lpstr>Виды деятельности в соответствии с ФГОС: - игровая - познавательно – исследовательская - коммуникативная - двигательная - самообслуживание и элементарный бытовой труд - изобразительная - конструирование из различных материалов - музыкальная деятельность - восприятие художественной литературы и фольклора</vt:lpstr>
      <vt:lpstr>В групповом помещении могут быть организованы зоны для: - приема пищи и занятий          </vt:lpstr>
      <vt:lpstr>- развития движений  </vt:lpstr>
      <vt:lpstr>- сюжетных игр  </vt:lpstr>
      <vt:lpstr>- игр со строительным материалом - игр с машинками </vt:lpstr>
      <vt:lpstr>- отдых (уголок уединения) </vt:lpstr>
      <vt:lpstr>- уголок природы  </vt:lpstr>
      <vt:lpstr>Материалы и игрушки для социально – коммуникативного развития детей В группе должны находиться: - фотографии детей, семейные альбомы; - фотографии, альбомы, отражающие жизнь группы и дошкольной организации; - наглядные пособия (книги, иллюстрации), отражающие разнообразные занятия детей и взрослых; - картинки и фотографии, отражающие разные эмоциональные состояния людей (веселый, грустный, смеющийся, сердитый и т.д.), их действия, различные житейские ситуации.</vt:lpstr>
      <vt:lpstr>Материалы и игрушки для процессуальных и сюжетный игр В группе должны находиться: - игрушки – персонажи: куклы разных размеров в одежде, которую можно снимать и надевать, куклы голыши           </vt:lpstr>
      <vt:lpstr>- антропоморфные животные из разных материалов;  </vt:lpstr>
      <vt:lpstr>- стационарная и настольная кукольная мебель   </vt:lpstr>
      <vt:lpstr>- стационарные и настольные наборы «кухня»   </vt:lpstr>
      <vt:lpstr>- игрушки для разыгрывания различных сюжетов: кормления кукол, укладывания спать, купания, лечения, прогулок, уборки, игры в парикмахерскую, игры в магазин, игры в цирк, игры в солдатиков и др.            </vt:lpstr>
      <vt:lpstr>- строительные наборы </vt:lpstr>
      <vt:lpstr> - машины разных размеров, цветов и назначения;  </vt:lpstr>
      <vt:lpstr>- детские телефоны  </vt:lpstr>
      <vt:lpstr>- предметы – заместители в коробках (кубики, палочки, шишки, желуди, шарики и пр.)</vt:lpstr>
      <vt:lpstr>- крупные модули для строительства</vt:lpstr>
      <vt:lpstr>- большие и маленькие коробки с прорезями в виде окон, из которых можно делать поезда, туннели, дома и пр.</vt:lpstr>
      <vt:lpstr>Материалы и игрушки для познавательного и речевого развития В группе должны находиться бытовые предметы и игрушки, стимулирующие развитие предметной деятельности. Они должны быть выполнены из различных материалов, иметь разные размеры, цвета, фактуру, стимулировать выполнение разнообразных действий. Необходимо предусмотреть наличие одинаковых наборов игрушек, чтобы дети могли подражать друг другу в действиях с предметами и не ссорились из-за них. </vt:lpstr>
      <vt:lpstr>Среди игрушек и материалов, способствующих развитию предметной деятельности, должны быть: - пирамидки и стержни для нанизывания с цветными элементами разнообразных форм для индивидуальных занятий; они могут быть представлены на специально созданных дидактических столах, в наборах, аналогичных наборам «Дары Фрёбеля»; </vt:lpstr>
      <vt:lpstr>- большая напольная пирамида для совместных игр для детей</vt:lpstr>
      <vt:lpstr>- матрешки</vt:lpstr>
      <vt:lpstr>- наборы кубиков и объемных тел (цилиндры, бруски, шары, диски)</vt:lpstr>
      <vt:lpstr>- игрушки – орудия (совочки, лопатки, формочки, грабельки и др.) </vt:lpstr>
      <vt:lpstr>- наборы разнообразных объемных вкладышей</vt:lpstr>
      <vt:lpstr>- мозаики, рамки –вкладыши с различными геометрическими формами, пазлы</vt:lpstr>
      <vt:lpstr>- Конструкторы  </vt:lpstr>
      <vt:lpstr>- игрушки – забавы (звучащие, двигающиеся: неваляшки, пищалки, колокольчики, шумовые коробочки и др.) </vt:lpstr>
      <vt:lpstr>- заводные игрушки </vt:lpstr>
      <vt:lpstr>Материалы и игрушки для развития познавательной активности, экспериментирования: - столы – поддоны с песком и водой - плавающие и тонущие предметы </vt:lpstr>
      <vt:lpstr>- приборы, в том числе детские (лупы, бинокли, зеркальца и др.) </vt:lpstr>
      <vt:lpstr>- игрушки из материалов разного качества и разной плотности - пластические материалы </vt:lpstr>
      <vt:lpstr>- материалы для пересыпания и переливания пустые пластиковые бутылки, банки, фасоль, горох, макароны и др.) - трубочки для продувания, просовывания; - игрушки с секретами и сюрпризами (коробочки и пеналы с подвижной крышкой, головоломки и др.)</vt:lpstr>
      <vt:lpstr>- игрушки со светозвуковым эффектом  </vt:lpstr>
      <vt:lpstr>- «волшебный мешочек» </vt:lpstr>
      <vt:lpstr>- игрушки и предметы для наблюдения (электрическая железная дорога, серпантинная дорога, мыльные пузыри и др.)</vt:lpstr>
      <vt:lpstr>- наборы предметных картинок и сюжетных картин по разным темам</vt:lpstr>
      <vt:lpstr>- книги, открытки, альбомы, аудио -, видеоматериалы, знакомящие детей с явлениями природы, жизнью животных и растений.</vt:lpstr>
      <vt:lpstr>Материалы для развития речи: - книжки с картинками (сборники потешек, стишков, прибауток, песен, сказок, рассказов); - предметные и сюжетные картинки, наборы картинок для группировки. </vt:lpstr>
      <vt:lpstr>Материалы и оборудование для художественно – эстетического развития детей В группах должны быть материалы и оборудование общего назначения: - книги с красочными иллюстрациями, репродукции </vt:lpstr>
      <vt:lpstr>- альбомы с цветными фотографиями произведений декоративно- прикладного искусства</vt:lpstr>
      <vt:lpstr>- альбомы с рисунками или фотографиями музыкальных инструментов; - музыкальные инструменты </vt:lpstr>
      <vt:lpstr>- фланелеграф - стенд для демонстрации детских рисунков и поделок - ёмкость для хранения материалов для изобразительной деятельности</vt:lpstr>
      <vt:lpstr>Материалы для изобразительной деятельности: - наборы цветных карандашей, фломастеров, разноцветных мелков, краски, кисти для рисования и клея; - палитра, емкости для воды, красок, клея; салфетки для вытирания рук и кисти; - бумага разных размеров, цветов и фактур, картон; - глина, пластилин; - печатки, губки, ватные тампоны для нанесения узоров; - трафареты для закрашивания; - мольберты; - доски для рисования мелками, подставки для работы с пластилином, глиной, тестом; - фартуки</vt:lpstr>
      <vt:lpstr>Материалы для музыкального развития детей: - игрушечные музыкальные инструменты; - игрушки с фиксированной мелодией; - аудиосредства </vt:lpstr>
      <vt:lpstr>Материалы для театрализованной деятельности: - оснащение для разыгрывания сценок и спектаклей  - карнавальные костюмы, маски; </vt:lpstr>
      <vt:lpstr>- фланелеграф  с набором персонажей и декораций.  </vt:lpstr>
      <vt:lpstr>- различные виды театров (бибабо, настольный плоскостной, магнитный, теневой); - аудио-, видеосредства для демонстрации детских спектаклей. </vt:lpstr>
      <vt:lpstr>Материалы и оборудование для физического развития детей В группе должны быть различные приспособления, способствующие развитию двигательной активности детей. К ним относятся:  - горки, лесенки, скамеечки, туннели, домики, игрушки – качалки, модульные сооружения различных форм, веревки, дорожки для ходьбы, массажные дорожки, «сухой бассейн», мини – маты, трехколесные велосипеды, мини – стадионы </vt:lpstr>
      <vt:lpstr>В группе должны быть игрушки и материалы, развивающие мелкую и крупную моторику, в том числе: - мячи разных размеров, в том числе массажные, кегли, обручи, кольца, игрушки, которые можно катать, толкать, разноцветные предметы различной формы для нанизывания, доски с пазами, крючочками, стержнями и молоточками, специальные приспособления, предназначенные для развития разнообразных движений кисти рук и пальцев, коробки с разными крышками и прорезями, копилки. </vt:lpstr>
      <vt:lpstr>Оборудование и игрушки для детской площадки: - песочница, скамейка, горка, качели, велосипеды, санки, игрушки для двигательной активности (мячи, тележки, игрушки для толкания), игрушки для игр в песочнице (ведерки, формочки, лопаточки, совочки), оборудование и игрушки для игр с водой в летнее время года. </vt:lpstr>
      <vt:lpstr>Стиль «радужной» группы РППС «радужных» дошкольных групп отличает обилие детских работ, для каждой из которых характерна яркая индивидуальность замысла и средств его реализации. Богата зона познавательного развития, зона математики и грамоты. В свободном доступе для детей всегда должна быть разнообразные изобразительные материалы. Напомним о существовании такого важного объекта, как «Полочка красоты». На стенах группы всегда висит несколько дидактических коллективных работ, сделанных самими детьми, с которыми продолжается речевая и иная развивающая работа, - классификации, «Гора самоцветов», математическое панно и коллажи и др.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Обновление предметно – развивающей среды в соответствии ФГОС ДО</dc:title>
  <dc:creator>КАВАЙ</dc:creator>
  <cp:lastModifiedBy>КАВАЙ</cp:lastModifiedBy>
  <cp:revision>29</cp:revision>
  <dcterms:created xsi:type="dcterms:W3CDTF">2015-01-08T19:50:53Z</dcterms:created>
  <dcterms:modified xsi:type="dcterms:W3CDTF">2015-01-09T16:44:15Z</dcterms:modified>
</cp:coreProperties>
</file>