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24.11.2020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24.11.2020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24.11.2020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24.11.2020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24.11.2020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u.wikipedia.org/wiki/%D0%A2%D1%83%D0%BB%D0%B0" TargetMode="External"/><Relationship Id="rId2" Type="http://schemas.openxmlformats.org/officeDocument/2006/relationships/hyperlink" Target="http://www.komandirovka.ru/sights/tul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Attractions</a:t>
            </a:r>
            <a:r>
              <a:rPr lang="ru-RU" dirty="0" smtClean="0"/>
              <a:t> </a:t>
            </a:r>
            <a:r>
              <a:rPr lang="en-US" dirty="0" smtClean="0"/>
              <a:t>of Tula</a:t>
            </a:r>
            <a:endParaRPr lang="ru-RU" dirty="0"/>
          </a:p>
        </p:txBody>
      </p:sp>
      <p:sp>
        <p:nvSpPr>
          <p:cNvPr id="3" name="Подзаголовок 2"/>
          <p:cNvSpPr>
            <a:spLocks noGrp="1"/>
          </p:cNvSpPr>
          <p:nvPr>
            <p:ph type="subTitle" idx="1"/>
          </p:nvPr>
        </p:nvSpPr>
        <p:spPr>
          <a:xfrm>
            <a:off x="3354442" y="4643446"/>
            <a:ext cx="5114778" cy="1285884"/>
          </a:xfrm>
        </p:spPr>
        <p:txBody>
          <a:bodyPr/>
          <a:lstStyle/>
          <a:p>
            <a:r>
              <a:rPr lang="en-US" dirty="0" err="1" smtClean="0">
                <a:solidFill>
                  <a:schemeClr val="bg2">
                    <a:lumMod val="10000"/>
                  </a:schemeClr>
                </a:solidFill>
              </a:rPr>
              <a:t>Eroshkina</a:t>
            </a:r>
            <a:r>
              <a:rPr lang="en-US" dirty="0" smtClean="0">
                <a:solidFill>
                  <a:schemeClr val="bg2">
                    <a:lumMod val="10000"/>
                  </a:schemeClr>
                </a:solidFill>
              </a:rPr>
              <a:t> </a:t>
            </a:r>
            <a:r>
              <a:rPr lang="en-US" dirty="0" err="1" smtClean="0">
                <a:solidFill>
                  <a:schemeClr val="bg2">
                    <a:lumMod val="10000"/>
                  </a:schemeClr>
                </a:solidFill>
              </a:rPr>
              <a:t>Taniana</a:t>
            </a:r>
            <a:r>
              <a:rPr lang="en-US" dirty="0" smtClean="0">
                <a:solidFill>
                  <a:schemeClr val="bg2">
                    <a:lumMod val="10000"/>
                  </a:schemeClr>
                </a:solidFill>
              </a:rPr>
              <a:t> </a:t>
            </a:r>
            <a:r>
              <a:rPr lang="en-US" dirty="0" err="1" smtClean="0">
                <a:solidFill>
                  <a:schemeClr val="bg2">
                    <a:lumMod val="10000"/>
                  </a:schemeClr>
                </a:solidFill>
              </a:rPr>
              <a:t>Nikolaevna</a:t>
            </a:r>
            <a:endParaRPr lang="ru-RU"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457200" y="428604"/>
            <a:ext cx="7239000" cy="6027132"/>
          </a:xfrm>
        </p:spPr>
        <p:txBody>
          <a:bodyPr>
            <a:normAutofit fontScale="85000" lnSpcReduction="20000"/>
          </a:bodyPr>
          <a:lstStyle/>
          <a:p>
            <a:r>
              <a:rPr lang="en-US" b="1" dirty="0" smtClean="0">
                <a:solidFill>
                  <a:schemeClr val="bg2">
                    <a:lumMod val="10000"/>
                  </a:schemeClr>
                </a:solidFill>
              </a:rPr>
              <a:t>The Tula Kremlin </a:t>
            </a:r>
            <a:r>
              <a:rPr lang="en-US" dirty="0" smtClean="0">
                <a:solidFill>
                  <a:schemeClr val="bg2">
                    <a:lumMod val="10000"/>
                  </a:schemeClr>
                </a:solidFill>
              </a:rPr>
              <a:t>— stone fortress in the center of Tula, a monument of architecture of the XVI century. It is constructed under the decree of the prince </a:t>
            </a:r>
            <a:r>
              <a:rPr lang="en-US" dirty="0" err="1" smtClean="0">
                <a:solidFill>
                  <a:schemeClr val="bg2">
                    <a:lumMod val="10000"/>
                  </a:schemeClr>
                </a:solidFill>
              </a:rPr>
              <a:t>Vasily</a:t>
            </a:r>
            <a:r>
              <a:rPr lang="en-US" dirty="0" smtClean="0">
                <a:solidFill>
                  <a:schemeClr val="bg2">
                    <a:lumMod val="10000"/>
                  </a:schemeClr>
                </a:solidFill>
              </a:rPr>
              <a:t> III in 1507-1520 as the southern outpost of the Moscow state. The Kremlin has 9 towers, four of them with gate: </a:t>
            </a:r>
            <a:r>
              <a:rPr lang="en-US" dirty="0" err="1" smtClean="0">
                <a:solidFill>
                  <a:schemeClr val="bg2">
                    <a:lumMod val="10000"/>
                  </a:schemeClr>
                </a:solidFill>
              </a:rPr>
              <a:t>Spasskaya</a:t>
            </a:r>
            <a:r>
              <a:rPr lang="en-US" dirty="0" smtClean="0">
                <a:solidFill>
                  <a:schemeClr val="bg2">
                    <a:lumMod val="10000"/>
                  </a:schemeClr>
                </a:solidFill>
              </a:rPr>
              <a:t> (with gate), </a:t>
            </a:r>
            <a:r>
              <a:rPr lang="en-US" dirty="0" err="1" smtClean="0">
                <a:solidFill>
                  <a:schemeClr val="bg2">
                    <a:lumMod val="10000"/>
                  </a:schemeClr>
                </a:solidFill>
              </a:rPr>
              <a:t>Odoyevsky</a:t>
            </a:r>
            <a:r>
              <a:rPr lang="en-US" dirty="0" smtClean="0">
                <a:solidFill>
                  <a:schemeClr val="bg2">
                    <a:lumMod val="10000"/>
                  </a:schemeClr>
                </a:solidFill>
              </a:rPr>
              <a:t>, </a:t>
            </a:r>
            <a:r>
              <a:rPr lang="en-US" dirty="0" err="1" smtClean="0">
                <a:solidFill>
                  <a:schemeClr val="bg2">
                    <a:lumMod val="10000"/>
                  </a:schemeClr>
                </a:solidFill>
              </a:rPr>
              <a:t>Nikitsky</a:t>
            </a:r>
            <a:r>
              <a:rPr lang="en-US" dirty="0" smtClean="0">
                <a:solidFill>
                  <a:schemeClr val="bg2">
                    <a:lumMod val="10000"/>
                  </a:schemeClr>
                </a:solidFill>
              </a:rPr>
              <a:t>, Ivanovo (with gate), Ivanovo (</a:t>
            </a:r>
            <a:r>
              <a:rPr lang="en-US" dirty="0" err="1" smtClean="0">
                <a:solidFill>
                  <a:schemeClr val="bg2">
                    <a:lumMod val="10000"/>
                  </a:schemeClr>
                </a:solidFill>
              </a:rPr>
              <a:t>Taynitskaya</a:t>
            </a:r>
            <a:r>
              <a:rPr lang="en-US" dirty="0" smtClean="0">
                <a:solidFill>
                  <a:schemeClr val="bg2">
                    <a:lumMod val="10000"/>
                  </a:schemeClr>
                </a:solidFill>
              </a:rPr>
              <a:t>), On a cellar, Water gate, </a:t>
            </a:r>
            <a:r>
              <a:rPr lang="en-US" dirty="0" err="1" smtClean="0">
                <a:solidFill>
                  <a:schemeClr val="bg2">
                    <a:lumMod val="10000"/>
                  </a:schemeClr>
                </a:solidFill>
              </a:rPr>
              <a:t>Naugolnaya</a:t>
            </a:r>
            <a:r>
              <a:rPr lang="en-US" dirty="0" smtClean="0">
                <a:solidFill>
                  <a:schemeClr val="bg2">
                    <a:lumMod val="10000"/>
                  </a:schemeClr>
                </a:solidFill>
              </a:rPr>
              <a:t>, </a:t>
            </a:r>
            <a:r>
              <a:rPr lang="en-US" dirty="0" err="1" smtClean="0">
                <a:solidFill>
                  <a:schemeClr val="bg2">
                    <a:lumMod val="10000"/>
                  </a:schemeClr>
                </a:solidFill>
              </a:rPr>
              <a:t>Pyatnitsky</a:t>
            </a:r>
            <a:r>
              <a:rPr lang="en-US" dirty="0" smtClean="0">
                <a:solidFill>
                  <a:schemeClr val="bg2">
                    <a:lumMod val="10000"/>
                  </a:schemeClr>
                </a:solidFill>
              </a:rPr>
              <a:t> (with gate). The history of the Kremlin is connected with Important </a:t>
            </a:r>
            <a:r>
              <a:rPr lang="en-US" dirty="0" err="1" smtClean="0">
                <a:solidFill>
                  <a:schemeClr val="bg2">
                    <a:lumMod val="10000"/>
                  </a:schemeClr>
                </a:solidFill>
              </a:rPr>
              <a:t>soyuytiya</a:t>
            </a:r>
            <a:r>
              <a:rPr lang="en-US" dirty="0" smtClean="0">
                <a:solidFill>
                  <a:schemeClr val="bg2">
                    <a:lumMod val="10000"/>
                  </a:schemeClr>
                </a:solidFill>
              </a:rPr>
              <a:t> in the history of Russia. In 1605 the bell informed inhabitants on False Dmitry I's arrival and Tula for two weeks turned into a </a:t>
            </a:r>
            <a:r>
              <a:rPr lang="en-US" dirty="0" err="1" smtClean="0">
                <a:solidFill>
                  <a:schemeClr val="bg2">
                    <a:lumMod val="10000"/>
                  </a:schemeClr>
                </a:solidFill>
              </a:rPr>
              <a:t>psevdostolitsa</a:t>
            </a:r>
            <a:r>
              <a:rPr lang="en-US" dirty="0" smtClean="0">
                <a:solidFill>
                  <a:schemeClr val="bg2">
                    <a:lumMod val="10000"/>
                  </a:schemeClr>
                </a:solidFill>
              </a:rPr>
              <a:t> of the Moscow state. Exactly here, to the Kremlin, came to swear on fidelity to the impostor boyars and noblemen. And in 1607 during peasant war, Ivan </a:t>
            </a:r>
            <a:r>
              <a:rPr lang="en-US" dirty="0" err="1" smtClean="0">
                <a:solidFill>
                  <a:schemeClr val="bg2">
                    <a:lumMod val="10000"/>
                  </a:schemeClr>
                </a:solidFill>
              </a:rPr>
              <a:t>Bolotnikov</a:t>
            </a:r>
            <a:r>
              <a:rPr lang="en-US" dirty="0" smtClean="0">
                <a:solidFill>
                  <a:schemeClr val="bg2">
                    <a:lumMod val="10000"/>
                  </a:schemeClr>
                </a:solidFill>
              </a:rPr>
              <a:t> found a shelter in the Tula Kremlin. After reunion of left-bank Ukraine with Russia in the middle of the XVII century the Kremlin absolutely loses the value and to </a:t>
            </a:r>
            <a:r>
              <a:rPr lang="en-US" dirty="0" err="1" smtClean="0">
                <a:solidFill>
                  <a:schemeClr val="bg2">
                    <a:lumMod val="10000"/>
                  </a:schemeClr>
                </a:solidFill>
              </a:rPr>
              <a:t>Petrovsky</a:t>
            </a:r>
            <a:r>
              <a:rPr lang="en-US" dirty="0" smtClean="0">
                <a:solidFill>
                  <a:schemeClr val="bg2">
                    <a:lumMod val="10000"/>
                  </a:schemeClr>
                </a:solidFill>
              </a:rPr>
              <a:t> time in registers of fortresses doesn't get any more.</a:t>
            </a:r>
            <a:endParaRPr lang="ru-RU" dirty="0" smtClean="0">
              <a:solidFill>
                <a:schemeClr val="bg2">
                  <a:lumMod val="10000"/>
                </a:schemeClr>
              </a:solidFill>
            </a:endParaRP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endParaRPr lang="ru-RU" dirty="0"/>
          </a:p>
        </p:txBody>
      </p:sp>
      <p:pic>
        <p:nvPicPr>
          <p:cNvPr id="4" name="Содержимое 3" descr="тк.jpg"/>
          <p:cNvPicPr>
            <a:picLocks noGrp="1" noChangeAspect="1"/>
          </p:cNvPicPr>
          <p:nvPr>
            <p:ph idx="1"/>
          </p:nvPr>
        </p:nvPicPr>
        <p:blipFill>
          <a:blip r:embed="rId2" cstate="print"/>
          <a:stretch>
            <a:fillRect/>
          </a:stretch>
        </p:blipFill>
        <p:spPr>
          <a:xfrm>
            <a:off x="142844" y="142852"/>
            <a:ext cx="4286279" cy="3214710"/>
          </a:xfrm>
        </p:spPr>
      </p:pic>
      <p:pic>
        <p:nvPicPr>
          <p:cNvPr id="5" name="Рисунок 4" descr="5f95e6f059183188a60282cee1107877.jpg"/>
          <p:cNvPicPr>
            <a:picLocks noChangeAspect="1"/>
          </p:cNvPicPr>
          <p:nvPr/>
        </p:nvPicPr>
        <p:blipFill>
          <a:blip r:embed="rId3" cstate="print"/>
          <a:stretch>
            <a:fillRect/>
          </a:stretch>
        </p:blipFill>
        <p:spPr>
          <a:xfrm>
            <a:off x="1785918" y="3357562"/>
            <a:ext cx="5143536" cy="3214710"/>
          </a:xfrm>
          <a:prstGeom prst="rect">
            <a:avLst/>
          </a:prstGeom>
        </p:spPr>
      </p:pic>
      <p:pic>
        <p:nvPicPr>
          <p:cNvPr id="6" name="Рисунок 5" descr="5f4973b0115a2b59eba4e17dc5bcbff1.jpg"/>
          <p:cNvPicPr>
            <a:picLocks noChangeAspect="1"/>
          </p:cNvPicPr>
          <p:nvPr/>
        </p:nvPicPr>
        <p:blipFill>
          <a:blip r:embed="rId4" cstate="print"/>
          <a:stretch>
            <a:fillRect/>
          </a:stretch>
        </p:blipFill>
        <p:spPr>
          <a:xfrm>
            <a:off x="4429124" y="142852"/>
            <a:ext cx="3729038" cy="32147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endParaRPr lang="ru-RU" dirty="0"/>
          </a:p>
        </p:txBody>
      </p:sp>
      <p:sp>
        <p:nvSpPr>
          <p:cNvPr id="3" name="Содержимое 2"/>
          <p:cNvSpPr>
            <a:spLocks noGrp="1"/>
          </p:cNvSpPr>
          <p:nvPr>
            <p:ph idx="1"/>
          </p:nvPr>
        </p:nvSpPr>
        <p:spPr>
          <a:xfrm>
            <a:off x="457200" y="357166"/>
            <a:ext cx="7239000" cy="6215106"/>
          </a:xfrm>
        </p:spPr>
        <p:txBody>
          <a:bodyPr>
            <a:normAutofit/>
          </a:bodyPr>
          <a:lstStyle/>
          <a:p>
            <a:pPr marL="2598738" indent="-1349375"/>
            <a:r>
              <a:rPr lang="en-US" sz="1900" b="1" dirty="0" smtClean="0">
                <a:solidFill>
                  <a:schemeClr val="bg2">
                    <a:lumMod val="10000"/>
                  </a:schemeClr>
                </a:solidFill>
              </a:rPr>
              <a:t>The museum complex "</a:t>
            </a:r>
            <a:r>
              <a:rPr lang="en-US" sz="1900" b="1" dirty="0" err="1" smtClean="0">
                <a:solidFill>
                  <a:schemeClr val="bg2">
                    <a:lumMod val="10000"/>
                  </a:schemeClr>
                </a:solidFill>
              </a:rPr>
              <a:t>Demidov</a:t>
            </a:r>
            <a:r>
              <a:rPr lang="en-US" sz="1900" b="1" dirty="0" smtClean="0">
                <a:solidFill>
                  <a:schemeClr val="bg2">
                    <a:lumMod val="10000"/>
                  </a:schemeClr>
                </a:solidFill>
              </a:rPr>
              <a:t>' Necropolis" </a:t>
            </a:r>
            <a:r>
              <a:rPr lang="en-US" sz="1900" dirty="0" smtClean="0">
                <a:solidFill>
                  <a:schemeClr val="bg2">
                    <a:lumMod val="10000"/>
                  </a:schemeClr>
                </a:solidFill>
              </a:rPr>
              <a:t>includes showroom "Tula Metal", the introduction hall, a patrimonial tomb, a </a:t>
            </a:r>
            <a:r>
              <a:rPr lang="en-US" sz="1900" dirty="0" err="1" smtClean="0">
                <a:solidFill>
                  <a:schemeClr val="bg2">
                    <a:lumMod val="10000"/>
                  </a:schemeClr>
                </a:solidFill>
              </a:rPr>
              <a:t>belltower</a:t>
            </a:r>
            <a:r>
              <a:rPr lang="en-US" sz="1900" dirty="0" smtClean="0">
                <a:solidFill>
                  <a:schemeClr val="bg2">
                    <a:lumMod val="10000"/>
                  </a:schemeClr>
                </a:solidFill>
              </a:rPr>
              <a:t>, the memorial square - the former parish cemetery upon which is based to a third of </a:t>
            </a:r>
            <a:r>
              <a:rPr lang="en-US" sz="1900" dirty="0" err="1" smtClean="0">
                <a:solidFill>
                  <a:schemeClr val="bg2">
                    <a:lumMod val="10000"/>
                  </a:schemeClr>
                </a:solidFill>
              </a:rPr>
              <a:t>armorers</a:t>
            </a:r>
            <a:r>
              <a:rPr lang="en-US" sz="1900" dirty="0" smtClean="0">
                <a:solidFill>
                  <a:schemeClr val="bg2">
                    <a:lumMod val="10000"/>
                  </a:schemeClr>
                </a:solidFill>
              </a:rPr>
              <a:t> of the Kuznetsk settlement. A tomb of the well-known </a:t>
            </a:r>
            <a:r>
              <a:rPr lang="en-US" sz="1900" dirty="0" err="1" smtClean="0">
                <a:solidFill>
                  <a:schemeClr val="bg2">
                    <a:lumMod val="10000"/>
                  </a:schemeClr>
                </a:solidFill>
              </a:rPr>
              <a:t>metalfactory</a:t>
            </a:r>
            <a:r>
              <a:rPr lang="en-US" sz="1900" dirty="0" smtClean="0">
                <a:solidFill>
                  <a:schemeClr val="bg2">
                    <a:lumMod val="10000"/>
                  </a:schemeClr>
                </a:solidFill>
              </a:rPr>
              <a:t> owners, businessmen and philanthropists </a:t>
            </a:r>
            <a:r>
              <a:rPr lang="en-US" sz="1900" dirty="0" err="1" smtClean="0">
                <a:solidFill>
                  <a:schemeClr val="bg2">
                    <a:lumMod val="10000"/>
                  </a:schemeClr>
                </a:solidFill>
              </a:rPr>
              <a:t>Demidov</a:t>
            </a:r>
            <a:r>
              <a:rPr lang="en-US" sz="1900" dirty="0" smtClean="0">
                <a:solidFill>
                  <a:schemeClr val="bg2">
                    <a:lumMod val="10000"/>
                  </a:schemeClr>
                </a:solidFill>
              </a:rPr>
              <a:t> in the </a:t>
            </a:r>
            <a:r>
              <a:rPr lang="en-US" sz="1900" dirty="0" err="1" smtClean="0">
                <a:solidFill>
                  <a:schemeClr val="bg2">
                    <a:lumMod val="10000"/>
                  </a:schemeClr>
                </a:solidFill>
              </a:rPr>
              <a:t>Nicolo-Zaretsky</a:t>
            </a:r>
            <a:r>
              <a:rPr lang="en-US" sz="1900" dirty="0" smtClean="0">
                <a:solidFill>
                  <a:schemeClr val="bg2">
                    <a:lumMod val="10000"/>
                  </a:schemeClr>
                </a:solidFill>
              </a:rPr>
              <a:t> temple - the only thing the intra church burial of representatives of a sort which escaped so far. Here the first are buried legendary </a:t>
            </a:r>
            <a:r>
              <a:rPr lang="en-US" sz="1900" dirty="0" err="1" smtClean="0">
                <a:solidFill>
                  <a:schemeClr val="bg2">
                    <a:lumMod val="10000"/>
                  </a:schemeClr>
                </a:solidFill>
              </a:rPr>
              <a:t>Demidova</a:t>
            </a:r>
            <a:r>
              <a:rPr lang="en-US" sz="1900" dirty="0" smtClean="0">
                <a:solidFill>
                  <a:schemeClr val="bg2">
                    <a:lumMod val="10000"/>
                  </a:schemeClr>
                </a:solidFill>
              </a:rPr>
              <a:t>: Nikita </a:t>
            </a:r>
            <a:r>
              <a:rPr lang="en-US" sz="1900" dirty="0" err="1" smtClean="0">
                <a:solidFill>
                  <a:schemeClr val="bg2">
                    <a:lumMod val="10000"/>
                  </a:schemeClr>
                </a:solidFill>
              </a:rPr>
              <a:t>Demidovich</a:t>
            </a:r>
            <a:r>
              <a:rPr lang="en-US" sz="1900" dirty="0" smtClean="0">
                <a:solidFill>
                  <a:schemeClr val="bg2">
                    <a:lumMod val="10000"/>
                  </a:schemeClr>
                </a:solidFill>
              </a:rPr>
              <a:t> (an external necropolis), </a:t>
            </a:r>
            <a:r>
              <a:rPr lang="en-US" sz="1900" dirty="0" err="1" smtClean="0">
                <a:solidFill>
                  <a:schemeClr val="bg2">
                    <a:lumMod val="10000"/>
                  </a:schemeClr>
                </a:solidFill>
              </a:rPr>
              <a:t>Akinfy</a:t>
            </a:r>
            <a:r>
              <a:rPr lang="en-US" sz="1900" dirty="0" smtClean="0">
                <a:solidFill>
                  <a:schemeClr val="bg2">
                    <a:lumMod val="10000"/>
                  </a:schemeClr>
                </a:solidFill>
              </a:rPr>
              <a:t> </a:t>
            </a:r>
            <a:r>
              <a:rPr lang="en-US" sz="1900" dirty="0" err="1" smtClean="0">
                <a:solidFill>
                  <a:schemeClr val="bg2">
                    <a:lumMod val="10000"/>
                  </a:schemeClr>
                </a:solidFill>
              </a:rPr>
              <a:t>Nikitich</a:t>
            </a:r>
            <a:r>
              <a:rPr lang="en-US" sz="1900" dirty="0" smtClean="0">
                <a:solidFill>
                  <a:schemeClr val="bg2">
                    <a:lumMod val="10000"/>
                  </a:schemeClr>
                </a:solidFill>
              </a:rPr>
              <a:t>, his second wife - </a:t>
            </a:r>
            <a:r>
              <a:rPr lang="en-US" sz="1900" dirty="0" err="1" smtClean="0">
                <a:solidFill>
                  <a:schemeClr val="bg2">
                    <a:lumMod val="10000"/>
                  </a:schemeClr>
                </a:solidFill>
              </a:rPr>
              <a:t>Evfimiya</a:t>
            </a:r>
            <a:r>
              <a:rPr lang="en-US" sz="1900" dirty="0" smtClean="0">
                <a:solidFill>
                  <a:schemeClr val="bg2">
                    <a:lumMod val="10000"/>
                  </a:schemeClr>
                </a:solidFill>
              </a:rPr>
              <a:t> </a:t>
            </a:r>
            <a:r>
              <a:rPr lang="en-US" sz="1900" dirty="0" err="1" smtClean="0">
                <a:solidFill>
                  <a:schemeClr val="bg2">
                    <a:lumMod val="10000"/>
                  </a:schemeClr>
                </a:solidFill>
              </a:rPr>
              <a:t>Paltsova</a:t>
            </a:r>
            <a:r>
              <a:rPr lang="en-US" sz="1900" dirty="0" smtClean="0">
                <a:solidFill>
                  <a:schemeClr val="bg2">
                    <a:lumMod val="10000"/>
                  </a:schemeClr>
                </a:solidFill>
              </a:rPr>
              <a:t>, his son - </a:t>
            </a:r>
            <a:r>
              <a:rPr lang="en-US" sz="1900" dirty="0" err="1" smtClean="0">
                <a:solidFill>
                  <a:schemeClr val="bg2">
                    <a:lumMod val="10000"/>
                  </a:schemeClr>
                </a:solidFill>
              </a:rPr>
              <a:t>Grigory</a:t>
            </a:r>
            <a:r>
              <a:rPr lang="en-US" sz="1900" dirty="0" smtClean="0">
                <a:solidFill>
                  <a:schemeClr val="bg2">
                    <a:lumMod val="10000"/>
                  </a:schemeClr>
                </a:solidFill>
              </a:rPr>
              <a:t> </a:t>
            </a:r>
            <a:r>
              <a:rPr lang="en-US" sz="1900" dirty="0" err="1" smtClean="0">
                <a:solidFill>
                  <a:schemeClr val="bg2">
                    <a:lumMod val="10000"/>
                  </a:schemeClr>
                </a:solidFill>
              </a:rPr>
              <a:t>Akinfiyevich</a:t>
            </a:r>
            <a:r>
              <a:rPr lang="en-US" sz="1900" dirty="0" smtClean="0">
                <a:solidFill>
                  <a:schemeClr val="bg2">
                    <a:lumMod val="10000"/>
                  </a:schemeClr>
                </a:solidFill>
              </a:rPr>
              <a:t> with the wife Anastasia </a:t>
            </a:r>
            <a:r>
              <a:rPr lang="en-US" sz="1900" dirty="0" err="1" smtClean="0">
                <a:solidFill>
                  <a:schemeClr val="bg2">
                    <a:lumMod val="10000"/>
                  </a:schemeClr>
                </a:solidFill>
              </a:rPr>
              <a:t>Pavlovna</a:t>
            </a:r>
            <a:r>
              <a:rPr lang="en-US" sz="1900" dirty="0" smtClean="0">
                <a:solidFill>
                  <a:schemeClr val="bg2">
                    <a:lumMod val="10000"/>
                  </a:schemeClr>
                </a:solidFill>
              </a:rPr>
              <a:t> and others of </a:t>
            </a:r>
            <a:r>
              <a:rPr lang="en-US" sz="1900" dirty="0" err="1" smtClean="0">
                <a:solidFill>
                  <a:schemeClr val="bg2">
                    <a:lumMod val="10000"/>
                  </a:schemeClr>
                </a:solidFill>
              </a:rPr>
              <a:t>Demidova</a:t>
            </a:r>
            <a:r>
              <a:rPr lang="en-US" sz="1900" dirty="0" smtClean="0">
                <a:solidFill>
                  <a:schemeClr val="bg2">
                    <a:lumMod val="10000"/>
                  </a:schemeClr>
                </a:solidFill>
              </a:rPr>
              <a:t>.</a:t>
            </a:r>
            <a:endParaRPr lang="ru-RU" sz="1900" dirty="0" smtClean="0">
              <a:solidFill>
                <a:schemeClr val="bg2">
                  <a:lumMod val="10000"/>
                </a:schemeClr>
              </a:solidFill>
            </a:endParaRPr>
          </a:p>
          <a:p>
            <a:endParaRPr lang="ru-RU" dirty="0"/>
          </a:p>
        </p:txBody>
      </p:sp>
      <p:pic>
        <p:nvPicPr>
          <p:cNvPr id="4" name="Рисунок 3" descr="никита демидов.jpg"/>
          <p:cNvPicPr>
            <a:picLocks noChangeAspect="1"/>
          </p:cNvPicPr>
          <p:nvPr/>
        </p:nvPicPr>
        <p:blipFill>
          <a:blip r:embed="rId2" cstate="print"/>
          <a:stretch>
            <a:fillRect/>
          </a:stretch>
        </p:blipFill>
        <p:spPr>
          <a:xfrm>
            <a:off x="285720" y="500042"/>
            <a:ext cx="2786082" cy="56436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list of literature</a:t>
            </a:r>
            <a:r>
              <a:rPr lang="ru-RU" dirty="0" smtClean="0"/>
              <a:t>:</a:t>
            </a:r>
            <a:endParaRPr lang="ru-RU" dirty="0"/>
          </a:p>
        </p:txBody>
      </p:sp>
      <p:sp>
        <p:nvSpPr>
          <p:cNvPr id="3" name="Содержимое 2"/>
          <p:cNvSpPr>
            <a:spLocks noGrp="1"/>
          </p:cNvSpPr>
          <p:nvPr>
            <p:ph idx="1"/>
          </p:nvPr>
        </p:nvSpPr>
        <p:spPr/>
        <p:txBody>
          <a:bodyPr/>
          <a:lstStyle/>
          <a:p>
            <a:r>
              <a:rPr lang="en-US" sz="2000" dirty="0" smtClean="0">
                <a:solidFill>
                  <a:schemeClr val="bg2">
                    <a:lumMod val="10000"/>
                  </a:schemeClr>
                </a:solidFill>
                <a:hlinkClick r:id="rId2"/>
              </a:rPr>
              <a:t>http://www.komandirovka.ru/sights/tula</a:t>
            </a:r>
            <a:r>
              <a:rPr lang="en-US" sz="2000" dirty="0" smtClean="0">
                <a:hlinkClick r:id="rId2"/>
              </a:rPr>
              <a:t>/</a:t>
            </a:r>
            <a:endParaRPr lang="ru-RU" sz="2000" dirty="0" smtClean="0"/>
          </a:p>
          <a:p>
            <a:r>
              <a:rPr lang="en-US" sz="2000" dirty="0" smtClean="0">
                <a:solidFill>
                  <a:schemeClr val="bg2">
                    <a:lumMod val="10000"/>
                  </a:schemeClr>
                </a:solidFill>
                <a:hlinkClick r:id="rId3"/>
              </a:rPr>
              <a:t>https://ru.wikipedia.org/wiki/%D0%A2%D1%83%D0%BB%D0%B0</a:t>
            </a:r>
            <a:endParaRPr lang="ru-RU" sz="2000" dirty="0" smtClean="0">
              <a:solidFill>
                <a:schemeClr val="bg2">
                  <a:lumMod val="10000"/>
                </a:schemeClr>
              </a:solidFill>
            </a:endParaRPr>
          </a:p>
          <a:p>
            <a:endParaRPr lang="ru-RU"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4110046"/>
          </a:xfrm>
        </p:spPr>
        <p:txBody>
          <a:bodyPr/>
          <a:lstStyle/>
          <a:p>
            <a:r>
              <a:rPr lang="en-US" dirty="0" smtClean="0"/>
              <a:t>thank you for your attention</a:t>
            </a:r>
            <a:endParaRPr lang="ru-RU" dirty="0"/>
          </a:p>
        </p:txBody>
      </p:sp>
      <p:sp>
        <p:nvSpPr>
          <p:cNvPr id="3" name="Подзаголовок 2"/>
          <p:cNvSpPr>
            <a:spLocks noGrp="1"/>
          </p:cNvSpPr>
          <p:nvPr>
            <p:ph type="subTitle" idx="1"/>
          </p:nvPr>
        </p:nvSpPr>
        <p:spPr>
          <a:xfrm>
            <a:off x="3354442" y="3539864"/>
            <a:ext cx="5114778" cy="45719"/>
          </a:xfrm>
        </p:spPr>
        <p:txBody>
          <a:bodyPr>
            <a:normAutofit fontScale="25000" lnSpcReduction="20000"/>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239000" cy="428628"/>
          </a:xfrm>
        </p:spPr>
        <p:txBody>
          <a:bodyPr>
            <a:normAutofit fontScale="90000"/>
          </a:bodyPr>
          <a:lstStyle/>
          <a:p>
            <a:r>
              <a:rPr lang="en-US" dirty="0" smtClean="0"/>
              <a:t> Town of </a:t>
            </a:r>
            <a:r>
              <a:rPr lang="en-US" dirty="0" err="1" smtClean="0"/>
              <a:t>TUla</a:t>
            </a:r>
            <a:endParaRPr lang="ru-RU" dirty="0"/>
          </a:p>
        </p:txBody>
      </p:sp>
      <p:sp>
        <p:nvSpPr>
          <p:cNvPr id="3" name="Содержимое 2"/>
          <p:cNvSpPr>
            <a:spLocks noGrp="1"/>
          </p:cNvSpPr>
          <p:nvPr>
            <p:ph idx="1"/>
          </p:nvPr>
        </p:nvSpPr>
        <p:spPr>
          <a:xfrm>
            <a:off x="457200" y="571480"/>
            <a:ext cx="7239000" cy="5884256"/>
          </a:xfrm>
        </p:spPr>
        <p:txBody>
          <a:bodyPr>
            <a:normAutofit/>
          </a:bodyPr>
          <a:lstStyle/>
          <a:p>
            <a:r>
              <a:rPr lang="en-US" sz="2000" dirty="0" smtClean="0">
                <a:solidFill>
                  <a:schemeClr val="bg2">
                    <a:lumMod val="10000"/>
                  </a:schemeClr>
                </a:solidFill>
              </a:rPr>
              <a:t>When we hear the name Tula - at once before eyes pancake week fair at which the pink-checked children push gingerbreads for cheeks emerges, important ladies have tea at a </a:t>
            </a:r>
            <a:r>
              <a:rPr lang="en-US" sz="2000" dirty="0" err="1" smtClean="0">
                <a:solidFill>
                  <a:schemeClr val="bg2">
                    <a:lumMod val="10000"/>
                  </a:schemeClr>
                </a:solidFill>
              </a:rPr>
              <a:t>zolotoboky</a:t>
            </a:r>
            <a:r>
              <a:rPr lang="en-US" sz="2000" dirty="0" smtClean="0">
                <a:solidFill>
                  <a:schemeClr val="bg2">
                    <a:lumMod val="10000"/>
                  </a:schemeClr>
                </a:solidFill>
              </a:rPr>
              <a:t> samovar, </a:t>
            </a:r>
            <a:r>
              <a:rPr lang="en-US" sz="2000" dirty="0" err="1" smtClean="0">
                <a:solidFill>
                  <a:schemeClr val="bg2">
                    <a:lumMod val="10000"/>
                  </a:schemeClr>
                </a:solidFill>
              </a:rPr>
              <a:t>moloditsa</a:t>
            </a:r>
            <a:r>
              <a:rPr lang="en-US" sz="2000" dirty="0" smtClean="0">
                <a:solidFill>
                  <a:schemeClr val="bg2">
                    <a:lumMod val="10000"/>
                  </a:schemeClr>
                </a:solidFill>
              </a:rPr>
              <a:t> muffle up in openwork </a:t>
            </a:r>
            <a:r>
              <a:rPr lang="en-US" sz="2000" dirty="0" err="1" smtClean="0">
                <a:solidFill>
                  <a:schemeClr val="bg2">
                    <a:lumMod val="10000"/>
                  </a:schemeClr>
                </a:solidFill>
              </a:rPr>
              <a:t>scarfs</a:t>
            </a:r>
            <a:r>
              <a:rPr lang="en-US" sz="2000" dirty="0" smtClean="0">
                <a:solidFill>
                  <a:schemeClr val="bg2">
                    <a:lumMod val="10000"/>
                  </a:schemeClr>
                </a:solidFill>
              </a:rPr>
              <a:t>, and bearded fathers of families consider guns and sabers.</a:t>
            </a:r>
          </a:p>
          <a:p>
            <a:endParaRPr lang="en-US" sz="2000" dirty="0" smtClean="0">
              <a:solidFill>
                <a:schemeClr val="bg2">
                  <a:lumMod val="10000"/>
                </a:schemeClr>
              </a:solidFill>
            </a:endParaRPr>
          </a:p>
          <a:p>
            <a:r>
              <a:rPr lang="en-US" sz="2000" dirty="0" smtClean="0">
                <a:solidFill>
                  <a:schemeClr val="bg2">
                    <a:lumMod val="10000"/>
                  </a:schemeClr>
                </a:solidFill>
              </a:rPr>
              <a:t>For the first time Tula is mentioned in chronicles of 1146, as the created independent populous city. Vladimir Dahl explained the name of the city so: "Tula - a reserved, inaccessible place, a </a:t>
            </a:r>
            <a:r>
              <a:rPr lang="en-US" sz="2000" dirty="0" err="1" smtClean="0">
                <a:solidFill>
                  <a:schemeClr val="bg2">
                    <a:lumMod val="10000"/>
                  </a:schemeClr>
                </a:solidFill>
              </a:rPr>
              <a:t>pritulya</a:t>
            </a:r>
            <a:r>
              <a:rPr lang="en-US" sz="2000" dirty="0" smtClean="0">
                <a:solidFill>
                  <a:schemeClr val="bg2">
                    <a:lumMod val="10000"/>
                  </a:schemeClr>
                </a:solidFill>
              </a:rPr>
              <a:t> for protection, a shelter, or for an imprisonment."</a:t>
            </a:r>
            <a:endParaRPr lang="ru-RU" sz="2000" dirty="0">
              <a:solidFill>
                <a:schemeClr val="bg2">
                  <a:lumMod val="10000"/>
                </a:schemeClr>
              </a:solidFill>
            </a:endParaRPr>
          </a:p>
        </p:txBody>
      </p:sp>
      <p:pic>
        <p:nvPicPr>
          <p:cNvPr id="5" name="Рисунок 4" descr="nekf.jpg"/>
          <p:cNvPicPr>
            <a:picLocks noChangeAspect="1"/>
          </p:cNvPicPr>
          <p:nvPr/>
        </p:nvPicPr>
        <p:blipFill>
          <a:blip r:embed="rId2" cstate="print"/>
          <a:stretch>
            <a:fillRect/>
          </a:stretch>
        </p:blipFill>
        <p:spPr>
          <a:xfrm>
            <a:off x="928662" y="4500570"/>
            <a:ext cx="3048000" cy="2036064"/>
          </a:xfrm>
          <a:prstGeom prst="rect">
            <a:avLst/>
          </a:prstGeom>
        </p:spPr>
      </p:pic>
      <p:pic>
        <p:nvPicPr>
          <p:cNvPr id="6" name="Рисунок 5" descr="hjdfhj.jpg"/>
          <p:cNvPicPr>
            <a:picLocks noChangeAspect="1"/>
          </p:cNvPicPr>
          <p:nvPr/>
        </p:nvPicPr>
        <p:blipFill>
          <a:blip r:embed="rId3" cstate="print"/>
          <a:stretch>
            <a:fillRect/>
          </a:stretch>
        </p:blipFill>
        <p:spPr>
          <a:xfrm>
            <a:off x="4572000" y="4500570"/>
            <a:ext cx="3143272" cy="199298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322878"/>
          </a:xfrm>
        </p:spPr>
        <p:txBody>
          <a:bodyPr>
            <a:normAutofit fontScale="90000"/>
          </a:bodyPr>
          <a:lstStyle/>
          <a:p>
            <a:r>
              <a:rPr lang="en-US" dirty="0" smtClean="0"/>
              <a:t>Attractions</a:t>
            </a:r>
            <a:r>
              <a:rPr lang="ru-RU" dirty="0" smtClean="0"/>
              <a:t> </a:t>
            </a:r>
            <a:r>
              <a:rPr lang="en-US" dirty="0" smtClean="0"/>
              <a:t>of Tula</a:t>
            </a:r>
            <a:endParaRPr lang="ru-RU" dirty="0"/>
          </a:p>
        </p:txBody>
      </p:sp>
      <p:sp>
        <p:nvSpPr>
          <p:cNvPr id="3" name="Содержимое 2"/>
          <p:cNvSpPr>
            <a:spLocks noGrp="1"/>
          </p:cNvSpPr>
          <p:nvPr>
            <p:ph idx="1"/>
          </p:nvPr>
        </p:nvSpPr>
        <p:spPr>
          <a:xfrm>
            <a:off x="457200" y="857232"/>
            <a:ext cx="7239000" cy="5598504"/>
          </a:xfrm>
        </p:spPr>
        <p:txBody>
          <a:bodyPr>
            <a:normAutofit/>
          </a:bodyPr>
          <a:lstStyle/>
          <a:p>
            <a:r>
              <a:rPr lang="en-US" sz="1800" b="1" dirty="0" smtClean="0">
                <a:solidFill>
                  <a:schemeClr val="bg2">
                    <a:lumMod val="10000"/>
                  </a:schemeClr>
                </a:solidFill>
              </a:rPr>
              <a:t>The museum "Tula Samovars" </a:t>
            </a:r>
            <a:r>
              <a:rPr lang="en-US" sz="1800" dirty="0" smtClean="0">
                <a:solidFill>
                  <a:schemeClr val="bg2">
                    <a:lumMod val="10000"/>
                  </a:schemeClr>
                </a:solidFill>
              </a:rPr>
              <a:t>contains a big collection of samples of samovars of the XVIII-XX centuries. The museum is open in 1990. The exposition of the museum which consists of three halls, acquaints with history of emergence and development of one of the most known Tula crafts - </a:t>
            </a:r>
            <a:r>
              <a:rPr lang="en-US" sz="1800" dirty="0" err="1" smtClean="0">
                <a:solidFill>
                  <a:schemeClr val="bg2">
                    <a:lumMod val="10000"/>
                  </a:schemeClr>
                </a:solidFill>
              </a:rPr>
              <a:t>samovarny</a:t>
            </a:r>
            <a:r>
              <a:rPr lang="en-US" sz="1800" dirty="0" smtClean="0">
                <a:solidFill>
                  <a:schemeClr val="bg2">
                    <a:lumMod val="10000"/>
                  </a:schemeClr>
                </a:solidFill>
              </a:rPr>
              <a:t>.</a:t>
            </a:r>
            <a:endParaRPr lang="ru-RU" sz="1800" dirty="0" smtClean="0">
              <a:solidFill>
                <a:schemeClr val="bg2">
                  <a:lumMod val="10000"/>
                </a:schemeClr>
              </a:solidFill>
            </a:endParaRPr>
          </a:p>
          <a:p>
            <a:endParaRPr lang="ru-RU" sz="1800" dirty="0">
              <a:solidFill>
                <a:schemeClr val="bg2">
                  <a:lumMod val="10000"/>
                </a:schemeClr>
              </a:solidFill>
            </a:endParaRPr>
          </a:p>
        </p:txBody>
      </p:sp>
      <p:pic>
        <p:nvPicPr>
          <p:cNvPr id="4" name="Рисунок 3" descr="тс.JPG"/>
          <p:cNvPicPr>
            <a:picLocks noChangeAspect="1"/>
          </p:cNvPicPr>
          <p:nvPr/>
        </p:nvPicPr>
        <p:blipFill>
          <a:blip r:embed="rId2" cstate="print"/>
          <a:stretch>
            <a:fillRect/>
          </a:stretch>
        </p:blipFill>
        <p:spPr>
          <a:xfrm>
            <a:off x="500034" y="2428868"/>
            <a:ext cx="7286644" cy="41662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0002"/>
          </a:xfrm>
        </p:spPr>
        <p:txBody>
          <a:bodyPr>
            <a:normAutofit fontScale="90000"/>
          </a:bodyPr>
          <a:lstStyle/>
          <a:p>
            <a:endParaRPr lang="ru-RU" dirty="0"/>
          </a:p>
        </p:txBody>
      </p:sp>
      <p:sp>
        <p:nvSpPr>
          <p:cNvPr id="3" name="Содержимое 2"/>
          <p:cNvSpPr>
            <a:spLocks noGrp="1"/>
          </p:cNvSpPr>
          <p:nvPr>
            <p:ph idx="1"/>
          </p:nvPr>
        </p:nvSpPr>
        <p:spPr>
          <a:xfrm>
            <a:off x="457200" y="500042"/>
            <a:ext cx="7239000" cy="5955694"/>
          </a:xfrm>
        </p:spPr>
        <p:txBody>
          <a:bodyPr>
            <a:normAutofit/>
          </a:bodyPr>
          <a:lstStyle/>
          <a:p>
            <a:r>
              <a:rPr lang="en-US" sz="1800" b="1" dirty="0" smtClean="0">
                <a:solidFill>
                  <a:schemeClr val="bg2">
                    <a:lumMod val="10000"/>
                  </a:schemeClr>
                </a:solidFill>
              </a:rPr>
              <a:t>The museum "Tula Gingerbread" </a:t>
            </a:r>
            <a:r>
              <a:rPr lang="en-US" sz="1800" dirty="0" smtClean="0">
                <a:solidFill>
                  <a:schemeClr val="bg2">
                    <a:lumMod val="10000"/>
                  </a:schemeClr>
                </a:solidFill>
              </a:rPr>
              <a:t>is devoted to history, a variety and tradition of production of gingerbreads. The museum was formed in 1996 in the former wings of </a:t>
            </a:r>
            <a:r>
              <a:rPr lang="en-US" sz="1800" dirty="0" err="1" smtClean="0">
                <a:solidFill>
                  <a:schemeClr val="bg2">
                    <a:lumMod val="10000"/>
                  </a:schemeClr>
                </a:solidFill>
              </a:rPr>
              <a:t>armorers</a:t>
            </a:r>
            <a:r>
              <a:rPr lang="en-US" sz="1800" dirty="0" smtClean="0">
                <a:solidFill>
                  <a:schemeClr val="bg2">
                    <a:lumMod val="10000"/>
                  </a:schemeClr>
                </a:solidFill>
              </a:rPr>
              <a:t> and </a:t>
            </a:r>
            <a:r>
              <a:rPr lang="en-US" sz="1800" dirty="0" err="1" smtClean="0">
                <a:solidFill>
                  <a:schemeClr val="bg2">
                    <a:lumMod val="10000"/>
                  </a:schemeClr>
                </a:solidFill>
              </a:rPr>
              <a:t>samovarshchik</a:t>
            </a:r>
            <a:r>
              <a:rPr lang="en-US" sz="1800" dirty="0" smtClean="0">
                <a:solidFill>
                  <a:schemeClr val="bg2">
                    <a:lumMod val="10000"/>
                  </a:schemeClr>
                </a:solidFill>
              </a:rPr>
              <a:t> of brothers </a:t>
            </a:r>
            <a:r>
              <a:rPr lang="en-US" sz="1800" dirty="0" err="1" smtClean="0">
                <a:solidFill>
                  <a:schemeClr val="bg2">
                    <a:lumMod val="10000"/>
                  </a:schemeClr>
                </a:solidFill>
              </a:rPr>
              <a:t>Lyalinykh</a:t>
            </a:r>
            <a:r>
              <a:rPr lang="en-US" sz="1800" dirty="0" smtClean="0">
                <a:solidFill>
                  <a:schemeClr val="bg2">
                    <a:lumMod val="10000"/>
                  </a:schemeClr>
                </a:solidFill>
              </a:rPr>
              <a:t>. In the same building the gingerbread shop and shop is placed. The exposition of the museum narrates about ancient traditions of production of gingerbreads, and also in modern conditions. Here the smallest also is presented to expositions, it is slightly more than fifty-kopeck piece, gingerbread and huge - </a:t>
            </a:r>
            <a:r>
              <a:rPr lang="en-US" sz="1800" dirty="0" err="1" smtClean="0">
                <a:solidFill>
                  <a:schemeClr val="bg2">
                    <a:lumMod val="10000"/>
                  </a:schemeClr>
                </a:solidFill>
              </a:rPr>
              <a:t>pood</a:t>
            </a:r>
            <a:r>
              <a:rPr lang="en-US" sz="1800" dirty="0" smtClean="0">
                <a:solidFill>
                  <a:schemeClr val="bg2">
                    <a:lumMod val="10000"/>
                  </a:schemeClr>
                </a:solidFill>
              </a:rPr>
              <a:t>, only in the country.</a:t>
            </a:r>
            <a:endParaRPr lang="ru-RU" sz="1800" dirty="0" smtClean="0">
              <a:solidFill>
                <a:schemeClr val="bg2">
                  <a:lumMod val="10000"/>
                </a:schemeClr>
              </a:solidFill>
            </a:endParaRPr>
          </a:p>
          <a:p>
            <a:endParaRPr lang="ru-RU" sz="1800" dirty="0">
              <a:solidFill>
                <a:schemeClr val="bg2">
                  <a:lumMod val="10000"/>
                </a:schemeClr>
              </a:solidFill>
            </a:endParaRPr>
          </a:p>
        </p:txBody>
      </p:sp>
      <p:pic>
        <p:nvPicPr>
          <p:cNvPr id="4" name="Рисунок 3" descr="тп.jpg"/>
          <p:cNvPicPr>
            <a:picLocks noChangeAspect="1"/>
          </p:cNvPicPr>
          <p:nvPr/>
        </p:nvPicPr>
        <p:blipFill>
          <a:blip r:embed="rId2" cstate="print"/>
          <a:stretch>
            <a:fillRect/>
          </a:stretch>
        </p:blipFill>
        <p:spPr>
          <a:xfrm>
            <a:off x="1214414" y="3071810"/>
            <a:ext cx="6025660" cy="35994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0002"/>
          </a:xfrm>
        </p:spPr>
        <p:txBody>
          <a:bodyPr>
            <a:normAutofit fontScale="90000"/>
          </a:bodyPr>
          <a:lstStyle/>
          <a:p>
            <a:endParaRPr lang="ru-RU" dirty="0"/>
          </a:p>
        </p:txBody>
      </p:sp>
      <p:sp>
        <p:nvSpPr>
          <p:cNvPr id="3" name="Содержимое 2"/>
          <p:cNvSpPr>
            <a:spLocks noGrp="1"/>
          </p:cNvSpPr>
          <p:nvPr>
            <p:ph idx="1"/>
          </p:nvPr>
        </p:nvSpPr>
        <p:spPr>
          <a:xfrm>
            <a:off x="457200" y="500042"/>
            <a:ext cx="7239000" cy="5955694"/>
          </a:xfrm>
        </p:spPr>
        <p:txBody>
          <a:bodyPr/>
          <a:lstStyle/>
          <a:p>
            <a:r>
              <a:rPr lang="en-US" sz="1800" b="1" dirty="0" smtClean="0">
                <a:solidFill>
                  <a:schemeClr val="bg2">
                    <a:lumMod val="10000"/>
                  </a:schemeClr>
                </a:solidFill>
              </a:rPr>
              <a:t>The monument </a:t>
            </a:r>
            <a:r>
              <a:rPr lang="en-US" sz="1800" dirty="0" smtClean="0">
                <a:solidFill>
                  <a:schemeClr val="bg2">
                    <a:lumMod val="10000"/>
                  </a:schemeClr>
                </a:solidFill>
              </a:rPr>
              <a:t>is on Lenin Avenue, near the Central Park. Opening of a monument took place in 1973 in honor of the 145 anniversary since the birth of Lev </a:t>
            </a:r>
            <a:r>
              <a:rPr lang="en-US" sz="1800" dirty="0" err="1" smtClean="0">
                <a:solidFill>
                  <a:schemeClr val="bg2">
                    <a:lumMod val="10000"/>
                  </a:schemeClr>
                </a:solidFill>
              </a:rPr>
              <a:t>Nikolaevich</a:t>
            </a:r>
            <a:r>
              <a:rPr lang="en-US" sz="1800" dirty="0" smtClean="0">
                <a:solidFill>
                  <a:schemeClr val="bg2">
                    <a:lumMod val="10000"/>
                  </a:schemeClr>
                </a:solidFill>
              </a:rPr>
              <a:t> </a:t>
            </a:r>
            <a:r>
              <a:rPr lang="ru-RU" sz="1800" dirty="0" smtClean="0">
                <a:solidFill>
                  <a:schemeClr val="bg2">
                    <a:lumMod val="10000"/>
                  </a:schemeClr>
                </a:solidFill>
              </a:rPr>
              <a:t>.</a:t>
            </a:r>
            <a:r>
              <a:rPr lang="en-US" dirty="0" smtClean="0"/>
              <a:t>Tolstoy.</a:t>
            </a:r>
            <a:endParaRPr lang="ru-RU" dirty="0"/>
          </a:p>
        </p:txBody>
      </p:sp>
      <p:pic>
        <p:nvPicPr>
          <p:cNvPr id="4" name="Рисунок 3" descr="лев.jpg"/>
          <p:cNvPicPr>
            <a:picLocks noChangeAspect="1"/>
          </p:cNvPicPr>
          <p:nvPr/>
        </p:nvPicPr>
        <p:blipFill>
          <a:blip r:embed="rId2" cstate="print"/>
          <a:stretch>
            <a:fillRect/>
          </a:stretch>
        </p:blipFill>
        <p:spPr>
          <a:xfrm>
            <a:off x="357158" y="1714488"/>
            <a:ext cx="7429552" cy="490910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endParaRPr lang="ru-RU" dirty="0"/>
          </a:p>
        </p:txBody>
      </p:sp>
      <p:sp>
        <p:nvSpPr>
          <p:cNvPr id="3" name="Содержимое 2"/>
          <p:cNvSpPr>
            <a:spLocks noGrp="1"/>
          </p:cNvSpPr>
          <p:nvPr>
            <p:ph idx="1"/>
          </p:nvPr>
        </p:nvSpPr>
        <p:spPr>
          <a:xfrm>
            <a:off x="457200" y="571480"/>
            <a:ext cx="7239000" cy="5884256"/>
          </a:xfrm>
        </p:spPr>
        <p:txBody>
          <a:bodyPr>
            <a:normAutofit fontScale="77500" lnSpcReduction="20000"/>
          </a:bodyPr>
          <a:lstStyle/>
          <a:p>
            <a:r>
              <a:rPr lang="en-US" b="1" dirty="0" smtClean="0">
                <a:solidFill>
                  <a:schemeClr val="bg2">
                    <a:lumMod val="10000"/>
                  </a:schemeClr>
                </a:solidFill>
              </a:rPr>
              <a:t>Tula State Arms Museum </a:t>
            </a:r>
            <a:r>
              <a:rPr lang="en-US" dirty="0" smtClean="0">
                <a:solidFill>
                  <a:schemeClr val="bg2">
                    <a:lumMod val="10000"/>
                  </a:schemeClr>
                </a:solidFill>
              </a:rPr>
              <a:t>— the oldest museum of the weapon in Russia, one of the main sights of Tula. The museum suggests to get acquainted with the collections telling about evolution of the weapon since the end of the XVI century up to now. All main samples which were adopted the Russian army and also the weapon of Western Europe and the East are presented to expositions. Rare samples of the sports and hunting weapon confirm original skill of </a:t>
            </a:r>
            <a:r>
              <a:rPr lang="en-US" dirty="0" err="1" smtClean="0">
                <a:solidFill>
                  <a:schemeClr val="bg2">
                    <a:lumMod val="10000"/>
                  </a:schemeClr>
                </a:solidFill>
              </a:rPr>
              <a:t>armorers</a:t>
            </a:r>
            <a:r>
              <a:rPr lang="en-US" dirty="0" smtClean="0">
                <a:solidFill>
                  <a:schemeClr val="bg2">
                    <a:lumMod val="10000"/>
                  </a:schemeClr>
                </a:solidFill>
              </a:rPr>
              <a:t> of the past and the present. In 1724 under Peter I's decree at the Tula small-arms factory started assembling ancient guns which made a basis of a collection of the museum subsequently. Today the museum collection gives the chance to track evolution of the weapon since the end of the XVI century up to now. Samples of a fire and cold weapon of work of masters of Russia, Western Europe and the East allow to compare achievements of domestic and foreign </a:t>
            </a:r>
            <a:r>
              <a:rPr lang="en-US" dirty="0" err="1" smtClean="0">
                <a:solidFill>
                  <a:schemeClr val="bg2">
                    <a:lumMod val="10000"/>
                  </a:schemeClr>
                </a:solidFill>
              </a:rPr>
              <a:t>armorers</a:t>
            </a:r>
            <a:r>
              <a:rPr lang="en-US" dirty="0" smtClean="0">
                <a:solidFill>
                  <a:schemeClr val="bg2">
                    <a:lumMod val="10000"/>
                  </a:schemeClr>
                </a:solidFill>
              </a:rPr>
              <a:t>. Among modern samples the particular interest calls the weapon of a special purpose: small-sized submachine guns, underwater and silent machine guns and guns, the shooting knife of the scout. The museum exhibits also the guns and machine guns intended for arms of planes, helicopters, ships and fighting vehicles.</a:t>
            </a:r>
            <a:endParaRPr lang="ru-RU" dirty="0" smtClean="0">
              <a:solidFill>
                <a:schemeClr val="bg2">
                  <a:lumMod val="10000"/>
                </a:schemeClr>
              </a:solidFill>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51440"/>
          </a:xfrm>
        </p:spPr>
        <p:txBody>
          <a:bodyPr>
            <a:normAutofit fontScale="90000"/>
          </a:bodyPr>
          <a:lstStyle/>
          <a:p>
            <a:endParaRPr lang="ru-RU" dirty="0"/>
          </a:p>
        </p:txBody>
      </p:sp>
      <p:pic>
        <p:nvPicPr>
          <p:cNvPr id="4" name="Содержимое 3" descr="музей оружия.jpg"/>
          <p:cNvPicPr>
            <a:picLocks noGrp="1" noChangeAspect="1"/>
          </p:cNvPicPr>
          <p:nvPr>
            <p:ph idx="1"/>
          </p:nvPr>
        </p:nvPicPr>
        <p:blipFill>
          <a:blip r:embed="rId2" cstate="print"/>
          <a:stretch>
            <a:fillRect/>
          </a:stretch>
        </p:blipFill>
        <p:spPr>
          <a:xfrm>
            <a:off x="142844" y="142852"/>
            <a:ext cx="5000659" cy="3338492"/>
          </a:xfrm>
        </p:spPr>
      </p:pic>
      <p:pic>
        <p:nvPicPr>
          <p:cNvPr id="5" name="Рисунок 4" descr="мо.JPG"/>
          <p:cNvPicPr>
            <a:picLocks noChangeAspect="1"/>
          </p:cNvPicPr>
          <p:nvPr/>
        </p:nvPicPr>
        <p:blipFill>
          <a:blip r:embed="rId3" cstate="print"/>
          <a:stretch>
            <a:fillRect/>
          </a:stretch>
        </p:blipFill>
        <p:spPr>
          <a:xfrm>
            <a:off x="3428992" y="3500438"/>
            <a:ext cx="4582386" cy="3214710"/>
          </a:xfrm>
          <a:prstGeom prst="rect">
            <a:avLst/>
          </a:prstGeom>
        </p:spPr>
      </p:pic>
      <p:pic>
        <p:nvPicPr>
          <p:cNvPr id="6" name="Рисунок 5" descr="ору.jpg"/>
          <p:cNvPicPr>
            <a:picLocks noChangeAspect="1"/>
          </p:cNvPicPr>
          <p:nvPr/>
        </p:nvPicPr>
        <p:blipFill>
          <a:blip r:embed="rId4" cstate="print"/>
          <a:stretch>
            <a:fillRect/>
          </a:stretch>
        </p:blipFill>
        <p:spPr>
          <a:xfrm>
            <a:off x="5143504" y="142852"/>
            <a:ext cx="2857520" cy="3357586"/>
          </a:xfrm>
          <a:prstGeom prst="rect">
            <a:avLst/>
          </a:prstGeom>
        </p:spPr>
      </p:pic>
      <p:pic>
        <p:nvPicPr>
          <p:cNvPr id="7" name="Рисунок 6" descr="орукж.jpg"/>
          <p:cNvPicPr>
            <a:picLocks noChangeAspect="1"/>
          </p:cNvPicPr>
          <p:nvPr/>
        </p:nvPicPr>
        <p:blipFill>
          <a:blip r:embed="rId5" cstate="print"/>
          <a:stretch>
            <a:fillRect/>
          </a:stretch>
        </p:blipFill>
        <p:spPr>
          <a:xfrm>
            <a:off x="142844" y="3500438"/>
            <a:ext cx="3251200" cy="32147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endParaRPr lang="ru-RU" dirty="0"/>
          </a:p>
        </p:txBody>
      </p:sp>
      <p:sp>
        <p:nvSpPr>
          <p:cNvPr id="3" name="Содержимое 2"/>
          <p:cNvSpPr>
            <a:spLocks noGrp="1"/>
          </p:cNvSpPr>
          <p:nvPr>
            <p:ph idx="1"/>
          </p:nvPr>
        </p:nvSpPr>
        <p:spPr>
          <a:xfrm>
            <a:off x="457200" y="500042"/>
            <a:ext cx="7239000" cy="5955694"/>
          </a:xfrm>
        </p:spPr>
        <p:txBody>
          <a:bodyPr>
            <a:normAutofit fontScale="92500" lnSpcReduction="10000"/>
          </a:bodyPr>
          <a:lstStyle/>
          <a:p>
            <a:r>
              <a:rPr lang="en-US" sz="2400" b="1" dirty="0" smtClean="0">
                <a:solidFill>
                  <a:schemeClr val="bg2">
                    <a:lumMod val="10000"/>
                  </a:schemeClr>
                </a:solidFill>
              </a:rPr>
              <a:t>The Tula state academic drama theater of M. Gorky </a:t>
            </a:r>
            <a:r>
              <a:rPr lang="en-US" sz="2400" dirty="0" smtClean="0">
                <a:solidFill>
                  <a:schemeClr val="bg2">
                    <a:lumMod val="10000"/>
                  </a:schemeClr>
                </a:solidFill>
              </a:rPr>
              <a:t>- one of the drama theaters, oldest in Russia, was created in 1777 on the occasion of introduction of Tula to a rank of the provincial center. Tula can be proud of that its theater left remarkable actors of the Russian scene of the end of XVIII – the beginning of the XIX centuries. In 1822 in Tula the ingenious Russian actor M. S. </a:t>
            </a:r>
            <a:r>
              <a:rPr lang="en-US" sz="2400" dirty="0" err="1" smtClean="0">
                <a:solidFill>
                  <a:schemeClr val="bg2">
                    <a:lumMod val="10000"/>
                  </a:schemeClr>
                </a:solidFill>
              </a:rPr>
              <a:t>Shchepkin</a:t>
            </a:r>
            <a:r>
              <a:rPr lang="en-US" sz="2400" dirty="0" smtClean="0">
                <a:solidFill>
                  <a:schemeClr val="bg2">
                    <a:lumMod val="10000"/>
                  </a:schemeClr>
                </a:solidFill>
              </a:rPr>
              <a:t> worked, from where was transferred to the Moscow </a:t>
            </a:r>
            <a:r>
              <a:rPr lang="en-US" sz="2400" dirty="0" err="1" smtClean="0">
                <a:solidFill>
                  <a:schemeClr val="bg2">
                    <a:lumMod val="10000"/>
                  </a:schemeClr>
                </a:solidFill>
              </a:rPr>
              <a:t>Maly</a:t>
            </a:r>
            <a:r>
              <a:rPr lang="en-US" sz="2400" dirty="0" smtClean="0">
                <a:solidFill>
                  <a:schemeClr val="bg2">
                    <a:lumMod val="10000"/>
                  </a:schemeClr>
                </a:solidFill>
              </a:rPr>
              <a:t> Imperial Theatre where served forty years, having become the best actor of the time. In 1832 on the Tula stage the debut of the ancestor of an artistic dynasty of </a:t>
            </a:r>
            <a:r>
              <a:rPr lang="en-US" sz="2400" dirty="0" err="1" smtClean="0">
                <a:solidFill>
                  <a:schemeClr val="bg2">
                    <a:lumMod val="10000"/>
                  </a:schemeClr>
                </a:solidFill>
              </a:rPr>
              <a:t>Maly</a:t>
            </a:r>
            <a:r>
              <a:rPr lang="en-US" sz="2400" dirty="0" smtClean="0">
                <a:solidFill>
                  <a:schemeClr val="bg2">
                    <a:lumMod val="10000"/>
                  </a:schemeClr>
                </a:solidFill>
              </a:rPr>
              <a:t> Theatre P. M. </a:t>
            </a:r>
            <a:r>
              <a:rPr lang="en-US" sz="2400" dirty="0" err="1" smtClean="0">
                <a:solidFill>
                  <a:schemeClr val="bg2">
                    <a:lumMod val="10000"/>
                  </a:schemeClr>
                </a:solidFill>
              </a:rPr>
              <a:t>Sadovsky</a:t>
            </a:r>
            <a:r>
              <a:rPr lang="en-US" sz="2400" dirty="0" smtClean="0">
                <a:solidFill>
                  <a:schemeClr val="bg2">
                    <a:lumMod val="10000"/>
                  </a:schemeClr>
                </a:solidFill>
              </a:rPr>
              <a:t> took place. The city of Tula and, of course, the Tula theater are fanned by breath of our great fellow countryman L.N. Tolstoy living and creating in </a:t>
            </a:r>
            <a:r>
              <a:rPr lang="en-US" sz="2400" dirty="0" err="1" smtClean="0">
                <a:solidFill>
                  <a:schemeClr val="bg2">
                    <a:lumMod val="10000"/>
                  </a:schemeClr>
                </a:solidFill>
              </a:rPr>
              <a:t>Yasnaya</a:t>
            </a:r>
            <a:r>
              <a:rPr lang="en-US" sz="2400" dirty="0" smtClean="0">
                <a:solidFill>
                  <a:schemeClr val="bg2">
                    <a:lumMod val="10000"/>
                  </a:schemeClr>
                </a:solidFill>
              </a:rPr>
              <a:t> </a:t>
            </a:r>
            <a:r>
              <a:rPr lang="en-US" sz="2400" dirty="0" err="1" smtClean="0">
                <a:solidFill>
                  <a:schemeClr val="bg2">
                    <a:lumMod val="10000"/>
                  </a:schemeClr>
                </a:solidFill>
              </a:rPr>
              <a:t>Polyana</a:t>
            </a:r>
            <a:r>
              <a:rPr lang="en-US" sz="2400" dirty="0" smtClean="0">
                <a:solidFill>
                  <a:schemeClr val="bg2">
                    <a:lumMod val="10000"/>
                  </a:schemeClr>
                </a:solidFill>
              </a:rPr>
              <a:t>. On April 15, 1890 on a scene of Nobility </a:t>
            </a:r>
            <a:r>
              <a:rPr lang="en-US" sz="2400" dirty="0" err="1" smtClean="0">
                <a:solidFill>
                  <a:schemeClr val="bg2">
                    <a:lumMod val="10000"/>
                  </a:schemeClr>
                </a:solidFill>
              </a:rPr>
              <a:t>assemly</a:t>
            </a:r>
            <a:r>
              <a:rPr lang="en-US" sz="2400" dirty="0" smtClean="0">
                <a:solidFill>
                  <a:schemeClr val="bg2">
                    <a:lumMod val="10000"/>
                  </a:schemeClr>
                </a:solidFill>
              </a:rPr>
              <a:t> the first public performance "Education Fruits" in which rehearsals the author took part was given.</a:t>
            </a:r>
            <a:endParaRPr lang="ru-RU" sz="2400" dirty="0" smtClean="0">
              <a:solidFill>
                <a:schemeClr val="bg2">
                  <a:lumMod val="10000"/>
                </a:schemeClr>
              </a:solidFill>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0002"/>
          </a:xfrm>
        </p:spPr>
        <p:txBody>
          <a:bodyPr>
            <a:normAutofit fontScale="90000"/>
          </a:bodyPr>
          <a:lstStyle/>
          <a:p>
            <a:endParaRPr lang="ru-RU" dirty="0"/>
          </a:p>
        </p:txBody>
      </p:sp>
      <p:pic>
        <p:nvPicPr>
          <p:cNvPr id="4" name="Содержимое 3" descr="татд.jpg"/>
          <p:cNvPicPr>
            <a:picLocks noGrp="1" noChangeAspect="1"/>
          </p:cNvPicPr>
          <p:nvPr>
            <p:ph idx="1"/>
          </p:nvPr>
        </p:nvPicPr>
        <p:blipFill>
          <a:blip r:embed="rId2" cstate="print"/>
          <a:stretch>
            <a:fillRect/>
          </a:stretch>
        </p:blipFill>
        <p:spPr>
          <a:xfrm>
            <a:off x="142844" y="142852"/>
            <a:ext cx="4286280" cy="3071834"/>
          </a:xfrm>
        </p:spPr>
      </p:pic>
      <p:pic>
        <p:nvPicPr>
          <p:cNvPr id="5" name="Рисунок 4" descr="316616672.jpg"/>
          <p:cNvPicPr>
            <a:picLocks noChangeAspect="1"/>
          </p:cNvPicPr>
          <p:nvPr/>
        </p:nvPicPr>
        <p:blipFill>
          <a:blip r:embed="rId3" cstate="print"/>
          <a:stretch>
            <a:fillRect/>
          </a:stretch>
        </p:blipFill>
        <p:spPr>
          <a:xfrm>
            <a:off x="1428728" y="3214686"/>
            <a:ext cx="5357850" cy="3457585"/>
          </a:xfrm>
          <a:prstGeom prst="rect">
            <a:avLst/>
          </a:prstGeom>
        </p:spPr>
      </p:pic>
      <p:pic>
        <p:nvPicPr>
          <p:cNvPr id="6" name="Рисунок 5" descr="752077644.jpg"/>
          <p:cNvPicPr>
            <a:picLocks noChangeAspect="1"/>
          </p:cNvPicPr>
          <p:nvPr/>
        </p:nvPicPr>
        <p:blipFill>
          <a:blip r:embed="rId4" cstate="print"/>
          <a:stretch>
            <a:fillRect/>
          </a:stretch>
        </p:blipFill>
        <p:spPr>
          <a:xfrm>
            <a:off x="4429124" y="142852"/>
            <a:ext cx="3571900" cy="308610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6">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TotalTime>
  <Words>1059</Words>
  <Application>Microsoft Office PowerPoint</Application>
  <PresentationFormat>Экран (4:3)</PresentationFormat>
  <Paragraphs>18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Attractions of Tula</vt:lpstr>
      <vt:lpstr> Town of TUla</vt:lpstr>
      <vt:lpstr>Attractions of Tula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list of literature:</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Attractions of Tula</dc:title>
  <cp:lastModifiedBy>Лера</cp:lastModifiedBy>
  <cp:revision>6</cp:revision>
  <dcterms:modified xsi:type="dcterms:W3CDTF">2020-11-24T06:35:43Z</dcterms:modified>
</cp:coreProperties>
</file>