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8" r:id="rId3"/>
    <p:sldId id="269" r:id="rId4"/>
    <p:sldId id="270" r:id="rId5"/>
    <p:sldId id="263" r:id="rId6"/>
    <p:sldId id="282" r:id="rId7"/>
    <p:sldId id="265" r:id="rId8"/>
    <p:sldId id="258" r:id="rId9"/>
    <p:sldId id="257" r:id="rId10"/>
    <p:sldId id="266" r:id="rId11"/>
    <p:sldId id="264" r:id="rId12"/>
    <p:sldId id="272" r:id="rId13"/>
    <p:sldId id="271" r:id="rId14"/>
    <p:sldId id="260" r:id="rId15"/>
    <p:sldId id="276" r:id="rId16"/>
    <p:sldId id="277" r:id="rId17"/>
    <p:sldId id="261" r:id="rId18"/>
    <p:sldId id="273" r:id="rId19"/>
    <p:sldId id="280" r:id="rId20"/>
    <p:sldId id="281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94660"/>
  </p:normalViewPr>
  <p:slideViewPr>
    <p:cSldViewPr>
      <p:cViewPr varScale="1">
        <p:scale>
          <a:sx n="29" d="100"/>
          <a:sy n="29" d="100"/>
        </p:scale>
        <p:origin x="-341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7.9082894704828391E-2"/>
          <c:y val="5.7733074703411665E-2"/>
          <c:w val="0.65396347150469381"/>
          <c:h val="0.77013214747910919"/>
        </c:manualLayout>
      </c:layout>
      <c:pie3DChart>
        <c:varyColors val="1"/>
        <c:ser>
          <c:idx val="0"/>
          <c:order val="0"/>
          <c:explosion val="68"/>
          <c:dLbls>
            <c:dLblPos val="bestFit"/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Кустистые</c:v>
                </c:pt>
                <c:pt idx="1">
                  <c:v>Листоватые</c:v>
                </c:pt>
                <c:pt idx="2">
                  <c:v>Накипные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</c:ser>
      </c:pie3DChart>
    </c:plotArea>
    <c:legend>
      <c:legendPos val="r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1.9858366760758681E-2"/>
          <c:y val="5.9140627572877802E-2"/>
          <c:w val="0.68368097855692567"/>
          <c:h val="0.84308575115235151"/>
        </c:manualLayout>
      </c:layout>
      <c:pie3DChart>
        <c:varyColors val="1"/>
        <c:ser>
          <c:idx val="0"/>
          <c:order val="0"/>
          <c:explosion val="12"/>
          <c:dLbls>
            <c:dLblPos val="bestFit"/>
            <c:showVal val="1"/>
            <c:showLeaderLines val="1"/>
          </c:dLbls>
          <c:cat>
            <c:strRef>
              <c:f>Лист2!$A$1:$A$3</c:f>
              <c:strCache>
                <c:ptCount val="3"/>
                <c:pt idx="0">
                  <c:v>Кустистые</c:v>
                </c:pt>
                <c:pt idx="1">
                  <c:v>Листоватые</c:v>
                </c:pt>
                <c:pt idx="2">
                  <c:v>Накипные</c:v>
                </c:pt>
              </c:strCache>
            </c:strRef>
          </c:cat>
          <c:val>
            <c:numRef>
              <c:f>Лист2!$B$1:$B$3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6002203733967513"/>
          <c:y val="0.59919985112771168"/>
          <c:w val="0.32111003813202632"/>
          <c:h val="0.3559031711146512"/>
        </c:manualLayout>
      </c:layout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8.1615005740103067E-2"/>
          <c:y val="0.11547859182309005"/>
          <c:w val="0.71932424175091658"/>
          <c:h val="0.8845214081769095"/>
        </c:manualLayout>
      </c:layout>
      <c:pie3DChart>
        <c:varyColors val="1"/>
        <c:ser>
          <c:idx val="0"/>
          <c:order val="0"/>
          <c:explosion val="25"/>
          <c:dLbls>
            <c:showVal val="1"/>
            <c:showLeaderLines val="1"/>
          </c:dLbls>
          <c:cat>
            <c:strRef>
              <c:f>Лист1!$A$1:$A$3</c:f>
              <c:strCache>
                <c:ptCount val="3"/>
                <c:pt idx="0">
                  <c:v>кустистые</c:v>
                </c:pt>
                <c:pt idx="1">
                  <c:v>листоватые</c:v>
                </c:pt>
                <c:pt idx="2">
                  <c:v>накипные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443624488799353"/>
          <c:y val="0.32267049687121446"/>
          <c:w val="0.25563755112006326"/>
          <c:h val="0.45539356211005882"/>
        </c:manualLayout>
      </c:layout>
    </c:legend>
    <c:plotVisOnly val="1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B16A7F-9971-4C37-9530-4C4C21FB35D7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BDAFB8E-DF52-4311-B57F-BEACBB717A71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Различают 3 формы слоевищ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23D73B4-3318-4EEA-8211-DF26F6C25441}" type="parTrans" cxnId="{01374C32-4D8B-43D3-AEE7-449FF8B6071F}">
      <dgm:prSet/>
      <dgm:spPr/>
      <dgm:t>
        <a:bodyPr/>
        <a:lstStyle/>
        <a:p>
          <a:endParaRPr lang="ru-RU"/>
        </a:p>
      </dgm:t>
    </dgm:pt>
    <dgm:pt modelId="{77C741E0-A436-47F4-BCD4-77BD2D9C3384}" type="sibTrans" cxnId="{01374C32-4D8B-43D3-AEE7-449FF8B6071F}">
      <dgm:prSet/>
      <dgm:spPr/>
      <dgm:t>
        <a:bodyPr/>
        <a:lstStyle/>
        <a:p>
          <a:endParaRPr lang="ru-RU"/>
        </a:p>
      </dgm:t>
    </dgm:pt>
    <dgm:pt modelId="{16CE331D-2573-447B-8330-40F37EF807D6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накипные</a:t>
          </a:r>
          <a:endParaRPr lang="ru-RU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8F9F3E-6A3F-4D62-93A8-01141F01B1A7}" type="parTrans" cxnId="{6B386398-0308-4257-B4D8-59ABF056D5C8}">
      <dgm:prSet/>
      <dgm:spPr/>
      <dgm:t>
        <a:bodyPr/>
        <a:lstStyle/>
        <a:p>
          <a:endParaRPr lang="ru-RU"/>
        </a:p>
      </dgm:t>
    </dgm:pt>
    <dgm:pt modelId="{6E2A3CBC-1D86-4CEF-9B27-36382D214E0E}" type="sibTrans" cxnId="{6B386398-0308-4257-B4D8-59ABF056D5C8}">
      <dgm:prSet/>
      <dgm:spPr/>
      <dgm:t>
        <a:bodyPr/>
        <a:lstStyle/>
        <a:p>
          <a:endParaRPr lang="ru-RU"/>
        </a:p>
      </dgm:t>
    </dgm:pt>
    <dgm:pt modelId="{9D7AAD53-7EFF-4A94-97AA-E14DBA5F2957}">
      <dgm:prSet phldrT="[Текст]"/>
      <dgm:spPr/>
      <dgm:t>
        <a:bodyPr/>
        <a:lstStyle/>
        <a:p>
          <a:r>
            <a:rPr lang="ru-RU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листоватые</a:t>
          </a:r>
          <a:endParaRPr lang="ru-RU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E26B0B-9C38-4B05-BCE8-FCB807B971F5}" type="parTrans" cxnId="{ACFA561D-8313-4CAF-B84B-F3502317FA39}">
      <dgm:prSet/>
      <dgm:spPr/>
      <dgm:t>
        <a:bodyPr/>
        <a:lstStyle/>
        <a:p>
          <a:endParaRPr lang="ru-RU"/>
        </a:p>
      </dgm:t>
    </dgm:pt>
    <dgm:pt modelId="{9D7F8504-E8F0-418E-BE90-7D9D54ABBE71}" type="sibTrans" cxnId="{ACFA561D-8313-4CAF-B84B-F3502317FA39}">
      <dgm:prSet/>
      <dgm:spPr/>
      <dgm:t>
        <a:bodyPr/>
        <a:lstStyle/>
        <a:p>
          <a:endParaRPr lang="ru-RU"/>
        </a:p>
      </dgm:t>
    </dgm:pt>
    <dgm:pt modelId="{5F1FEFAB-EFCC-4F75-8380-55D928C3AF15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кустистые</a:t>
          </a:r>
          <a:endParaRPr lang="ru-RU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C52446-2E84-4F83-A338-B67FC39FF7DB}" type="parTrans" cxnId="{2B2E8B6E-A2B2-4F79-B5FF-1A37860669AE}">
      <dgm:prSet/>
      <dgm:spPr/>
      <dgm:t>
        <a:bodyPr/>
        <a:lstStyle/>
        <a:p>
          <a:endParaRPr lang="ru-RU"/>
        </a:p>
      </dgm:t>
    </dgm:pt>
    <dgm:pt modelId="{8E9B81AA-09F7-4DEB-9CA3-E2E3A9DD0D7D}" type="sibTrans" cxnId="{2B2E8B6E-A2B2-4F79-B5FF-1A37860669AE}">
      <dgm:prSet/>
      <dgm:spPr/>
      <dgm:t>
        <a:bodyPr/>
        <a:lstStyle/>
        <a:p>
          <a:endParaRPr lang="ru-RU"/>
        </a:p>
      </dgm:t>
    </dgm:pt>
    <dgm:pt modelId="{6B17DEB2-04DF-4019-92FD-069955E5B01E}" type="pres">
      <dgm:prSet presAssocID="{2FB16A7F-9971-4C37-9530-4C4C21FB35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D696A4A-54D1-4409-B1E6-987807685596}" type="pres">
      <dgm:prSet presAssocID="{CBDAFB8E-DF52-4311-B57F-BEACBB717A71}" presName="hierRoot1" presStyleCnt="0">
        <dgm:presLayoutVars>
          <dgm:hierBranch val="init"/>
        </dgm:presLayoutVars>
      </dgm:prSet>
      <dgm:spPr/>
    </dgm:pt>
    <dgm:pt modelId="{64958276-30EB-44B5-AC47-456F021DDD98}" type="pres">
      <dgm:prSet presAssocID="{CBDAFB8E-DF52-4311-B57F-BEACBB717A71}" presName="rootComposite1" presStyleCnt="0"/>
      <dgm:spPr/>
    </dgm:pt>
    <dgm:pt modelId="{2077BF16-4FC7-46FA-A7BB-82ED67B9E4D9}" type="pres">
      <dgm:prSet presAssocID="{CBDAFB8E-DF52-4311-B57F-BEACBB717A71}" presName="rootText1" presStyleLbl="node0" presStyleIdx="0" presStyleCnt="1" custScaleX="2749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6D578A-8389-4509-BB0C-BA260C0154F6}" type="pres">
      <dgm:prSet presAssocID="{CBDAFB8E-DF52-4311-B57F-BEACBB717A7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61573CF-AB5E-4F48-A525-FE6A880778C8}" type="pres">
      <dgm:prSet presAssocID="{CBDAFB8E-DF52-4311-B57F-BEACBB717A71}" presName="hierChild2" presStyleCnt="0"/>
      <dgm:spPr/>
    </dgm:pt>
    <dgm:pt modelId="{3476C74C-CE6C-418C-A4FB-C5C26296DF61}" type="pres">
      <dgm:prSet presAssocID="{E88F9F3E-6A3F-4D62-93A8-01141F01B1A7}" presName="Name37" presStyleLbl="parChTrans1D2" presStyleIdx="0" presStyleCnt="3"/>
      <dgm:spPr/>
      <dgm:t>
        <a:bodyPr/>
        <a:lstStyle/>
        <a:p>
          <a:endParaRPr lang="ru-RU"/>
        </a:p>
      </dgm:t>
    </dgm:pt>
    <dgm:pt modelId="{5125B8D4-5B8C-4C1A-B5C1-468FD8BB59ED}" type="pres">
      <dgm:prSet presAssocID="{16CE331D-2573-447B-8330-40F37EF807D6}" presName="hierRoot2" presStyleCnt="0">
        <dgm:presLayoutVars>
          <dgm:hierBranch val="init"/>
        </dgm:presLayoutVars>
      </dgm:prSet>
      <dgm:spPr/>
    </dgm:pt>
    <dgm:pt modelId="{C7832A34-0A97-461F-99FB-E573BD8FC4E5}" type="pres">
      <dgm:prSet presAssocID="{16CE331D-2573-447B-8330-40F37EF807D6}" presName="rootComposite" presStyleCnt="0"/>
      <dgm:spPr/>
    </dgm:pt>
    <dgm:pt modelId="{99CB0631-6B24-4823-8557-D90487DFBBD2}" type="pres">
      <dgm:prSet presAssocID="{16CE331D-2573-447B-8330-40F37EF807D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ABF02E-1573-4AF1-BBF0-4B00A879294C}" type="pres">
      <dgm:prSet presAssocID="{16CE331D-2573-447B-8330-40F37EF807D6}" presName="rootConnector" presStyleLbl="node2" presStyleIdx="0" presStyleCnt="3"/>
      <dgm:spPr/>
      <dgm:t>
        <a:bodyPr/>
        <a:lstStyle/>
        <a:p>
          <a:endParaRPr lang="ru-RU"/>
        </a:p>
      </dgm:t>
    </dgm:pt>
    <dgm:pt modelId="{4CEA4B01-413E-4AD9-92C7-764799112834}" type="pres">
      <dgm:prSet presAssocID="{16CE331D-2573-447B-8330-40F37EF807D6}" presName="hierChild4" presStyleCnt="0"/>
      <dgm:spPr/>
    </dgm:pt>
    <dgm:pt modelId="{2F4775BF-517C-4E11-A7D3-31FB3C022300}" type="pres">
      <dgm:prSet presAssocID="{16CE331D-2573-447B-8330-40F37EF807D6}" presName="hierChild5" presStyleCnt="0"/>
      <dgm:spPr/>
    </dgm:pt>
    <dgm:pt modelId="{9EE35D82-CCB2-4FE3-89B5-094083D53D4D}" type="pres">
      <dgm:prSet presAssocID="{F0E26B0B-9C38-4B05-BCE8-FCB807B971F5}" presName="Name37" presStyleLbl="parChTrans1D2" presStyleIdx="1" presStyleCnt="3"/>
      <dgm:spPr/>
      <dgm:t>
        <a:bodyPr/>
        <a:lstStyle/>
        <a:p>
          <a:endParaRPr lang="ru-RU"/>
        </a:p>
      </dgm:t>
    </dgm:pt>
    <dgm:pt modelId="{8471BBDA-29C9-43F9-9746-5CD2A57CD2A5}" type="pres">
      <dgm:prSet presAssocID="{9D7AAD53-7EFF-4A94-97AA-E14DBA5F2957}" presName="hierRoot2" presStyleCnt="0">
        <dgm:presLayoutVars>
          <dgm:hierBranch val="init"/>
        </dgm:presLayoutVars>
      </dgm:prSet>
      <dgm:spPr/>
    </dgm:pt>
    <dgm:pt modelId="{B5D3B5DD-2F7A-4668-AC06-9B11E806C47E}" type="pres">
      <dgm:prSet presAssocID="{9D7AAD53-7EFF-4A94-97AA-E14DBA5F2957}" presName="rootComposite" presStyleCnt="0"/>
      <dgm:spPr/>
    </dgm:pt>
    <dgm:pt modelId="{289AA99F-F980-4FDD-8DFE-7DB788DDD972}" type="pres">
      <dgm:prSet presAssocID="{9D7AAD53-7EFF-4A94-97AA-E14DBA5F295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66AE3B-A13A-4461-B576-4B6700D481F9}" type="pres">
      <dgm:prSet presAssocID="{9D7AAD53-7EFF-4A94-97AA-E14DBA5F2957}" presName="rootConnector" presStyleLbl="node2" presStyleIdx="1" presStyleCnt="3"/>
      <dgm:spPr/>
      <dgm:t>
        <a:bodyPr/>
        <a:lstStyle/>
        <a:p>
          <a:endParaRPr lang="ru-RU"/>
        </a:p>
      </dgm:t>
    </dgm:pt>
    <dgm:pt modelId="{A35626C5-40FB-454E-B898-A57D3D1711E1}" type="pres">
      <dgm:prSet presAssocID="{9D7AAD53-7EFF-4A94-97AA-E14DBA5F2957}" presName="hierChild4" presStyleCnt="0"/>
      <dgm:spPr/>
    </dgm:pt>
    <dgm:pt modelId="{47D92FE5-EAD0-486E-BF77-F27E88A71BE8}" type="pres">
      <dgm:prSet presAssocID="{9D7AAD53-7EFF-4A94-97AA-E14DBA5F2957}" presName="hierChild5" presStyleCnt="0"/>
      <dgm:spPr/>
    </dgm:pt>
    <dgm:pt modelId="{CCFDF20C-AFF0-4983-99A1-A4253D7B891E}" type="pres">
      <dgm:prSet presAssocID="{D7C52446-2E84-4F83-A338-B67FC39FF7DB}" presName="Name37" presStyleLbl="parChTrans1D2" presStyleIdx="2" presStyleCnt="3"/>
      <dgm:spPr/>
      <dgm:t>
        <a:bodyPr/>
        <a:lstStyle/>
        <a:p>
          <a:endParaRPr lang="ru-RU"/>
        </a:p>
      </dgm:t>
    </dgm:pt>
    <dgm:pt modelId="{4CF4CA98-FBFA-4A72-89E1-BA4C20C114E4}" type="pres">
      <dgm:prSet presAssocID="{5F1FEFAB-EFCC-4F75-8380-55D928C3AF15}" presName="hierRoot2" presStyleCnt="0">
        <dgm:presLayoutVars>
          <dgm:hierBranch val="init"/>
        </dgm:presLayoutVars>
      </dgm:prSet>
      <dgm:spPr/>
    </dgm:pt>
    <dgm:pt modelId="{401FE4A2-F37C-49A2-BFF2-67088109642F}" type="pres">
      <dgm:prSet presAssocID="{5F1FEFAB-EFCC-4F75-8380-55D928C3AF15}" presName="rootComposite" presStyleCnt="0"/>
      <dgm:spPr/>
    </dgm:pt>
    <dgm:pt modelId="{153F7548-E03C-4649-B59B-35DC0201BCD0}" type="pres">
      <dgm:prSet presAssocID="{5F1FEFAB-EFCC-4F75-8380-55D928C3AF15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4C8AB8-E211-4210-A595-E07DA3D2F2EE}" type="pres">
      <dgm:prSet presAssocID="{5F1FEFAB-EFCC-4F75-8380-55D928C3AF15}" presName="rootConnector" presStyleLbl="node2" presStyleIdx="2" presStyleCnt="3"/>
      <dgm:spPr/>
      <dgm:t>
        <a:bodyPr/>
        <a:lstStyle/>
        <a:p>
          <a:endParaRPr lang="ru-RU"/>
        </a:p>
      </dgm:t>
    </dgm:pt>
    <dgm:pt modelId="{5F72667E-6008-4E5E-AEDD-A799C8FCEA44}" type="pres">
      <dgm:prSet presAssocID="{5F1FEFAB-EFCC-4F75-8380-55D928C3AF15}" presName="hierChild4" presStyleCnt="0"/>
      <dgm:spPr/>
    </dgm:pt>
    <dgm:pt modelId="{F38080DC-0B1A-4B6D-8BDF-0F2055FDD24D}" type="pres">
      <dgm:prSet presAssocID="{5F1FEFAB-EFCC-4F75-8380-55D928C3AF15}" presName="hierChild5" presStyleCnt="0"/>
      <dgm:spPr/>
    </dgm:pt>
    <dgm:pt modelId="{BF7F4AD6-EBA9-4C1C-907E-F7DD25C33324}" type="pres">
      <dgm:prSet presAssocID="{CBDAFB8E-DF52-4311-B57F-BEACBB717A71}" presName="hierChild3" presStyleCnt="0"/>
      <dgm:spPr/>
    </dgm:pt>
  </dgm:ptLst>
  <dgm:cxnLst>
    <dgm:cxn modelId="{49D65695-1809-45E1-BA54-79982CEFBA54}" type="presOf" srcId="{5F1FEFAB-EFCC-4F75-8380-55D928C3AF15}" destId="{153F7548-E03C-4649-B59B-35DC0201BCD0}" srcOrd="0" destOrd="0" presId="urn:microsoft.com/office/officeart/2005/8/layout/orgChart1"/>
    <dgm:cxn modelId="{8024C2D0-EBA6-44E5-A8C8-F4BBFD33DE2B}" type="presOf" srcId="{9D7AAD53-7EFF-4A94-97AA-E14DBA5F2957}" destId="{289AA99F-F980-4FDD-8DFE-7DB788DDD972}" srcOrd="0" destOrd="0" presId="urn:microsoft.com/office/officeart/2005/8/layout/orgChart1"/>
    <dgm:cxn modelId="{6B386398-0308-4257-B4D8-59ABF056D5C8}" srcId="{CBDAFB8E-DF52-4311-B57F-BEACBB717A71}" destId="{16CE331D-2573-447B-8330-40F37EF807D6}" srcOrd="0" destOrd="0" parTransId="{E88F9F3E-6A3F-4D62-93A8-01141F01B1A7}" sibTransId="{6E2A3CBC-1D86-4CEF-9B27-36382D214E0E}"/>
    <dgm:cxn modelId="{4FED4351-DA5A-4549-8158-170023740C44}" type="presOf" srcId="{CBDAFB8E-DF52-4311-B57F-BEACBB717A71}" destId="{796D578A-8389-4509-BB0C-BA260C0154F6}" srcOrd="1" destOrd="0" presId="urn:microsoft.com/office/officeart/2005/8/layout/orgChart1"/>
    <dgm:cxn modelId="{64975224-4E9B-4CC3-9756-F42D3605467C}" type="presOf" srcId="{16CE331D-2573-447B-8330-40F37EF807D6}" destId="{99CB0631-6B24-4823-8557-D90487DFBBD2}" srcOrd="0" destOrd="0" presId="urn:microsoft.com/office/officeart/2005/8/layout/orgChart1"/>
    <dgm:cxn modelId="{CE0BCAED-864C-48F7-88F8-44B0AA568FD2}" type="presOf" srcId="{F0E26B0B-9C38-4B05-BCE8-FCB807B971F5}" destId="{9EE35D82-CCB2-4FE3-89B5-094083D53D4D}" srcOrd="0" destOrd="0" presId="urn:microsoft.com/office/officeart/2005/8/layout/orgChart1"/>
    <dgm:cxn modelId="{01374C32-4D8B-43D3-AEE7-449FF8B6071F}" srcId="{2FB16A7F-9971-4C37-9530-4C4C21FB35D7}" destId="{CBDAFB8E-DF52-4311-B57F-BEACBB717A71}" srcOrd="0" destOrd="0" parTransId="{023D73B4-3318-4EEA-8211-DF26F6C25441}" sibTransId="{77C741E0-A436-47F4-BCD4-77BD2D9C3384}"/>
    <dgm:cxn modelId="{83DCBF56-CC9E-4A4B-A003-F0438BB6E505}" type="presOf" srcId="{5F1FEFAB-EFCC-4F75-8380-55D928C3AF15}" destId="{0E4C8AB8-E211-4210-A595-E07DA3D2F2EE}" srcOrd="1" destOrd="0" presId="urn:microsoft.com/office/officeart/2005/8/layout/orgChart1"/>
    <dgm:cxn modelId="{3C26A957-F5CE-40DD-B48F-4D1206D48F4B}" type="presOf" srcId="{D7C52446-2E84-4F83-A338-B67FC39FF7DB}" destId="{CCFDF20C-AFF0-4983-99A1-A4253D7B891E}" srcOrd="0" destOrd="0" presId="urn:microsoft.com/office/officeart/2005/8/layout/orgChart1"/>
    <dgm:cxn modelId="{ACFA561D-8313-4CAF-B84B-F3502317FA39}" srcId="{CBDAFB8E-DF52-4311-B57F-BEACBB717A71}" destId="{9D7AAD53-7EFF-4A94-97AA-E14DBA5F2957}" srcOrd="1" destOrd="0" parTransId="{F0E26B0B-9C38-4B05-BCE8-FCB807B971F5}" sibTransId="{9D7F8504-E8F0-418E-BE90-7D9D54ABBE71}"/>
    <dgm:cxn modelId="{2B2E8B6E-A2B2-4F79-B5FF-1A37860669AE}" srcId="{CBDAFB8E-DF52-4311-B57F-BEACBB717A71}" destId="{5F1FEFAB-EFCC-4F75-8380-55D928C3AF15}" srcOrd="2" destOrd="0" parTransId="{D7C52446-2E84-4F83-A338-B67FC39FF7DB}" sibTransId="{8E9B81AA-09F7-4DEB-9CA3-E2E3A9DD0D7D}"/>
    <dgm:cxn modelId="{2514465F-205F-4D3E-9C43-056FCA9CE666}" type="presOf" srcId="{16CE331D-2573-447B-8330-40F37EF807D6}" destId="{33ABF02E-1573-4AF1-BBF0-4B00A879294C}" srcOrd="1" destOrd="0" presId="urn:microsoft.com/office/officeart/2005/8/layout/orgChart1"/>
    <dgm:cxn modelId="{EF7B799F-5280-4F2D-BEEA-0E43D375F123}" type="presOf" srcId="{E88F9F3E-6A3F-4D62-93A8-01141F01B1A7}" destId="{3476C74C-CE6C-418C-A4FB-C5C26296DF61}" srcOrd="0" destOrd="0" presId="urn:microsoft.com/office/officeart/2005/8/layout/orgChart1"/>
    <dgm:cxn modelId="{51095897-651A-4977-A46C-FD15F16A0243}" type="presOf" srcId="{2FB16A7F-9971-4C37-9530-4C4C21FB35D7}" destId="{6B17DEB2-04DF-4019-92FD-069955E5B01E}" srcOrd="0" destOrd="0" presId="urn:microsoft.com/office/officeart/2005/8/layout/orgChart1"/>
    <dgm:cxn modelId="{0FD98AF7-FC5B-4B6B-88DD-569A69FBA5E2}" type="presOf" srcId="{CBDAFB8E-DF52-4311-B57F-BEACBB717A71}" destId="{2077BF16-4FC7-46FA-A7BB-82ED67B9E4D9}" srcOrd="0" destOrd="0" presId="urn:microsoft.com/office/officeart/2005/8/layout/orgChart1"/>
    <dgm:cxn modelId="{8E15FE88-E6A4-477C-8536-7130CC098506}" type="presOf" srcId="{9D7AAD53-7EFF-4A94-97AA-E14DBA5F2957}" destId="{8066AE3B-A13A-4461-B576-4B6700D481F9}" srcOrd="1" destOrd="0" presId="urn:microsoft.com/office/officeart/2005/8/layout/orgChart1"/>
    <dgm:cxn modelId="{DF3551A2-2F7D-403A-8D67-A92F3DDDBE05}" type="presParOf" srcId="{6B17DEB2-04DF-4019-92FD-069955E5B01E}" destId="{0D696A4A-54D1-4409-B1E6-987807685596}" srcOrd="0" destOrd="0" presId="urn:microsoft.com/office/officeart/2005/8/layout/orgChart1"/>
    <dgm:cxn modelId="{B3662813-7FEE-4B9D-8398-3D0B185F6EA9}" type="presParOf" srcId="{0D696A4A-54D1-4409-B1E6-987807685596}" destId="{64958276-30EB-44B5-AC47-456F021DDD98}" srcOrd="0" destOrd="0" presId="urn:microsoft.com/office/officeart/2005/8/layout/orgChart1"/>
    <dgm:cxn modelId="{22BB5CDA-9535-4B4F-A140-8D64095F72B8}" type="presParOf" srcId="{64958276-30EB-44B5-AC47-456F021DDD98}" destId="{2077BF16-4FC7-46FA-A7BB-82ED67B9E4D9}" srcOrd="0" destOrd="0" presId="urn:microsoft.com/office/officeart/2005/8/layout/orgChart1"/>
    <dgm:cxn modelId="{E0C4859B-8F90-4C39-B264-EB57B4BD9072}" type="presParOf" srcId="{64958276-30EB-44B5-AC47-456F021DDD98}" destId="{796D578A-8389-4509-BB0C-BA260C0154F6}" srcOrd="1" destOrd="0" presId="urn:microsoft.com/office/officeart/2005/8/layout/orgChart1"/>
    <dgm:cxn modelId="{C645F4D1-C4D5-4D2A-9AB8-514E75DADF73}" type="presParOf" srcId="{0D696A4A-54D1-4409-B1E6-987807685596}" destId="{D61573CF-AB5E-4F48-A525-FE6A880778C8}" srcOrd="1" destOrd="0" presId="urn:microsoft.com/office/officeart/2005/8/layout/orgChart1"/>
    <dgm:cxn modelId="{BFAD7AD0-4652-4299-AD51-147831C55F07}" type="presParOf" srcId="{D61573CF-AB5E-4F48-A525-FE6A880778C8}" destId="{3476C74C-CE6C-418C-A4FB-C5C26296DF61}" srcOrd="0" destOrd="0" presId="urn:microsoft.com/office/officeart/2005/8/layout/orgChart1"/>
    <dgm:cxn modelId="{E5921897-DB2B-43F4-A043-D5C818C281A7}" type="presParOf" srcId="{D61573CF-AB5E-4F48-A525-FE6A880778C8}" destId="{5125B8D4-5B8C-4C1A-B5C1-468FD8BB59ED}" srcOrd="1" destOrd="0" presId="urn:microsoft.com/office/officeart/2005/8/layout/orgChart1"/>
    <dgm:cxn modelId="{DE4BA504-5C72-4A70-8CCF-3FB84C6235F4}" type="presParOf" srcId="{5125B8D4-5B8C-4C1A-B5C1-468FD8BB59ED}" destId="{C7832A34-0A97-461F-99FB-E573BD8FC4E5}" srcOrd="0" destOrd="0" presId="urn:microsoft.com/office/officeart/2005/8/layout/orgChart1"/>
    <dgm:cxn modelId="{BFF62A99-70CC-43C1-AB54-001850D80A6E}" type="presParOf" srcId="{C7832A34-0A97-461F-99FB-E573BD8FC4E5}" destId="{99CB0631-6B24-4823-8557-D90487DFBBD2}" srcOrd="0" destOrd="0" presId="urn:microsoft.com/office/officeart/2005/8/layout/orgChart1"/>
    <dgm:cxn modelId="{32234858-057F-44D8-AEBA-13FD32CC42FE}" type="presParOf" srcId="{C7832A34-0A97-461F-99FB-E573BD8FC4E5}" destId="{33ABF02E-1573-4AF1-BBF0-4B00A879294C}" srcOrd="1" destOrd="0" presId="urn:microsoft.com/office/officeart/2005/8/layout/orgChart1"/>
    <dgm:cxn modelId="{CC8BE7B7-B9B6-41F5-9BBF-3A9B9F4F516E}" type="presParOf" srcId="{5125B8D4-5B8C-4C1A-B5C1-468FD8BB59ED}" destId="{4CEA4B01-413E-4AD9-92C7-764799112834}" srcOrd="1" destOrd="0" presId="urn:microsoft.com/office/officeart/2005/8/layout/orgChart1"/>
    <dgm:cxn modelId="{CB8D92A6-9266-46E8-A895-A64A39941662}" type="presParOf" srcId="{5125B8D4-5B8C-4C1A-B5C1-468FD8BB59ED}" destId="{2F4775BF-517C-4E11-A7D3-31FB3C022300}" srcOrd="2" destOrd="0" presId="urn:microsoft.com/office/officeart/2005/8/layout/orgChart1"/>
    <dgm:cxn modelId="{28CD9893-C37B-428A-A8BA-105A006CC6FC}" type="presParOf" srcId="{D61573CF-AB5E-4F48-A525-FE6A880778C8}" destId="{9EE35D82-CCB2-4FE3-89B5-094083D53D4D}" srcOrd="2" destOrd="0" presId="urn:microsoft.com/office/officeart/2005/8/layout/orgChart1"/>
    <dgm:cxn modelId="{AF2BAB62-C101-47CE-BA0C-FE0EDCFFE85D}" type="presParOf" srcId="{D61573CF-AB5E-4F48-A525-FE6A880778C8}" destId="{8471BBDA-29C9-43F9-9746-5CD2A57CD2A5}" srcOrd="3" destOrd="0" presId="urn:microsoft.com/office/officeart/2005/8/layout/orgChart1"/>
    <dgm:cxn modelId="{0184000E-10D3-4DB6-A815-76FE9C8AF30B}" type="presParOf" srcId="{8471BBDA-29C9-43F9-9746-5CD2A57CD2A5}" destId="{B5D3B5DD-2F7A-4668-AC06-9B11E806C47E}" srcOrd="0" destOrd="0" presId="urn:microsoft.com/office/officeart/2005/8/layout/orgChart1"/>
    <dgm:cxn modelId="{435AA4EC-A97E-4230-A80F-CA794F6EE71E}" type="presParOf" srcId="{B5D3B5DD-2F7A-4668-AC06-9B11E806C47E}" destId="{289AA99F-F980-4FDD-8DFE-7DB788DDD972}" srcOrd="0" destOrd="0" presId="urn:microsoft.com/office/officeart/2005/8/layout/orgChart1"/>
    <dgm:cxn modelId="{5272C2E3-28F7-41D9-B90D-6556AB007A74}" type="presParOf" srcId="{B5D3B5DD-2F7A-4668-AC06-9B11E806C47E}" destId="{8066AE3B-A13A-4461-B576-4B6700D481F9}" srcOrd="1" destOrd="0" presId="urn:microsoft.com/office/officeart/2005/8/layout/orgChart1"/>
    <dgm:cxn modelId="{94057687-55FA-45F9-8207-AA00E53DE80E}" type="presParOf" srcId="{8471BBDA-29C9-43F9-9746-5CD2A57CD2A5}" destId="{A35626C5-40FB-454E-B898-A57D3D1711E1}" srcOrd="1" destOrd="0" presId="urn:microsoft.com/office/officeart/2005/8/layout/orgChart1"/>
    <dgm:cxn modelId="{469EFA77-ADD8-4628-A818-059A9F426A54}" type="presParOf" srcId="{8471BBDA-29C9-43F9-9746-5CD2A57CD2A5}" destId="{47D92FE5-EAD0-486E-BF77-F27E88A71BE8}" srcOrd="2" destOrd="0" presId="urn:microsoft.com/office/officeart/2005/8/layout/orgChart1"/>
    <dgm:cxn modelId="{009C3CD7-75DA-4F10-A8FA-10978D748202}" type="presParOf" srcId="{D61573CF-AB5E-4F48-A525-FE6A880778C8}" destId="{CCFDF20C-AFF0-4983-99A1-A4253D7B891E}" srcOrd="4" destOrd="0" presId="urn:microsoft.com/office/officeart/2005/8/layout/orgChart1"/>
    <dgm:cxn modelId="{0F14119D-9E28-4B43-9FAE-5F4D4DF6C139}" type="presParOf" srcId="{D61573CF-AB5E-4F48-A525-FE6A880778C8}" destId="{4CF4CA98-FBFA-4A72-89E1-BA4C20C114E4}" srcOrd="5" destOrd="0" presId="urn:microsoft.com/office/officeart/2005/8/layout/orgChart1"/>
    <dgm:cxn modelId="{302A22B9-FED3-4F7A-A99E-8A0E9140EF1F}" type="presParOf" srcId="{4CF4CA98-FBFA-4A72-89E1-BA4C20C114E4}" destId="{401FE4A2-F37C-49A2-BFF2-67088109642F}" srcOrd="0" destOrd="0" presId="urn:microsoft.com/office/officeart/2005/8/layout/orgChart1"/>
    <dgm:cxn modelId="{1BBA3848-BC05-4093-A64A-07D62D077FBD}" type="presParOf" srcId="{401FE4A2-F37C-49A2-BFF2-67088109642F}" destId="{153F7548-E03C-4649-B59B-35DC0201BCD0}" srcOrd="0" destOrd="0" presId="urn:microsoft.com/office/officeart/2005/8/layout/orgChart1"/>
    <dgm:cxn modelId="{6D102A45-5889-4110-8C6B-E8D7ACD5B484}" type="presParOf" srcId="{401FE4A2-F37C-49A2-BFF2-67088109642F}" destId="{0E4C8AB8-E211-4210-A595-E07DA3D2F2EE}" srcOrd="1" destOrd="0" presId="urn:microsoft.com/office/officeart/2005/8/layout/orgChart1"/>
    <dgm:cxn modelId="{934E654A-FD9B-4618-AD9D-EAF09B2B6935}" type="presParOf" srcId="{4CF4CA98-FBFA-4A72-89E1-BA4C20C114E4}" destId="{5F72667E-6008-4E5E-AEDD-A799C8FCEA44}" srcOrd="1" destOrd="0" presId="urn:microsoft.com/office/officeart/2005/8/layout/orgChart1"/>
    <dgm:cxn modelId="{E29DA7FA-A4DE-49F0-8778-D9D267095554}" type="presParOf" srcId="{4CF4CA98-FBFA-4A72-89E1-BA4C20C114E4}" destId="{F38080DC-0B1A-4B6D-8BDF-0F2055FDD24D}" srcOrd="2" destOrd="0" presId="urn:microsoft.com/office/officeart/2005/8/layout/orgChart1"/>
    <dgm:cxn modelId="{C5557ACD-6494-4BFD-A397-8EC9F5ED6ACE}" type="presParOf" srcId="{0D696A4A-54D1-4409-B1E6-987807685596}" destId="{BF7F4AD6-EBA9-4C1C-907E-F7DD25C3332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FDF20C-AFF0-4983-99A1-A4253D7B891E}">
      <dsp:nvSpPr>
        <dsp:cNvPr id="0" name=""/>
        <dsp:cNvSpPr/>
      </dsp:nvSpPr>
      <dsp:spPr>
        <a:xfrm>
          <a:off x="3417107" y="1040370"/>
          <a:ext cx="2417628" cy="419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794"/>
              </a:lnTo>
              <a:lnTo>
                <a:pt x="2417628" y="209794"/>
              </a:lnTo>
              <a:lnTo>
                <a:pt x="2417628" y="41958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E35D82-CCB2-4FE3-89B5-094083D53D4D}">
      <dsp:nvSpPr>
        <dsp:cNvPr id="0" name=""/>
        <dsp:cNvSpPr/>
      </dsp:nvSpPr>
      <dsp:spPr>
        <a:xfrm>
          <a:off x="3371387" y="1040370"/>
          <a:ext cx="91440" cy="4195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958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76C74C-CE6C-418C-A4FB-C5C26296DF61}">
      <dsp:nvSpPr>
        <dsp:cNvPr id="0" name=""/>
        <dsp:cNvSpPr/>
      </dsp:nvSpPr>
      <dsp:spPr>
        <a:xfrm>
          <a:off x="999478" y="1040370"/>
          <a:ext cx="2417628" cy="419588"/>
        </a:xfrm>
        <a:custGeom>
          <a:avLst/>
          <a:gdLst/>
          <a:ahLst/>
          <a:cxnLst/>
          <a:rect l="0" t="0" r="0" b="0"/>
          <a:pathLst>
            <a:path>
              <a:moveTo>
                <a:pt x="2417628" y="0"/>
              </a:moveTo>
              <a:lnTo>
                <a:pt x="2417628" y="209794"/>
              </a:lnTo>
              <a:lnTo>
                <a:pt x="0" y="209794"/>
              </a:lnTo>
              <a:lnTo>
                <a:pt x="0" y="41958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7BF16-4FC7-46FA-A7BB-82ED67B9E4D9}">
      <dsp:nvSpPr>
        <dsp:cNvPr id="0" name=""/>
        <dsp:cNvSpPr/>
      </dsp:nvSpPr>
      <dsp:spPr>
        <a:xfrm>
          <a:off x="670021" y="41350"/>
          <a:ext cx="5494170" cy="9990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Times New Roman" pitchFamily="18" charset="0"/>
              <a:cs typeface="Times New Roman" pitchFamily="18" charset="0"/>
            </a:rPr>
            <a:t>Различают 3 формы слоевищ</a:t>
          </a:r>
          <a:endParaRPr lang="ru-RU" sz="3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70021" y="41350"/>
        <a:ext cx="5494170" cy="999019"/>
      </dsp:txXfrm>
    </dsp:sp>
    <dsp:sp modelId="{99CB0631-6B24-4823-8557-D90487DFBBD2}">
      <dsp:nvSpPr>
        <dsp:cNvPr id="0" name=""/>
        <dsp:cNvSpPr/>
      </dsp:nvSpPr>
      <dsp:spPr>
        <a:xfrm>
          <a:off x="458" y="1459959"/>
          <a:ext cx="1998039" cy="999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накипные</a:t>
          </a:r>
          <a:endParaRPr lang="ru-RU" sz="31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8" y="1459959"/>
        <a:ext cx="1998039" cy="999019"/>
      </dsp:txXfrm>
    </dsp:sp>
    <dsp:sp modelId="{289AA99F-F980-4FDD-8DFE-7DB788DDD972}">
      <dsp:nvSpPr>
        <dsp:cNvPr id="0" name=""/>
        <dsp:cNvSpPr/>
      </dsp:nvSpPr>
      <dsp:spPr>
        <a:xfrm>
          <a:off x="2418087" y="1459959"/>
          <a:ext cx="1998039" cy="999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листоватые</a:t>
          </a:r>
          <a:endParaRPr lang="ru-RU" sz="31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18087" y="1459959"/>
        <a:ext cx="1998039" cy="999019"/>
      </dsp:txXfrm>
    </dsp:sp>
    <dsp:sp modelId="{153F7548-E03C-4649-B59B-35DC0201BCD0}">
      <dsp:nvSpPr>
        <dsp:cNvPr id="0" name=""/>
        <dsp:cNvSpPr/>
      </dsp:nvSpPr>
      <dsp:spPr>
        <a:xfrm>
          <a:off x="4835715" y="1459959"/>
          <a:ext cx="1998039" cy="999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кустистые</a:t>
          </a:r>
          <a:endParaRPr lang="ru-RU" sz="31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35715" y="1459959"/>
        <a:ext cx="1998039" cy="999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C8BA2-77E7-4633-AD7A-D139C03C4001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87799-C51B-4334-B031-6A12E37F62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87799-C51B-4334-B031-6A12E37F627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E3B42-F7D4-46DD-B50C-743873FB1FDD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4025D-C4E6-46A2-AE99-A31C038B9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3805-60E0-4E5E-8F10-FAE71A067E31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E930E-7985-40EA-941A-5F443A8FE1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A47FC-DAC5-480F-BE28-3177F0382862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FEE59-A159-4665-9F25-79651170C1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BEF8-71C1-46B0-BDD6-7AD28A834C71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DFED0-F5F0-44E2-BF28-42754D78F0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B67AD-FFE9-4BD3-ACF9-82A39AE1D287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5A0E4-A13B-4F0F-8C35-DD00532B7C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2211C-438B-4CC5-A8BE-5F43ADF8DACA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327FD-1EF1-4DF8-A51E-B632D308B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27D7C-0425-49F0-8D92-41301CCA79F9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99BCE-4EB1-49F2-805A-F4453DD43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A0E09-0725-407F-9776-2A05965EE025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87402-EF11-4CF1-913B-C1FE64CCA8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E6E46-AD11-44A8-939E-FF5974835FB7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42628-80EA-47C3-8B5E-BD64FDE05E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1EA28-BF90-49DF-83E3-506E642F6688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F0ADE-DFC9-4790-8CCF-70E4A6BF7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FE136-6375-401B-BE55-01319EFD552D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F6432-A65B-4DA9-848D-5861EEB616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BCD28E-7E35-43FF-849B-DE5539BA479F}" type="datetimeFigureOut">
              <a:rPr lang="ru-RU"/>
              <a:pPr>
                <a:defRPr/>
              </a:pPr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33733D-4FE0-4BDF-9601-8C0E40CBC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.jpe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4213" y="1196975"/>
            <a:ext cx="7772400" cy="14700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Удивительные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индикаторы чистоты воздуха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3500438"/>
            <a:ext cx="3808610" cy="2736874"/>
          </a:xfrm>
        </p:spPr>
        <p:txBody>
          <a:bodyPr rtlCol="0">
            <a:normAutofit fontScale="47500" lnSpcReduction="20000"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1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Щебров</a:t>
            </a:r>
            <a:r>
              <a:rPr lang="ru-RU" sz="5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Артем,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ученик 2-а класса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Сидоренко 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1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Наталья Александровна,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2627313" y="260350"/>
            <a:ext cx="4465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20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Кингисеппская</a:t>
            </a:r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СОШ № 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2»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:\выступление Артема\родник\DSC05640.JPG"/>
          <p:cNvPicPr/>
          <p:nvPr/>
        </p:nvPicPr>
        <p:blipFill>
          <a:blip r:embed="rId2" cstate="print"/>
          <a:srcRect t="1709" r="25239"/>
          <a:stretch>
            <a:fillRect/>
          </a:stretch>
        </p:blipFill>
        <p:spPr bwMode="auto">
          <a:xfrm>
            <a:off x="179512" y="2852936"/>
            <a:ext cx="482453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Местообитания лишайников</a:t>
            </a:r>
          </a:p>
        </p:txBody>
      </p:sp>
      <p:pic>
        <p:nvPicPr>
          <p:cNvPr id="8195" name="Содержимое 4" descr="DSCN20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857628"/>
            <a:ext cx="2500313" cy="1876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Содержимое 7" descr="DSCN22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928670"/>
            <a:ext cx="178595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Содержимое 13" descr="Изображение 01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57752" y="3929066"/>
            <a:ext cx="2408291" cy="1806574"/>
          </a:xfrm>
          <a:effectLst>
            <a:softEdge rad="112500"/>
          </a:effectLst>
        </p:spPr>
      </p:pic>
      <p:pic>
        <p:nvPicPr>
          <p:cNvPr id="8198" name="Содержимое 10" descr="DSCN217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000108"/>
            <a:ext cx="1714512" cy="2285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Cladonia rangiferina кладония оленья ЯГЕЛЬ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857224" y="1000108"/>
            <a:ext cx="1850311" cy="2428892"/>
          </a:xfrm>
          <a:effectLst>
            <a:softEdge rad="112500"/>
          </a:effectLst>
        </p:spPr>
      </p:pic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500063" y="6072188"/>
            <a:ext cx="83581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Встречаются даже на железных решетках, на стекле</a:t>
            </a:r>
          </a:p>
          <a:p>
            <a:endParaRPr lang="ru-RU" dirty="0"/>
          </a:p>
        </p:txBody>
      </p:sp>
      <p:sp>
        <p:nvSpPr>
          <p:cNvPr id="10249" name="TextBox 9"/>
          <p:cNvSpPr txBox="1">
            <a:spLocks noChangeArrowheads="1"/>
          </p:cNvSpPr>
          <p:nvPr/>
        </p:nvSpPr>
        <p:spPr bwMode="auto">
          <a:xfrm>
            <a:off x="571500" y="3357563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 почве</a:t>
            </a:r>
          </a:p>
        </p:txBody>
      </p:sp>
      <p:sp>
        <p:nvSpPr>
          <p:cNvPr id="10250" name="TextBox 10"/>
          <p:cNvSpPr txBox="1">
            <a:spLocks noChangeArrowheads="1"/>
          </p:cNvSpPr>
          <p:nvPr/>
        </p:nvSpPr>
        <p:spPr bwMode="auto">
          <a:xfrm>
            <a:off x="2714625" y="5715000"/>
            <a:ext cx="3929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 коре деревьев</a:t>
            </a:r>
          </a:p>
        </p:txBody>
      </p:sp>
      <p:sp>
        <p:nvSpPr>
          <p:cNvPr id="10251" name="TextBox 11"/>
          <p:cNvSpPr txBox="1">
            <a:spLocks noChangeArrowheads="1"/>
          </p:cNvSpPr>
          <p:nvPr/>
        </p:nvSpPr>
        <p:spPr bwMode="auto">
          <a:xfrm>
            <a:off x="3000375" y="3286125"/>
            <a:ext cx="3214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  древесине</a:t>
            </a:r>
          </a:p>
        </p:txBody>
      </p:sp>
      <p:sp>
        <p:nvSpPr>
          <p:cNvPr id="10252" name="TextBox 12"/>
          <p:cNvSpPr txBox="1">
            <a:spLocks noChangeArrowheads="1"/>
          </p:cNvSpPr>
          <p:nvPr/>
        </p:nvSpPr>
        <p:spPr bwMode="auto">
          <a:xfrm>
            <a:off x="5857875" y="3286125"/>
            <a:ext cx="3000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 железобетонных столбах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Значение лишайников в природе и в жизни человека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2232248" cy="1486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TextBox 9"/>
          <p:cNvSpPr txBox="1">
            <a:spLocks noChangeArrowheads="1"/>
          </p:cNvSpPr>
          <p:nvPr/>
        </p:nvSpPr>
        <p:spPr bwMode="auto">
          <a:xfrm>
            <a:off x="0" y="3068638"/>
            <a:ext cx="3816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Кислота лишайников разрушает горные породы, образуется почва</a:t>
            </a:r>
          </a:p>
        </p:txBody>
      </p:sp>
      <p:sp>
        <p:nvSpPr>
          <p:cNvPr id="11269" name="TextBox 10"/>
          <p:cNvSpPr txBox="1">
            <a:spLocks noChangeArrowheads="1"/>
          </p:cNvSpPr>
          <p:nvPr/>
        </p:nvSpPr>
        <p:spPr bwMode="auto">
          <a:xfrm>
            <a:off x="428596" y="5935662"/>
            <a:ext cx="421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Кладония, или Оленей ягель (олений мох) – корм для северных оленей и кабарги)</a:t>
            </a: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556792"/>
            <a:ext cx="2016224" cy="156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1" name="TextBox 14"/>
          <p:cNvSpPr txBox="1">
            <a:spLocks noChangeArrowheads="1"/>
          </p:cNvSpPr>
          <p:nvPr/>
        </p:nvSpPr>
        <p:spPr bwMode="auto">
          <a:xfrm>
            <a:off x="3635375" y="3213100"/>
            <a:ext cx="2709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Птицы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вьют 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гнезда</a:t>
            </a:r>
          </a:p>
        </p:txBody>
      </p:sp>
      <p:sp>
        <p:nvSpPr>
          <p:cNvPr id="11272" name="TextBox 15"/>
          <p:cNvSpPr txBox="1">
            <a:spLocks noChangeArrowheads="1"/>
          </p:cNvSpPr>
          <p:nvPr/>
        </p:nvSpPr>
        <p:spPr bwMode="auto">
          <a:xfrm>
            <a:off x="5076825" y="5949950"/>
            <a:ext cx="3500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Человек использует в производстве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мазей, духов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l="9377" t="7028" r="17955"/>
          <a:stretch>
            <a:fillRect/>
          </a:stretch>
        </p:blipFill>
        <p:spPr bwMode="auto">
          <a:xfrm>
            <a:off x="2267744" y="3861048"/>
            <a:ext cx="2376264" cy="202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l="11551" t="13786" r="7589" b="10521"/>
          <a:stretch>
            <a:fillRect/>
          </a:stretch>
        </p:blipFill>
        <p:spPr>
          <a:xfrm flipH="1">
            <a:off x="251517" y="4149080"/>
            <a:ext cx="1847006" cy="1759054"/>
          </a:xfrm>
          <a:effectLst>
            <a:softEdge rad="112500"/>
          </a:effectLst>
        </p:spPr>
      </p:pic>
      <p:sp>
        <p:nvSpPr>
          <p:cNvPr id="11275" name="TextBox 15"/>
          <p:cNvSpPr txBox="1">
            <a:spLocks noChangeArrowheads="1"/>
          </p:cNvSpPr>
          <p:nvPr/>
        </p:nvSpPr>
        <p:spPr bwMode="auto">
          <a:xfrm>
            <a:off x="6227763" y="3284538"/>
            <a:ext cx="2736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3300"/>
                </a:solidFill>
              </a:rPr>
              <a:t>Аспицилия съедобная – </a:t>
            </a:r>
          </a:p>
          <a:p>
            <a:pPr algn="ctr"/>
            <a:r>
              <a:rPr lang="ru-RU" b="1">
                <a:solidFill>
                  <a:srgbClr val="003300"/>
                </a:solidFill>
              </a:rPr>
              <a:t>манна небесная (Библия)</a:t>
            </a:r>
          </a:p>
        </p:txBody>
      </p:sp>
      <p:sp>
        <p:nvSpPr>
          <p:cNvPr id="11276" name="Содержимое 16"/>
          <p:cNvSpPr>
            <a:spLocks noGrp="1"/>
          </p:cNvSpPr>
          <p:nvPr>
            <p:ph sz="half" idx="2"/>
          </p:nvPr>
        </p:nvSpPr>
        <p:spPr>
          <a:xfrm>
            <a:off x="5940152" y="3212975"/>
            <a:ext cx="3203848" cy="720081"/>
          </a:xfrm>
        </p:spPr>
        <p:txBody>
          <a:bodyPr/>
          <a:lstStyle/>
          <a:p>
            <a:pPr>
              <a:buNone/>
            </a:pPr>
            <a:endParaRPr lang="ru-RU" dirty="0" smtClean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628800"/>
            <a:ext cx="2819447" cy="140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000504"/>
            <a:ext cx="2533666" cy="186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685" t="2000" r="32948"/>
          <a:stretch>
            <a:fillRect/>
          </a:stretch>
        </p:blipFill>
        <p:spPr bwMode="auto">
          <a:xfrm>
            <a:off x="7643834" y="4211794"/>
            <a:ext cx="780332" cy="159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Практическая часть</a:t>
            </a:r>
          </a:p>
        </p:txBody>
      </p:sp>
      <p:sp>
        <p:nvSpPr>
          <p:cNvPr id="12292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Лихеноиндикация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лишайников в качестве биоиндикаторов степени </a:t>
            </a:r>
            <a:r>
              <a:rPr lang="ru-RU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загрязнения 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воздуха, основанное на изучении состава и биологических особенностей лишайников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 bwMode="auto">
          <a:xfrm rot="5400000">
            <a:off x="-31091" y="2174175"/>
            <a:ext cx="4820500" cy="361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Характеристика исследования</a:t>
            </a:r>
          </a:p>
        </p:txBody>
      </p:sp>
      <p:sp>
        <p:nvSpPr>
          <p:cNvPr id="13315" name="Содержимое 3"/>
          <p:cNvSpPr>
            <a:spLocks noGrp="1"/>
          </p:cNvSpPr>
          <p:nvPr>
            <p:ph sz="half" idx="2"/>
          </p:nvPr>
        </p:nvSpPr>
        <p:spPr>
          <a:xfrm>
            <a:off x="4427538" y="1412875"/>
            <a:ext cx="4716462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Объект исследования: </a:t>
            </a: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Лишайники, растущие на деревьях нашего города и района.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Время исследования: </a:t>
            </a:r>
          </a:p>
          <a:p>
            <a:pPr>
              <a:buFont typeface="Arial" charset="0"/>
              <a:buNone/>
            </a:pP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сентябрь-октябрь 2020 года.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Места исследования:</a:t>
            </a:r>
          </a:p>
          <a:p>
            <a:pPr>
              <a:buFont typeface="Arial" charset="0"/>
              <a:buNone/>
            </a:pP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1) территория </a:t>
            </a:r>
            <a:r>
              <a:rPr lang="ru-RU" sz="20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Кингисеппкой</a:t>
            </a: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школы №2;</a:t>
            </a:r>
          </a:p>
          <a:p>
            <a:pPr>
              <a:buFont typeface="Arial" charset="0"/>
              <a:buNone/>
            </a:pP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2) микрорайон «</a:t>
            </a:r>
            <a:r>
              <a:rPr lang="ru-RU" sz="20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Касколовка</a:t>
            </a: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Arial" charset="0"/>
              <a:buNone/>
            </a:pP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3) лесной массив на расстоянии 8 км от Кингисеппа.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Методы</a:t>
            </a: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charset="0"/>
              <a:buNone/>
            </a:pP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1. Работа с источниками информации.</a:t>
            </a:r>
          </a:p>
          <a:p>
            <a:pPr>
              <a:buFont typeface="Arial" charset="0"/>
              <a:buNone/>
            </a:pP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2. Наблюдение.</a:t>
            </a:r>
          </a:p>
          <a:p>
            <a:pPr>
              <a:buFont typeface="Arial" charset="0"/>
              <a:buNone/>
            </a:pPr>
            <a:r>
              <a:rPr lang="ru-RU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3. Работа по методике</a:t>
            </a:r>
            <a:r>
              <a:rPr 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Содержимое 9" descr="kingisepp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7460" t="4475" r="6656" b="14976"/>
          <a:stretch>
            <a:fillRect/>
          </a:stretch>
        </p:blipFill>
        <p:spPr>
          <a:xfrm>
            <a:off x="46297" y="1628800"/>
            <a:ext cx="4309679" cy="4536504"/>
          </a:xfrm>
          <a:effectLst>
            <a:softEdge rad="112500"/>
          </a:effectLst>
        </p:spPr>
      </p:pic>
      <p:sp>
        <p:nvSpPr>
          <p:cNvPr id="6" name="Улыбающееся лицо 5"/>
          <p:cNvSpPr/>
          <p:nvPr/>
        </p:nvSpPr>
        <p:spPr>
          <a:xfrm>
            <a:off x="1979613" y="3933825"/>
            <a:ext cx="288925" cy="287338"/>
          </a:xfrm>
          <a:prstGeom prst="smileyFace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Улыбающееся лицо 6"/>
          <p:cNvSpPr/>
          <p:nvPr/>
        </p:nvSpPr>
        <p:spPr>
          <a:xfrm>
            <a:off x="827088" y="5589588"/>
            <a:ext cx="288925" cy="287337"/>
          </a:xfrm>
          <a:prstGeom prst="smileyFace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Улыбающееся лицо 7"/>
          <p:cNvSpPr/>
          <p:nvPr/>
        </p:nvSpPr>
        <p:spPr>
          <a:xfrm>
            <a:off x="3132138" y="2060575"/>
            <a:ext cx="288925" cy="287338"/>
          </a:xfrm>
          <a:prstGeom prst="smileyFace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2843213" y="1916113"/>
            <a:ext cx="288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3321" name="TextBox 9"/>
          <p:cNvSpPr txBox="1">
            <a:spLocks noChangeArrowheads="1"/>
          </p:cNvSpPr>
          <p:nvPr/>
        </p:nvSpPr>
        <p:spPr bwMode="auto">
          <a:xfrm>
            <a:off x="468313" y="5445125"/>
            <a:ext cx="358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3322" name="TextBox 10"/>
          <p:cNvSpPr txBox="1">
            <a:spLocks noChangeArrowheads="1"/>
          </p:cNvSpPr>
          <p:nvPr/>
        </p:nvSpPr>
        <p:spPr bwMode="auto">
          <a:xfrm>
            <a:off x="1692275" y="3716338"/>
            <a:ext cx="287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Видовое многообразие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Наблюдения у школы №2 </a:t>
            </a:r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Содержимое 22" descr="Изображение 0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8165"/>
          <a:stretch>
            <a:fillRect/>
          </a:stretch>
        </p:blipFill>
        <p:spPr>
          <a:xfrm>
            <a:off x="6516216" y="2204864"/>
            <a:ext cx="2195736" cy="1793212"/>
          </a:xfrm>
          <a:effectLst>
            <a:softEdge rad="112500"/>
          </a:effectLst>
        </p:spPr>
      </p:pic>
      <p:pic>
        <p:nvPicPr>
          <p:cNvPr id="7" name="Содержимое 4" descr="DSCN19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596" y="2285992"/>
            <a:ext cx="2448271" cy="183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9" descr="Изображение 029.jpg"/>
          <p:cNvPicPr>
            <a:picLocks noChangeAspect="1"/>
          </p:cNvPicPr>
          <p:nvPr/>
        </p:nvPicPr>
        <p:blipFill>
          <a:blip r:embed="rId5" cstate="print"/>
          <a:srcRect l="20692" t="11602" r="19992" b="24024"/>
          <a:stretch>
            <a:fillRect/>
          </a:stretch>
        </p:blipFill>
        <p:spPr bwMode="auto">
          <a:xfrm>
            <a:off x="3491880" y="2132856"/>
            <a:ext cx="2271338" cy="184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Содержимое 15" descr="DSCN2003.JPG"/>
          <p:cNvPicPr>
            <a:picLocks noChangeAspect="1"/>
          </p:cNvPicPr>
          <p:nvPr/>
        </p:nvPicPr>
        <p:blipFill>
          <a:blip r:embed="rId6" cstate="print"/>
          <a:srcRect l="7742" t="10323" r="12256"/>
          <a:stretch>
            <a:fillRect/>
          </a:stretch>
        </p:blipFill>
        <p:spPr bwMode="auto">
          <a:xfrm>
            <a:off x="3563888" y="4437112"/>
            <a:ext cx="2236032" cy="187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3" name="TextBox 24"/>
          <p:cNvSpPr txBox="1">
            <a:spLocks noChangeArrowheads="1"/>
          </p:cNvSpPr>
          <p:nvPr/>
        </p:nvSpPr>
        <p:spPr bwMode="auto">
          <a:xfrm>
            <a:off x="395288" y="1412875"/>
            <a:ext cx="23764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Накипные лишайники</a:t>
            </a:r>
          </a:p>
        </p:txBody>
      </p:sp>
      <p:sp>
        <p:nvSpPr>
          <p:cNvPr id="14344" name="TextBox 25"/>
          <p:cNvSpPr txBox="1">
            <a:spLocks noChangeArrowheads="1"/>
          </p:cNvSpPr>
          <p:nvPr/>
        </p:nvSpPr>
        <p:spPr bwMode="auto">
          <a:xfrm>
            <a:off x="5076825" y="1268413"/>
            <a:ext cx="20875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Листоватые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лишайники</a:t>
            </a:r>
          </a:p>
        </p:txBody>
      </p:sp>
      <p:sp>
        <p:nvSpPr>
          <p:cNvPr id="14345" name="TextBox 26"/>
          <p:cNvSpPr txBox="1">
            <a:spLocks noChangeArrowheads="1"/>
          </p:cNvSpPr>
          <p:nvPr/>
        </p:nvSpPr>
        <p:spPr bwMode="auto">
          <a:xfrm>
            <a:off x="785786" y="4143380"/>
            <a:ext cx="1655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Графис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6" name="TextBox 27"/>
          <p:cNvSpPr txBox="1">
            <a:spLocks noChangeArrowheads="1"/>
          </p:cNvSpPr>
          <p:nvPr/>
        </p:nvSpPr>
        <p:spPr bwMode="auto">
          <a:xfrm>
            <a:off x="2843213" y="6308725"/>
            <a:ext cx="3384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Пармелиопс</a:t>
            </a:r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сомнительный </a:t>
            </a:r>
          </a:p>
        </p:txBody>
      </p:sp>
      <p:sp>
        <p:nvSpPr>
          <p:cNvPr id="14347" name="TextBox 28"/>
          <p:cNvSpPr txBox="1">
            <a:spLocks noChangeArrowheads="1"/>
          </p:cNvSpPr>
          <p:nvPr/>
        </p:nvSpPr>
        <p:spPr bwMode="auto">
          <a:xfrm>
            <a:off x="6372200" y="4005263"/>
            <a:ext cx="23765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Пармелия</a:t>
            </a:r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козья </a:t>
            </a:r>
          </a:p>
        </p:txBody>
      </p:sp>
      <p:sp>
        <p:nvSpPr>
          <p:cNvPr id="14348" name="TextBox 29"/>
          <p:cNvSpPr txBox="1">
            <a:spLocks noChangeArrowheads="1"/>
          </p:cNvSpPr>
          <p:nvPr/>
        </p:nvSpPr>
        <p:spPr bwMode="auto">
          <a:xfrm>
            <a:off x="3779912" y="3933825"/>
            <a:ext cx="15128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Ксантория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Содержимое 32" descr="DSCN1976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rcRect l="12737" t="50647" r="52708" b="12924"/>
          <a:stretch>
            <a:fillRect/>
          </a:stretch>
        </p:blipFill>
        <p:spPr>
          <a:xfrm>
            <a:off x="6300192" y="4365104"/>
            <a:ext cx="2458861" cy="1944216"/>
          </a:xfrm>
          <a:effectLst>
            <a:softEdge rad="112500"/>
          </a:effectLst>
        </p:spPr>
      </p:pic>
      <p:sp>
        <p:nvSpPr>
          <p:cNvPr id="14350" name="TextBox 33"/>
          <p:cNvSpPr txBox="1">
            <a:spLocks noChangeArrowheads="1"/>
          </p:cNvSpPr>
          <p:nvPr/>
        </p:nvSpPr>
        <p:spPr bwMode="auto">
          <a:xfrm>
            <a:off x="6300192" y="6237288"/>
            <a:ext cx="25929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Пармелиопс</a:t>
            </a:r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темный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6868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Видовое многообразие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Наблюдения в </a:t>
            </a:r>
            <a:r>
              <a:rPr lang="ru-RU" sz="3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3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Касколовка</a:t>
            </a:r>
            <a:r>
              <a:rPr lang="ru-RU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7" name="Содержимое 4" descr="DSCN2134.jpg"/>
          <p:cNvPicPr>
            <a:picLocks noChangeAspect="1"/>
          </p:cNvPicPr>
          <p:nvPr/>
        </p:nvPicPr>
        <p:blipFill>
          <a:blip r:embed="rId2" cstate="print"/>
          <a:srcRect l="35925" t="40416" r="8390"/>
          <a:stretch>
            <a:fillRect/>
          </a:stretch>
        </p:blipFill>
        <p:spPr bwMode="auto">
          <a:xfrm>
            <a:off x="7740352" y="4653136"/>
            <a:ext cx="1195201" cy="170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7" descr="DSCN2173.jpg"/>
          <p:cNvPicPr>
            <a:picLocks noChangeAspect="1"/>
          </p:cNvPicPr>
          <p:nvPr/>
        </p:nvPicPr>
        <p:blipFill>
          <a:blip r:embed="rId3" cstate="print"/>
          <a:srcRect t="16428" r="25318" b="16003"/>
          <a:stretch>
            <a:fillRect/>
          </a:stretch>
        </p:blipFill>
        <p:spPr bwMode="auto">
          <a:xfrm rot="5400000">
            <a:off x="5379246" y="4850211"/>
            <a:ext cx="1697874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3" descr="DSCN220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9562" t="4250"/>
          <a:stretch>
            <a:fillRect/>
          </a:stretch>
        </p:blipFill>
        <p:spPr>
          <a:xfrm>
            <a:off x="2843808" y="2060848"/>
            <a:ext cx="1693536" cy="1344758"/>
          </a:xfrm>
          <a:effectLst>
            <a:softEdge rad="112500"/>
          </a:effectLst>
        </p:spPr>
      </p:pic>
      <p:pic>
        <p:nvPicPr>
          <p:cNvPr id="13" name="Содержимое 10" descr="DSCN2186.jpg"/>
          <p:cNvPicPr>
            <a:picLocks noChangeAspect="1"/>
          </p:cNvPicPr>
          <p:nvPr/>
        </p:nvPicPr>
        <p:blipFill>
          <a:blip r:embed="rId5" cstate="print"/>
          <a:srcRect l="18502" t="17818" r="14681" b="10910"/>
          <a:stretch>
            <a:fillRect/>
          </a:stretch>
        </p:blipFill>
        <p:spPr bwMode="auto">
          <a:xfrm>
            <a:off x="323528" y="2204864"/>
            <a:ext cx="1692188" cy="135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7" name="TextBox 14"/>
          <p:cNvSpPr txBox="1">
            <a:spLocks noChangeArrowheads="1"/>
          </p:cNvSpPr>
          <p:nvPr/>
        </p:nvSpPr>
        <p:spPr bwMode="auto">
          <a:xfrm>
            <a:off x="250825" y="1268413"/>
            <a:ext cx="20177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Накипные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лишайники</a:t>
            </a:r>
          </a:p>
        </p:txBody>
      </p:sp>
      <p:sp>
        <p:nvSpPr>
          <p:cNvPr id="15368" name="TextBox 15"/>
          <p:cNvSpPr txBox="1">
            <a:spLocks noChangeArrowheads="1"/>
          </p:cNvSpPr>
          <p:nvPr/>
        </p:nvSpPr>
        <p:spPr bwMode="auto">
          <a:xfrm>
            <a:off x="323850" y="3573463"/>
            <a:ext cx="1727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Графис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9" name="TextBox 16"/>
          <p:cNvSpPr txBox="1">
            <a:spLocks noChangeArrowheads="1"/>
          </p:cNvSpPr>
          <p:nvPr/>
        </p:nvSpPr>
        <p:spPr bwMode="auto">
          <a:xfrm>
            <a:off x="2627313" y="3284538"/>
            <a:ext cx="2305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Пармелия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козья </a:t>
            </a:r>
          </a:p>
        </p:txBody>
      </p:sp>
      <p:sp>
        <p:nvSpPr>
          <p:cNvPr id="15370" name="TextBox 17"/>
          <p:cNvSpPr txBox="1">
            <a:spLocks noChangeArrowheads="1"/>
          </p:cNvSpPr>
          <p:nvPr/>
        </p:nvSpPr>
        <p:spPr bwMode="auto">
          <a:xfrm>
            <a:off x="2627313" y="1196975"/>
            <a:ext cx="21605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Листоватые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лишайники</a:t>
            </a:r>
          </a:p>
        </p:txBody>
      </p:sp>
      <p:pic>
        <p:nvPicPr>
          <p:cNvPr id="23" name="Содержимое 20" descr="DSCN2162.jpg"/>
          <p:cNvPicPr>
            <a:picLocks noChangeAspect="1"/>
          </p:cNvPicPr>
          <p:nvPr/>
        </p:nvPicPr>
        <p:blipFill>
          <a:blip r:embed="rId6" cstate="print"/>
          <a:srcRect l="19613" t="28528" r="23331" b="14416"/>
          <a:stretch>
            <a:fillRect/>
          </a:stretch>
        </p:blipFill>
        <p:spPr bwMode="auto">
          <a:xfrm rot="5400000">
            <a:off x="4662009" y="2438889"/>
            <a:ext cx="1872208" cy="1404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Содержимое 23" descr="DSCN2213.jpg"/>
          <p:cNvPicPr>
            <a:picLocks noChangeAspect="1"/>
          </p:cNvPicPr>
          <p:nvPr/>
        </p:nvPicPr>
        <p:blipFill>
          <a:blip r:embed="rId7" cstate="print"/>
          <a:srcRect l="34182" t="26985" r="19390" b="26984"/>
          <a:stretch>
            <a:fillRect/>
          </a:stretch>
        </p:blipFill>
        <p:spPr bwMode="auto">
          <a:xfrm rot="5400000">
            <a:off x="256486" y="4432146"/>
            <a:ext cx="1646251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73" name="TextBox 26"/>
          <p:cNvSpPr txBox="1">
            <a:spLocks noChangeArrowheads="1"/>
          </p:cNvSpPr>
          <p:nvPr/>
        </p:nvSpPr>
        <p:spPr bwMode="auto">
          <a:xfrm>
            <a:off x="0" y="5876925"/>
            <a:ext cx="216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Ризокарпон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4" name="TextBox 27"/>
          <p:cNvSpPr txBox="1">
            <a:spLocks noChangeArrowheads="1"/>
          </p:cNvSpPr>
          <p:nvPr/>
        </p:nvSpPr>
        <p:spPr bwMode="auto">
          <a:xfrm>
            <a:off x="5292080" y="1268413"/>
            <a:ext cx="345638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Кустистые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лишайники</a:t>
            </a:r>
          </a:p>
        </p:txBody>
      </p:sp>
      <p:pic>
        <p:nvPicPr>
          <p:cNvPr id="35" name="Содержимое 32" descr="DSCN2219.jpg"/>
          <p:cNvPicPr>
            <a:picLocks noChangeAspect="1"/>
          </p:cNvPicPr>
          <p:nvPr/>
        </p:nvPicPr>
        <p:blipFill>
          <a:blip r:embed="rId8" cstate="print"/>
          <a:srcRect l="23075" b="23920"/>
          <a:stretch>
            <a:fillRect/>
          </a:stretch>
        </p:blipFill>
        <p:spPr bwMode="auto">
          <a:xfrm>
            <a:off x="2843808" y="5301208"/>
            <a:ext cx="1675369" cy="1242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76" name="TextBox 35"/>
          <p:cNvSpPr txBox="1">
            <a:spLocks noChangeArrowheads="1"/>
          </p:cNvSpPr>
          <p:nvPr/>
        </p:nvSpPr>
        <p:spPr bwMode="auto">
          <a:xfrm>
            <a:off x="2627313" y="6488113"/>
            <a:ext cx="2160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Ксантория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2700338" y="4941888"/>
            <a:ext cx="2232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Пармелия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вздутая</a:t>
            </a:r>
          </a:p>
        </p:txBody>
      </p:sp>
      <p:sp>
        <p:nvSpPr>
          <p:cNvPr id="15378" name="TextBox 38"/>
          <p:cNvSpPr txBox="1">
            <a:spLocks noChangeArrowheads="1"/>
          </p:cNvSpPr>
          <p:nvPr/>
        </p:nvSpPr>
        <p:spPr bwMode="auto">
          <a:xfrm>
            <a:off x="5364163" y="6211888"/>
            <a:ext cx="2016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Кладония</a:t>
            </a:r>
          </a:p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желто-зеленая</a:t>
            </a:r>
          </a:p>
        </p:txBody>
      </p:sp>
      <p:sp>
        <p:nvSpPr>
          <p:cNvPr id="15379" name="TextBox 39"/>
          <p:cNvSpPr txBox="1">
            <a:spLocks noChangeArrowheads="1"/>
          </p:cNvSpPr>
          <p:nvPr/>
        </p:nvSpPr>
        <p:spPr bwMode="auto">
          <a:xfrm>
            <a:off x="7343775" y="6211888"/>
            <a:ext cx="1800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Кладония бесформенная</a:t>
            </a:r>
          </a:p>
        </p:txBody>
      </p:sp>
      <p:sp>
        <p:nvSpPr>
          <p:cNvPr id="15380" name="TextBox 40"/>
          <p:cNvSpPr txBox="1">
            <a:spLocks noChangeArrowheads="1"/>
          </p:cNvSpPr>
          <p:nvPr/>
        </p:nvSpPr>
        <p:spPr bwMode="auto">
          <a:xfrm>
            <a:off x="4859338" y="4005263"/>
            <a:ext cx="151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Эверния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Содержимое 36" descr="DSCN2206.jpg"/>
          <p:cNvPicPr>
            <a:picLocks noChangeAspect="1"/>
          </p:cNvPicPr>
          <p:nvPr/>
        </p:nvPicPr>
        <p:blipFill>
          <a:blip r:embed="rId9" cstate="print"/>
          <a:srcRect l="18931" t="44893" r="37383" b="26711"/>
          <a:stretch>
            <a:fillRect/>
          </a:stretch>
        </p:blipFill>
        <p:spPr bwMode="auto">
          <a:xfrm>
            <a:off x="2987824" y="3717032"/>
            <a:ext cx="1595254" cy="138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48" name="Содержимое 47" descr="DSCN2164.jpg"/>
          <p:cNvPicPr>
            <a:picLocks noGrp="1" noChangeAspect="1"/>
          </p:cNvPicPr>
          <p:nvPr>
            <p:ph sz="half" idx="2"/>
          </p:nvPr>
        </p:nvPicPr>
        <p:blipFill>
          <a:blip r:embed="rId10" cstate="print"/>
          <a:srcRect l="14287" t="19335" r="10827" b="21232"/>
          <a:stretch>
            <a:fillRect/>
          </a:stretch>
        </p:blipFill>
        <p:spPr>
          <a:xfrm rot="5400000">
            <a:off x="7432911" y="2490774"/>
            <a:ext cx="2010465" cy="1196704"/>
          </a:xfrm>
          <a:effectLst>
            <a:softEdge rad="112500"/>
          </a:effectLst>
        </p:spPr>
      </p:pic>
      <p:pic>
        <p:nvPicPr>
          <p:cNvPr id="46" name="Содержимое 43" descr="DSCN2177.jpg"/>
          <p:cNvPicPr>
            <a:picLocks noChangeAspect="1"/>
          </p:cNvPicPr>
          <p:nvPr/>
        </p:nvPicPr>
        <p:blipFill>
          <a:blip r:embed="rId11" cstate="print"/>
          <a:srcRect l="10698" t="16793" b="23773"/>
          <a:stretch>
            <a:fillRect/>
          </a:stretch>
        </p:blipFill>
        <p:spPr bwMode="auto">
          <a:xfrm rot="5400000">
            <a:off x="5913405" y="2524311"/>
            <a:ext cx="2290409" cy="1219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84" name="TextBox 48"/>
          <p:cNvSpPr txBox="1">
            <a:spLocks noChangeArrowheads="1"/>
          </p:cNvSpPr>
          <p:nvPr/>
        </p:nvSpPr>
        <p:spPr bwMode="auto">
          <a:xfrm>
            <a:off x="7451725" y="4149725"/>
            <a:ext cx="1692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Уснея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жесткая</a:t>
            </a:r>
          </a:p>
        </p:txBody>
      </p:sp>
      <p:sp>
        <p:nvSpPr>
          <p:cNvPr id="15385" name="TextBox 49"/>
          <p:cNvSpPr txBox="1">
            <a:spLocks noChangeArrowheads="1"/>
          </p:cNvSpPr>
          <p:nvPr/>
        </p:nvSpPr>
        <p:spPr bwMode="auto">
          <a:xfrm>
            <a:off x="6156176" y="4077072"/>
            <a:ext cx="15827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Уснея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длиннейшая</a:t>
            </a:r>
          </a:p>
        </p:txBody>
      </p:sp>
      <p:pic>
        <p:nvPicPr>
          <p:cNvPr id="27" name="Содержимое 10" descr="DSCN2186.jpg"/>
          <p:cNvPicPr>
            <a:picLocks noChangeAspect="1"/>
          </p:cNvPicPr>
          <p:nvPr/>
        </p:nvPicPr>
        <p:blipFill>
          <a:blip r:embed="rId5" cstate="print"/>
          <a:srcRect l="18502" t="17818" r="14681" b="10910"/>
          <a:stretch>
            <a:fillRect/>
          </a:stretch>
        </p:blipFill>
        <p:spPr bwMode="auto">
          <a:xfrm>
            <a:off x="475928" y="2357264"/>
            <a:ext cx="1692188" cy="135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280920" cy="70609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Видовое многообразие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Наблюдения в лесу в 8 км от  г. Кингисеппа</a:t>
            </a:r>
            <a:b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Накипные,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листоватые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кустистые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лишайники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8" name="Рисунок 7" descr="H:\выступление Артема\родник\DSC05640.JPG"/>
          <p:cNvPicPr/>
          <p:nvPr/>
        </p:nvPicPr>
        <p:blipFill>
          <a:blip r:embed="rId2" cstate="print"/>
          <a:srcRect t="1709" r="25239"/>
          <a:stretch>
            <a:fillRect/>
          </a:stretch>
        </p:blipFill>
        <p:spPr bwMode="auto">
          <a:xfrm>
            <a:off x="4572000" y="2000240"/>
            <a:ext cx="2416352" cy="136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:\выступление Артема\родник\IMG_20151020_155945.jpg"/>
          <p:cNvPicPr/>
          <p:nvPr/>
        </p:nvPicPr>
        <p:blipFill>
          <a:blip r:embed="rId3" cstate="print"/>
          <a:srcRect l="19356" t="13832" r="1653"/>
          <a:stretch>
            <a:fillRect/>
          </a:stretch>
        </p:blipFill>
        <p:spPr bwMode="auto">
          <a:xfrm>
            <a:off x="214282" y="1857364"/>
            <a:ext cx="307183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35433" t="25407" r="49817" b="35547"/>
          <a:stretch/>
        </p:blipFill>
        <p:spPr bwMode="auto">
          <a:xfrm>
            <a:off x="3286116" y="1785926"/>
            <a:ext cx="1209026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286116" y="3571876"/>
            <a:ext cx="1357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Графис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43438" y="3429000"/>
            <a:ext cx="228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Ксантория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или стенная </a:t>
            </a:r>
            <a:r>
              <a:rPr lang="ru-RU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золотянка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Объект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21270" t="1" r="46394" b="59952"/>
          <a:stretch/>
        </p:blipFill>
        <p:spPr bwMode="auto">
          <a:xfrm>
            <a:off x="4857752" y="4357694"/>
            <a:ext cx="1822610" cy="1428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4929190" y="5929330"/>
            <a:ext cx="1943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Пармелия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козья</a:t>
            </a:r>
          </a:p>
        </p:txBody>
      </p:sp>
      <p:pic>
        <p:nvPicPr>
          <p:cNvPr id="20" name="Объект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47742" r="11897"/>
          <a:stretch/>
        </p:blipFill>
        <p:spPr bwMode="auto">
          <a:xfrm>
            <a:off x="7286644" y="1785926"/>
            <a:ext cx="1354635" cy="1887919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1" name="Прямоугольник 20"/>
          <p:cNvSpPr/>
          <p:nvPr/>
        </p:nvSpPr>
        <p:spPr>
          <a:xfrm>
            <a:off x="7052145" y="3643314"/>
            <a:ext cx="2168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Уснея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длиннейшая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Объект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/>
            </a:extLst>
          </a:blip>
          <a:srcRect l="3949" r="42688"/>
          <a:stretch/>
        </p:blipFill>
        <p:spPr bwMode="auto">
          <a:xfrm>
            <a:off x="7215206" y="4214818"/>
            <a:ext cx="1616989" cy="1704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3" name="Прямоугольник 22"/>
          <p:cNvSpPr/>
          <p:nvPr/>
        </p:nvSpPr>
        <p:spPr>
          <a:xfrm>
            <a:off x="7429520" y="5929330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Эверния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работы по методике</a:t>
            </a:r>
          </a:p>
        </p:txBody>
      </p:sp>
      <p:graphicFrame>
        <p:nvGraphicFramePr>
          <p:cNvPr id="14" name="Содержимое 13"/>
          <p:cNvGraphicFramePr>
            <a:graphicFrameLocks noGrp="1"/>
          </p:cNvGraphicFramePr>
          <p:nvPr>
            <p:ph sz="half" idx="1"/>
          </p:nvPr>
        </p:nvGraphicFramePr>
        <p:xfrm>
          <a:off x="251520" y="1484313"/>
          <a:ext cx="8712968" cy="4603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48"/>
                <a:gridCol w="1925201"/>
                <a:gridCol w="1540160"/>
                <a:gridCol w="1617168"/>
                <a:gridCol w="1482551"/>
                <a:gridCol w="1685840"/>
              </a:tblGrid>
              <a:tr h="936051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 исследований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Наличие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+ или отсутствие – лишайников (число видов)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Степень загрязнения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</a:tr>
              <a:tr h="689168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Кустистые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Листоватые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Накипные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</a:tr>
              <a:tr h="103665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Территория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школы №2</a:t>
                      </a:r>
                    </a:p>
                    <a:p>
                      <a:pPr algn="just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(4)</a:t>
                      </a:r>
                      <a:endParaRPr lang="ru-RU" sz="4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ru-RU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  <a:endParaRPr lang="ru-RU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Слабое загрязнение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</a:tr>
              <a:tr h="100582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Микрорайон «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Касколовка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just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(5)</a:t>
                      </a:r>
                      <a:endParaRPr lang="ru-RU" sz="4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  <a:endParaRPr lang="ru-RU" sz="4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  <a:endParaRPr lang="ru-RU" sz="4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Загрязнения нет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</a:tr>
              <a:tr h="93605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Лес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км от</a:t>
                      </a:r>
                    </a:p>
                    <a:p>
                      <a:pPr algn="l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г. Кингисеппа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  <a:endParaRPr lang="ru-RU" sz="4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  <a:endParaRPr lang="ru-RU" sz="4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  <a:endParaRPr lang="ru-RU" sz="4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Загрязнения нет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45718" marB="4571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Количественный состав лишайников</a:t>
            </a:r>
          </a:p>
        </p:txBody>
      </p:sp>
      <p:graphicFrame>
        <p:nvGraphicFramePr>
          <p:cNvPr id="7" name="Содержимое 4"/>
          <p:cNvGraphicFramePr>
            <a:graphicFrameLocks/>
          </p:cNvGraphicFramePr>
          <p:nvPr/>
        </p:nvGraphicFramePr>
        <p:xfrm>
          <a:off x="0" y="1988840"/>
          <a:ext cx="493204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half" idx="1"/>
          </p:nvPr>
        </p:nvGraphicFramePr>
        <p:xfrm>
          <a:off x="4932040" y="2060848"/>
          <a:ext cx="4038600" cy="2520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827088" y="1628775"/>
            <a:ext cx="2665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 школы №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4500563" y="1557338"/>
            <a:ext cx="4787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микрорайоне «</a:t>
            </a:r>
            <a:r>
              <a:rPr lang="ru-RU" sz="24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Касколовка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8440" name="TextBox 10"/>
          <p:cNvSpPr txBox="1">
            <a:spLocks noChangeArrowheads="1"/>
          </p:cNvSpPr>
          <p:nvPr/>
        </p:nvSpPr>
        <p:spPr bwMode="auto">
          <a:xfrm>
            <a:off x="1907704" y="4292600"/>
            <a:ext cx="4680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км  от  </a:t>
            </a:r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г. Кингисеппа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2843213" y="4868863"/>
          <a:ext cx="3276600" cy="151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357297"/>
            <a:ext cx="86439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1.Многообразие и значение лишайников в природе и в жизни человека очень велико. 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2.Лишайник – это удивительный и сложный по строению организм, в котором  природа объединила полезные друг другу грибы и водоросли.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Лишайники являются индикаторами состояния окружающей среды. Они очень чувствительны к чистоте окружающего воздуха. </a:t>
            </a:r>
            <a:endParaRPr lang="ru-RU" sz="20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Мои наблюдения подтверждают выдвинутую гипотезу. 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Видовой состав лишайников на исследуемых площадках различен. 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центре города Кингисеппа, у нашей школы, отсутствуют кустистые лишайники, что свидетельствует о загрязнении воздуха. 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Методика указывает на отсутствие загрязнений в воздухе в тех местах, где меньше влияние человека: в лесном массиве микрорайона </a:t>
            </a:r>
            <a:r>
              <a:rPr lang="ru-RU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Касколовка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и в 8 км от г.Кингисеппа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 работы, коллекцию, атлас-определитель лишайников  можно использовать на уроках биологии, окружающего мира, как краеведческий материал  для будущих юных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лихенологов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</a:p>
        </p:txBody>
      </p:sp>
      <p:sp>
        <p:nvSpPr>
          <p:cNvPr id="3075" name="Содержимое 8"/>
          <p:cNvSpPr>
            <a:spLocks noGrp="1"/>
          </p:cNvSpPr>
          <p:nvPr>
            <p:ph sz="half" idx="1"/>
          </p:nvPr>
        </p:nvSpPr>
        <p:spPr>
          <a:xfrm>
            <a:off x="179388" y="1196975"/>
            <a:ext cx="8964612" cy="1223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dirty="0" smtClean="0">
                <a:solidFill>
                  <a:srgbClr val="003300"/>
                </a:solidFill>
              </a:rPr>
              <a:t>	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Распространение лишайников, их обилие неодинаково в разных местах нашего города и района.</a:t>
            </a:r>
          </a:p>
        </p:txBody>
      </p:sp>
      <p:sp>
        <p:nvSpPr>
          <p:cNvPr id="3076" name="TextBox 12"/>
          <p:cNvSpPr txBox="1">
            <a:spLocks noChangeArrowheads="1"/>
          </p:cNvSpPr>
          <p:nvPr/>
        </p:nvSpPr>
        <p:spPr bwMode="auto">
          <a:xfrm>
            <a:off x="827088" y="5661025"/>
            <a:ext cx="3600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Лишайник на ветке тополя. Территория школы.</a:t>
            </a:r>
          </a:p>
        </p:txBody>
      </p:sp>
      <p:sp>
        <p:nvSpPr>
          <p:cNvPr id="3077" name="TextBox 13"/>
          <p:cNvSpPr txBox="1">
            <a:spLocks noChangeArrowheads="1"/>
          </p:cNvSpPr>
          <p:nvPr/>
        </p:nvSpPr>
        <p:spPr bwMode="auto">
          <a:xfrm>
            <a:off x="5148263" y="5949950"/>
            <a:ext cx="3311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Лишайник на стволе березы. Территория школы.</a:t>
            </a:r>
          </a:p>
        </p:txBody>
      </p:sp>
      <p:pic>
        <p:nvPicPr>
          <p:cNvPr id="21" name="Содержимое 20" descr="Изображение 0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2454" t="12485" r="5346" b="19253"/>
          <a:stretch>
            <a:fillRect/>
          </a:stretch>
        </p:blipFill>
        <p:spPr>
          <a:xfrm rot="5400000">
            <a:off x="4716015" y="2636913"/>
            <a:ext cx="3960442" cy="2808312"/>
          </a:xfrm>
          <a:effectLst>
            <a:softEdge rad="112500"/>
          </a:effectLst>
        </p:spPr>
      </p:pic>
      <p:pic>
        <p:nvPicPr>
          <p:cNvPr id="18" name="Содержимое 15" descr="Изображение 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592" y="2708920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Нам, людям, не стоит забывать о том, что чистый воздух – это невидимое сокровище, которое нужно беречь! </a:t>
            </a:r>
          </a:p>
        </p:txBody>
      </p:sp>
      <p:pic>
        <p:nvPicPr>
          <p:cNvPr id="4" name="Содержимое 3" descr="H:\выступление Артема\родник\IMG_20151020_155858.jpg"/>
          <p:cNvPicPr>
            <a:picLocks noGrp="1"/>
          </p:cNvPicPr>
          <p:nvPr>
            <p:ph idx="1"/>
          </p:nvPr>
        </p:nvPicPr>
        <p:blipFill>
          <a:blip r:embed="rId2" cstate="print"/>
          <a:srcRect l="25446" r="779" b="3570"/>
          <a:stretch>
            <a:fillRect/>
          </a:stretch>
        </p:blipFill>
        <p:spPr bwMode="auto">
          <a:xfrm>
            <a:off x="2643174" y="1785926"/>
            <a:ext cx="400052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43042" y="5500702"/>
            <a:ext cx="6072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Удивительная выносливость лишайников</a:t>
            </a:r>
          </a:p>
        </p:txBody>
      </p:sp>
      <p:pic>
        <p:nvPicPr>
          <p:cNvPr id="4099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202" y="1600200"/>
            <a:ext cx="3396595" cy="4525963"/>
          </a:xfrm>
          <a:effectLst>
            <a:softEdge rad="112500"/>
          </a:effectLst>
        </p:spPr>
      </p:pic>
      <p:sp>
        <p:nvSpPr>
          <p:cNvPr id="4100" name="Содержимое 7"/>
          <p:cNvSpPr>
            <a:spLocks noGrp="1"/>
          </p:cNvSpPr>
          <p:nvPr>
            <p:ph sz="half" idx="2"/>
          </p:nvPr>
        </p:nvSpPr>
        <p:spPr>
          <a:xfrm>
            <a:off x="4859338" y="1628775"/>
            <a:ext cx="4038600" cy="452596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Эксперимент с лишайниками</a:t>
            </a:r>
            <a:b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космосе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971600" y="6237288"/>
            <a:ext cx="7416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Контейнер с организмами для космических исследований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Уязвимость лишайников</a:t>
            </a:r>
          </a:p>
        </p:txBody>
      </p:sp>
      <p:pic>
        <p:nvPicPr>
          <p:cNvPr id="8" name="Содержимое 7" descr="Изображение 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7261" t="12203" r="12504" b="6968"/>
          <a:stretch>
            <a:fillRect/>
          </a:stretch>
        </p:blipFill>
        <p:spPr>
          <a:xfrm rot="16200000">
            <a:off x="64087" y="1867062"/>
            <a:ext cx="4479324" cy="3384377"/>
          </a:xfrm>
          <a:effectLst>
            <a:softEdge rad="112500"/>
          </a:effectLst>
        </p:spPr>
      </p:pic>
      <p:pic>
        <p:nvPicPr>
          <p:cNvPr id="11" name="Содержимое 10" descr="DSCN21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598234" y="1962606"/>
            <a:ext cx="4398640" cy="3298980"/>
          </a:xfrm>
          <a:effectLst>
            <a:softEdge rad="112500"/>
          </a:effectLst>
        </p:spPr>
      </p:pic>
      <p:sp>
        <p:nvSpPr>
          <p:cNvPr id="5125" name="TextBox 11"/>
          <p:cNvSpPr txBox="1">
            <a:spLocks noChangeArrowheads="1"/>
          </p:cNvSpPr>
          <p:nvPr/>
        </p:nvSpPr>
        <p:spPr bwMode="auto">
          <a:xfrm>
            <a:off x="611188" y="5949950"/>
            <a:ext cx="37449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Лишайник на стволе рябины.</a:t>
            </a:r>
          </a:p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Пришкольная территория.</a:t>
            </a:r>
          </a:p>
        </p:txBody>
      </p:sp>
      <p:sp>
        <p:nvSpPr>
          <p:cNvPr id="5126" name="TextBox 12"/>
          <p:cNvSpPr txBox="1">
            <a:spLocks noChangeArrowheads="1"/>
          </p:cNvSpPr>
          <p:nvPr/>
        </p:nvSpPr>
        <p:spPr bwMode="auto">
          <a:xfrm>
            <a:off x="5076825" y="5949950"/>
            <a:ext cx="3527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Лишайник на стволе березы. Микрорайон «</a:t>
            </a:r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Касколовка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algn="l"/>
            <a:r>
              <a:rPr lang="ru-RU" sz="3600" b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Цель исследования:</a:t>
            </a:r>
            <a:r>
              <a:rPr lang="ru-RU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определить степень загрязнения воздуха в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 Кингисеппе по видовому составу лишайников.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2332038"/>
            <a:ext cx="8607425" cy="41211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3600" b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Познакомиться с многообразием и значением лишайников.</a:t>
            </a:r>
          </a:p>
          <a:p>
            <a:r>
              <a:rPr lang="ru-RU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Изучить особенности строения лишайников.</a:t>
            </a:r>
          </a:p>
          <a:p>
            <a:r>
              <a:rPr lang="ru-RU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Определить видовой состав лишайников в различных микрорайонах города Кингисеппа.</a:t>
            </a:r>
          </a:p>
          <a:p>
            <a:r>
              <a:rPr lang="ru-RU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Оценить степень загрязнения воздуха по методике.</a:t>
            </a:r>
          </a:p>
          <a:p>
            <a:r>
              <a:rPr lang="ru-RU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Изготовить коллекцию лишайников.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работы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моей работы заключается в том, что загрязнение атмосферного воздуха стало одной из серьезных проблем современности.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Загрязненный воздух 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плохо влияет на растительный и </a:t>
            </a:r>
          </a:p>
          <a:p>
            <a:pPr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животный мир.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самое главное: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загрязненный воздух опасен для здоровья  людей!</a:t>
            </a:r>
          </a:p>
          <a:p>
            <a:endParaRPr lang="ru-RU" dirty="0"/>
          </a:p>
        </p:txBody>
      </p:sp>
      <p:pic>
        <p:nvPicPr>
          <p:cNvPr id="4" name="Picture 2" descr="C:\Users\alex\Desktop\pollutio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212976"/>
            <a:ext cx="2771800" cy="2148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Теоретическая часть</a:t>
            </a:r>
          </a:p>
        </p:txBody>
      </p:sp>
      <p:sp>
        <p:nvSpPr>
          <p:cNvPr id="7171" name="Содержимое 3"/>
          <p:cNvSpPr>
            <a:spLocks noGrp="1"/>
          </p:cNvSpPr>
          <p:nvPr>
            <p:ph sz="half" idx="2"/>
          </p:nvPr>
        </p:nvSpPr>
        <p:spPr>
          <a:xfrm>
            <a:off x="428625" y="928688"/>
            <a:ext cx="8464550" cy="19288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Русское название лишайники получили за визуальное сходство с кожными заболеваниями, получивших общее название «лишаи».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Латинское название </a:t>
            </a:r>
            <a:r>
              <a:rPr lang="ru-RU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Lichen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переводится как «бородавка».</a:t>
            </a:r>
          </a:p>
          <a:p>
            <a:pPr>
              <a:lnSpc>
                <a:spcPct val="80000"/>
              </a:lnSpc>
            </a:pPr>
            <a:endParaRPr lang="ru-RU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</a:pPr>
            <a:endParaRPr lang="ru-RU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</a:pPr>
            <a:endParaRPr lang="ru-RU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</a:pPr>
            <a:endParaRPr lang="ru-RU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</a:pPr>
            <a:endParaRPr lang="ru-RU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</a:pPr>
            <a:endParaRPr lang="ru-RU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Лихенология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– наука о лишайниках.</a:t>
            </a:r>
          </a:p>
        </p:txBody>
      </p:sp>
      <p:pic>
        <p:nvPicPr>
          <p:cNvPr id="8" name="Содержимое 7" descr="Лишайник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2924944"/>
            <a:ext cx="2587080" cy="2138652"/>
          </a:xfrm>
          <a:effectLst>
            <a:softEdge rad="112500"/>
          </a:effectLst>
        </p:spPr>
      </p:pic>
      <p:pic>
        <p:nvPicPr>
          <p:cNvPr id="7" name="Содержимое 4" descr="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76056" y="3068960"/>
            <a:ext cx="2798976" cy="1746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1187450" y="4868863"/>
            <a:ext cx="2428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Лишайники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камне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5076825" y="4724400"/>
            <a:ext cx="3143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Лишай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 руке человека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40105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Внутреннее  строение лишайников</a:t>
            </a:r>
          </a:p>
        </p:txBody>
      </p:sp>
      <p:pic>
        <p:nvPicPr>
          <p:cNvPr id="8" name="Содержимое 7" descr="stroenie-lishajnik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857364"/>
            <a:ext cx="5325825" cy="3286148"/>
          </a:xfrm>
          <a:effectLst>
            <a:softEdge rad="112500"/>
          </a:effectLst>
        </p:spPr>
      </p:pic>
      <p:pic>
        <p:nvPicPr>
          <p:cNvPr id="4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500694" y="4000504"/>
            <a:ext cx="3462536" cy="2596902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3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Многообразие лишайников</a:t>
            </a:r>
          </a:p>
        </p:txBody>
      </p:sp>
      <p:sp>
        <p:nvSpPr>
          <p:cNvPr id="9219" name="Содержимое 9"/>
          <p:cNvSpPr>
            <a:spLocks noGrp="1"/>
          </p:cNvSpPr>
          <p:nvPr>
            <p:ph sz="half" idx="2"/>
          </p:nvPr>
        </p:nvSpPr>
        <p:spPr>
          <a:xfrm>
            <a:off x="214313" y="857250"/>
            <a:ext cx="8329612" cy="1042988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Известно более 20 тысяч видов</a:t>
            </a:r>
          </a:p>
          <a:p>
            <a:pPr eaLnBrk="1" hangingPunct="1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Лишайники бывают самого разного цвета и формы</a:t>
            </a:r>
          </a:p>
        </p:txBody>
      </p:sp>
      <p:pic>
        <p:nvPicPr>
          <p:cNvPr id="8" name="Содержимое 5" descr="DSCN19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472" y="4500570"/>
            <a:ext cx="2571768" cy="1928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8" descr="Изображение 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03848" y="4509120"/>
            <a:ext cx="2500330" cy="1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14" descr="DSCN213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24243" t="51606" r="9313" b="12617"/>
          <a:stretch>
            <a:fillRect/>
          </a:stretch>
        </p:blipFill>
        <p:spPr>
          <a:xfrm>
            <a:off x="5857884" y="4572008"/>
            <a:ext cx="2487573" cy="1785950"/>
          </a:xfrm>
          <a:effectLst>
            <a:softEdge rad="112500"/>
          </a:effectLst>
        </p:spPr>
      </p:pic>
      <p:graphicFrame>
        <p:nvGraphicFramePr>
          <p:cNvPr id="16" name="Схема 15"/>
          <p:cNvGraphicFramePr/>
          <p:nvPr/>
        </p:nvGraphicFramePr>
        <p:xfrm>
          <a:off x="1000100" y="1928802"/>
          <a:ext cx="6834214" cy="250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224" name="TextBox 16"/>
          <p:cNvSpPr txBox="1">
            <a:spLocks noChangeArrowheads="1"/>
          </p:cNvSpPr>
          <p:nvPr/>
        </p:nvSpPr>
        <p:spPr bwMode="auto">
          <a:xfrm>
            <a:off x="571500" y="6286500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Графис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5" name="TextBox 17"/>
          <p:cNvSpPr txBox="1">
            <a:spLocks noChangeArrowheads="1"/>
          </p:cNvSpPr>
          <p:nvPr/>
        </p:nvSpPr>
        <p:spPr bwMode="auto">
          <a:xfrm>
            <a:off x="6143625" y="6286500"/>
            <a:ext cx="192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Кладония</a:t>
            </a:r>
          </a:p>
        </p:txBody>
      </p:sp>
      <p:sp>
        <p:nvSpPr>
          <p:cNvPr id="9226" name="TextBox 18"/>
          <p:cNvSpPr txBox="1">
            <a:spLocks noChangeArrowheads="1"/>
          </p:cNvSpPr>
          <p:nvPr/>
        </p:nvSpPr>
        <p:spPr bwMode="auto">
          <a:xfrm>
            <a:off x="3500438" y="6286500"/>
            <a:ext cx="2214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Пармелия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705</Words>
  <Application>Microsoft Office PowerPoint</Application>
  <PresentationFormat>Экран (4:3)</PresentationFormat>
  <Paragraphs>165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Удивительные   индикаторы чистоты воздуха</vt:lpstr>
      <vt:lpstr>Гипотеза</vt:lpstr>
      <vt:lpstr>Удивительная выносливость лишайников</vt:lpstr>
      <vt:lpstr>Уязвимость лишайников</vt:lpstr>
      <vt:lpstr>Цель исследования: определить степень загрязнения воздуха в  г. Кингисеппе по видовому составу лишайников.</vt:lpstr>
      <vt:lpstr>Актуальность работы</vt:lpstr>
      <vt:lpstr>Теоретическая часть</vt:lpstr>
      <vt:lpstr>Внутреннее  строение лишайников</vt:lpstr>
      <vt:lpstr>Многообразие лишайников</vt:lpstr>
      <vt:lpstr>Местообитания лишайников</vt:lpstr>
      <vt:lpstr>Значение лишайников в природе и в жизни человека</vt:lpstr>
      <vt:lpstr>Практическая часть</vt:lpstr>
      <vt:lpstr>Характеристика исследования</vt:lpstr>
      <vt:lpstr>Видовое многообразие Наблюдения у школы №2 </vt:lpstr>
      <vt:lpstr>Видовое многообразие Наблюдения в мкр. «Касколовка»</vt:lpstr>
      <vt:lpstr>           Видовое многообразие Наблюдения в лесу в 8 км от  г. Кингисеппа                         Накипные, листоватые  и   кустистые лишайники   </vt:lpstr>
      <vt:lpstr>Результаты работы по методике</vt:lpstr>
      <vt:lpstr>Количественный состав лишайников</vt:lpstr>
      <vt:lpstr>Выводы</vt:lpstr>
      <vt:lpstr>Нам, людям, не стоит забывать о том, что чистый воздух – это невидимое сокровище, которое нужно беречь!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125</cp:revision>
  <dcterms:created xsi:type="dcterms:W3CDTF">2015-10-18T18:17:29Z</dcterms:created>
  <dcterms:modified xsi:type="dcterms:W3CDTF">2020-11-25T19:25:50Z</dcterms:modified>
</cp:coreProperties>
</file>