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6" r:id="rId3"/>
    <p:sldId id="257" r:id="rId4"/>
    <p:sldId id="277" r:id="rId5"/>
    <p:sldId id="260" r:id="rId6"/>
    <p:sldId id="269" r:id="rId7"/>
    <p:sldId id="267" r:id="rId8"/>
    <p:sldId id="266" r:id="rId9"/>
    <p:sldId id="265" r:id="rId10"/>
    <p:sldId id="259" r:id="rId11"/>
    <p:sldId id="278" r:id="rId12"/>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E48F1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84" y="-174"/>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20" y="-96"/>
      </p:cViewPr>
      <p:guideLst>
        <p:guide orient="horz" pos="3156"/>
        <p:guide pos="217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8BD07A80-3AF6-446B-AC29-8FDADFA46692}" type="datetimeFigureOut">
              <a:rPr lang="ru-RU" smtClean="0"/>
              <a:pPr/>
              <a:t>16.09.2020</a:t>
            </a:fld>
            <a:endParaRPr lang="ru-RU"/>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ru-RU"/>
          </a:p>
        </p:txBody>
      </p:sp>
      <p:sp>
        <p:nvSpPr>
          <p:cNvPr id="5" name="Заметки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ru-RU"/>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FC16A66B-80FF-43BD-BDFD-355C3E945242}" type="slidenum">
              <a:rPr lang="ru-RU" smtClean="0"/>
              <a:pPr/>
              <a:t>‹#›</a:t>
            </a:fld>
            <a:endParaRPr lang="ru-RU"/>
          </a:p>
        </p:txBody>
      </p:sp>
    </p:spTree>
    <p:extLst>
      <p:ext uri="{BB962C8B-B14F-4D97-AF65-F5344CB8AC3E}">
        <p14:creationId xmlns="" xmlns:p14="http://schemas.microsoft.com/office/powerpoint/2010/main" val="2726126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16A66B-80FF-43BD-BDFD-355C3E945242}" type="slidenum">
              <a:rPr lang="ru-RU" smtClean="0"/>
              <a:pPr/>
              <a:t>1</a:t>
            </a:fld>
            <a:endParaRPr lang="ru-RU"/>
          </a:p>
        </p:txBody>
      </p:sp>
    </p:spTree>
    <p:extLst>
      <p:ext uri="{BB962C8B-B14F-4D97-AF65-F5344CB8AC3E}">
        <p14:creationId xmlns="" xmlns:p14="http://schemas.microsoft.com/office/powerpoint/2010/main" val="53694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C16A66B-80FF-43BD-BDFD-355C3E945242}" type="slidenum">
              <a:rPr lang="ru-RU" smtClean="0"/>
              <a:pPr/>
              <a:t>10</a:t>
            </a:fld>
            <a:endParaRPr lang="ru-RU"/>
          </a:p>
        </p:txBody>
      </p:sp>
    </p:spTree>
    <p:extLst>
      <p:ext uri="{BB962C8B-B14F-4D97-AF65-F5344CB8AC3E}">
        <p14:creationId xmlns="" xmlns:p14="http://schemas.microsoft.com/office/powerpoint/2010/main" val="179858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C37B63-8747-40A8-BDD1-173E7F1E9722}" type="datetimeFigureOut">
              <a:rPr lang="ru-RU" smtClean="0"/>
              <a:pPr/>
              <a:t>16.09.2020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656056-70C1-49F8-AA45-97F503300480}" type="slidenum">
              <a:rPr lang="ru-RU" smtClean="0"/>
              <a:pPr/>
              <a:t>‹#›</a:t>
            </a:fld>
            <a:endParaRPr lang="ru-RU"/>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C37B63-8747-40A8-BDD1-173E7F1E9722}" type="datetimeFigureOut">
              <a:rPr lang="ru-RU" smtClean="0"/>
              <a:pPr/>
              <a:t>16.09.2020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656056-70C1-49F8-AA45-97F503300480}" type="slidenum">
              <a:rPr lang="ru-RU" smtClean="0"/>
              <a:pPr/>
              <a:t>‹#›</a:t>
            </a:fld>
            <a:endParaRPr lang="ru-RU"/>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C37B63-8747-40A8-BDD1-173E7F1E9722}" type="datetimeFigureOut">
              <a:rPr lang="ru-RU" smtClean="0"/>
              <a:pPr/>
              <a:t>16.09.2020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656056-70C1-49F8-AA45-97F503300480}" type="slidenum">
              <a:rPr lang="ru-RU" smtClean="0"/>
              <a:pPr/>
              <a:t>‹#›</a:t>
            </a:fld>
            <a:endParaRPr lang="ru-RU"/>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C37B63-8747-40A8-BDD1-173E7F1E9722}" type="datetimeFigureOut">
              <a:rPr lang="ru-RU" smtClean="0"/>
              <a:pPr/>
              <a:t>16.09.2020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656056-70C1-49F8-AA45-97F503300480}" type="slidenum">
              <a:rPr lang="ru-RU" smtClean="0"/>
              <a:pPr/>
              <a:t>‹#›</a:t>
            </a:fld>
            <a:endParaRPr lang="ru-RU"/>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C37B63-8747-40A8-BDD1-173E7F1E9722}" type="datetimeFigureOut">
              <a:rPr lang="ru-RU" smtClean="0"/>
              <a:pPr/>
              <a:t>16.09.2020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656056-70C1-49F8-AA45-97F503300480}" type="slidenum">
              <a:rPr lang="ru-RU" smtClean="0"/>
              <a:pPr/>
              <a:t>‹#›</a:t>
            </a:fld>
            <a:endParaRPr lang="ru-RU"/>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C37B63-8747-40A8-BDD1-173E7F1E9722}" type="datetimeFigureOut">
              <a:rPr lang="ru-RU" smtClean="0"/>
              <a:pPr/>
              <a:t>16.09.2020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656056-70C1-49F8-AA45-97F503300480}" type="slidenum">
              <a:rPr lang="ru-RU" smtClean="0"/>
              <a:pPr/>
              <a:t>‹#›</a:t>
            </a:fld>
            <a:endParaRPr lang="ru-RU"/>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C37B63-8747-40A8-BDD1-173E7F1E9722}" type="datetimeFigureOut">
              <a:rPr lang="ru-RU" smtClean="0"/>
              <a:pPr/>
              <a:t>16.09.2020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656056-70C1-49F8-AA45-97F503300480}" type="slidenum">
              <a:rPr lang="ru-RU" smtClean="0"/>
              <a:pPr/>
              <a:t>‹#›</a:t>
            </a:fld>
            <a:endParaRPr lang="ru-RU"/>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C37B63-8747-40A8-BDD1-173E7F1E9722}" type="datetimeFigureOut">
              <a:rPr lang="ru-RU" smtClean="0"/>
              <a:pPr/>
              <a:t>16.09.2020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656056-70C1-49F8-AA45-97F503300480}" type="slidenum">
              <a:rPr lang="ru-RU" smtClean="0"/>
              <a:pPr/>
              <a:t>‹#›</a:t>
            </a:fld>
            <a:endParaRPr lang="ru-RU"/>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C37B63-8747-40A8-BDD1-173E7F1E9722}" type="datetimeFigureOut">
              <a:rPr lang="ru-RU" smtClean="0"/>
              <a:pPr/>
              <a:t>16.09.2020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656056-70C1-49F8-AA45-97F503300480}" type="slidenum">
              <a:rPr lang="ru-RU" smtClean="0"/>
              <a:pPr/>
              <a:t>‹#›</a:t>
            </a:fld>
            <a:endParaRPr lang="ru-RU"/>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C37B63-8747-40A8-BDD1-173E7F1E9722}" type="datetimeFigureOut">
              <a:rPr lang="ru-RU" smtClean="0"/>
              <a:pPr/>
              <a:t>16.09.2020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656056-70C1-49F8-AA45-97F503300480}" type="slidenum">
              <a:rPr lang="ru-RU" smtClean="0"/>
              <a:pPr/>
              <a:t>‹#›</a:t>
            </a:fld>
            <a:endParaRPr lang="ru-RU"/>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C37B63-8747-40A8-BDD1-173E7F1E9722}" type="datetimeFigureOut">
              <a:rPr lang="ru-RU" smtClean="0"/>
              <a:pPr/>
              <a:t>16.09.2020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656056-70C1-49F8-AA45-97F503300480}" type="slidenum">
              <a:rPr lang="ru-RU" smtClean="0"/>
              <a:pPr/>
              <a:t>‹#›</a:t>
            </a:fld>
            <a:endParaRPr lang="ru-RU"/>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37B63-8747-40A8-BDD1-173E7F1E9722}" type="datetimeFigureOut">
              <a:rPr lang="ru-RU" smtClean="0"/>
              <a:pPr/>
              <a:t>16.09.2020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56056-70C1-49F8-AA45-97F50330048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tvoyrebenok.ru/images/presentation/math/b/0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83568" y="908720"/>
            <a:ext cx="8064896" cy="2786000"/>
          </a:xfrm>
          <a:solidFill>
            <a:srgbClr val="FFC000"/>
          </a:solidFill>
          <a:ln w="38100">
            <a:solidFill>
              <a:srgbClr val="002060"/>
            </a:solidFill>
          </a:ln>
        </p:spPr>
        <p:txBody>
          <a:bodyPr>
            <a:normAutofit/>
          </a:bodyPr>
          <a:lstStyle/>
          <a:p>
            <a:r>
              <a:rPr lang="ru-RU" sz="3600" b="1" dirty="0" smtClean="0">
                <a:solidFill>
                  <a:srgbClr val="002060"/>
                </a:solidFill>
              </a:rPr>
              <a:t>«Разработка логопедических игр и пособий с учётом индивидуальных речевых нарушений ребенка»</a:t>
            </a:r>
            <a:endParaRPr lang="ru-RU" sz="3600" b="1" dirty="0">
              <a:solidFill>
                <a:srgbClr val="002060"/>
              </a:solidFill>
            </a:endParaRPr>
          </a:p>
        </p:txBody>
      </p:sp>
      <p:sp>
        <p:nvSpPr>
          <p:cNvPr id="6" name="Подзаголовок 2"/>
          <p:cNvSpPr>
            <a:spLocks noGrp="1"/>
          </p:cNvSpPr>
          <p:nvPr>
            <p:ph type="subTitle" idx="1"/>
          </p:nvPr>
        </p:nvSpPr>
        <p:spPr>
          <a:xfrm>
            <a:off x="5580112" y="4869160"/>
            <a:ext cx="3232150" cy="1752600"/>
          </a:xfrm>
          <a:solidFill>
            <a:srgbClr val="FFC000"/>
          </a:solidFill>
          <a:ln w="38100">
            <a:solidFill>
              <a:srgbClr val="002060"/>
            </a:solidFill>
          </a:ln>
        </p:spPr>
        <p:txBody>
          <a:bodyPr>
            <a:normAutofit fontScale="77500" lnSpcReduction="20000"/>
          </a:bodyPr>
          <a:lstStyle/>
          <a:p>
            <a:r>
              <a:rPr lang="ru-RU" sz="2000" b="1" dirty="0" smtClean="0">
                <a:solidFill>
                  <a:srgbClr val="002060"/>
                </a:solidFill>
              </a:rPr>
              <a:t>Подготовила: </a:t>
            </a:r>
          </a:p>
          <a:p>
            <a:pPr lvl="0">
              <a:defRPr/>
            </a:pPr>
            <a:r>
              <a:rPr lang="ru-RU" sz="2000" b="1" dirty="0" smtClean="0">
                <a:solidFill>
                  <a:srgbClr val="002060"/>
                </a:solidFill>
              </a:rPr>
              <a:t>Королькова </a:t>
            </a:r>
            <a:r>
              <a:rPr lang="ru-RU" sz="2000" b="1" dirty="0" smtClean="0">
                <a:solidFill>
                  <a:srgbClr val="002060"/>
                </a:solidFill>
              </a:rPr>
              <a:t>Елена </a:t>
            </a:r>
            <a:r>
              <a:rPr lang="ru-RU" sz="2000" b="1" dirty="0" smtClean="0">
                <a:solidFill>
                  <a:srgbClr val="002060"/>
                </a:solidFill>
              </a:rPr>
              <a:t>Вячеславовна</a:t>
            </a:r>
          </a:p>
          <a:p>
            <a:pPr lvl="0">
              <a:defRPr/>
            </a:pPr>
            <a:r>
              <a:rPr lang="ru-RU" sz="2000" b="1" dirty="0" smtClean="0">
                <a:solidFill>
                  <a:schemeClr val="tx2">
                    <a:lumMod val="75000"/>
                  </a:schemeClr>
                </a:solidFill>
              </a:rPr>
              <a:t>учитель-логопед</a:t>
            </a:r>
            <a:endParaRPr lang="ru-RU" sz="2000" b="1" dirty="0" smtClean="0">
              <a:solidFill>
                <a:schemeClr val="tx2">
                  <a:lumMod val="75000"/>
                </a:schemeClr>
              </a:solidFill>
            </a:endParaRPr>
          </a:p>
          <a:p>
            <a:pPr lvl="0" algn="l">
              <a:defRPr/>
            </a:pPr>
            <a:r>
              <a:rPr lang="ru-RU" sz="2000" b="1" dirty="0" smtClean="0">
                <a:solidFill>
                  <a:schemeClr val="tx2">
                    <a:lumMod val="75000"/>
                  </a:schemeClr>
                </a:solidFill>
              </a:rPr>
              <a:t>МБОУ  «Центр образования №31 </a:t>
            </a:r>
          </a:p>
          <a:p>
            <a:pPr lvl="0" algn="l">
              <a:defRPr/>
            </a:pPr>
            <a:r>
              <a:rPr lang="ru-RU" sz="2000" b="1" dirty="0" smtClean="0">
                <a:solidFill>
                  <a:schemeClr val="tx2">
                    <a:lumMod val="75000"/>
                  </a:schemeClr>
                </a:solidFill>
              </a:rPr>
              <a:t>им. Романа Петровича Стащенко»</a:t>
            </a:r>
            <a:r>
              <a:rPr lang="ru-RU" sz="2000" b="1" dirty="0" smtClean="0">
                <a:solidFill>
                  <a:srgbClr val="002060"/>
                </a:solidFill>
              </a:rPr>
              <a:t> </a:t>
            </a:r>
            <a:endParaRPr lang="ru-RU" sz="2000" b="1" dirty="0">
              <a:solidFill>
                <a:srgbClr val="002060"/>
              </a:solidFill>
            </a:endParaRP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voyrebenok.ru/images/presentation/math/b/01.jpg"/>
          <p:cNvPicPr>
            <a:picLocks noChangeAspect="1" noChangeArrowheads="1"/>
          </p:cNvPicPr>
          <p:nvPr/>
        </p:nvPicPr>
        <p:blipFill>
          <a:blip r:embed="rId3" cstate="print"/>
          <a:srcRect b="5901"/>
          <a:stretch>
            <a:fillRect/>
          </a:stretch>
        </p:blipFill>
        <p:spPr bwMode="auto">
          <a:xfrm>
            <a:off x="0" y="1"/>
            <a:ext cx="9144001" cy="6857999"/>
          </a:xfrm>
          <a:prstGeom prst="rect">
            <a:avLst/>
          </a:prstGeom>
          <a:solidFill>
            <a:srgbClr val="FFC000"/>
          </a:solidFill>
        </p:spPr>
      </p:pic>
      <p:sp>
        <p:nvSpPr>
          <p:cNvPr id="2" name="Заголовок 1"/>
          <p:cNvSpPr>
            <a:spLocks noGrp="1"/>
          </p:cNvSpPr>
          <p:nvPr>
            <p:ph type="title"/>
          </p:nvPr>
        </p:nvSpPr>
        <p:spPr>
          <a:xfrm>
            <a:off x="251520" y="274638"/>
            <a:ext cx="8435280" cy="922114"/>
          </a:xfrm>
          <a:solidFill>
            <a:srgbClr val="FFC000"/>
          </a:solidFill>
          <a:ln w="38100">
            <a:solidFill>
              <a:srgbClr val="002060"/>
            </a:solidFill>
          </a:ln>
        </p:spPr>
        <p:txBody>
          <a:bodyPr>
            <a:normAutofit/>
          </a:bodyPr>
          <a:lstStyle/>
          <a:p>
            <a:r>
              <a:rPr lang="ru-RU" b="1" dirty="0" smtClean="0">
                <a:solidFill>
                  <a:srgbClr val="002060"/>
                </a:solidFill>
              </a:rPr>
              <a:t>Развитие фонематического слуха</a:t>
            </a:r>
            <a:endParaRPr lang="ru-RU" b="1" dirty="0">
              <a:solidFill>
                <a:srgbClr val="002060"/>
              </a:solidFill>
            </a:endParaRPr>
          </a:p>
        </p:txBody>
      </p:sp>
      <p:pic>
        <p:nvPicPr>
          <p:cNvPr id="5" name="Содержимое 4" descr="SDC12010.JPG"/>
          <p:cNvPicPr>
            <a:picLocks noGrp="1" noChangeAspect="1"/>
          </p:cNvPicPr>
          <p:nvPr>
            <p:ph idx="1"/>
          </p:nvPr>
        </p:nvPicPr>
        <p:blipFill>
          <a:blip r:embed="rId4" cstate="print"/>
          <a:stretch>
            <a:fillRect/>
          </a:stretch>
        </p:blipFill>
        <p:spPr>
          <a:xfrm>
            <a:off x="251520" y="2132856"/>
            <a:ext cx="2374877" cy="3168352"/>
          </a:xfrm>
          <a:prstGeom prst="snip2DiagRect">
            <a:avLst/>
          </a:prstGeom>
          <a:ln w="38100">
            <a:solidFill>
              <a:srgbClr val="002060"/>
            </a:solidFill>
          </a:ln>
        </p:spPr>
      </p:pic>
      <p:pic>
        <p:nvPicPr>
          <p:cNvPr id="6" name="Рисунок 5" descr="SDC12062.JPG"/>
          <p:cNvPicPr>
            <a:picLocks noChangeAspect="1"/>
          </p:cNvPicPr>
          <p:nvPr/>
        </p:nvPicPr>
        <p:blipFill>
          <a:blip r:embed="rId5" cstate="print"/>
          <a:stretch>
            <a:fillRect/>
          </a:stretch>
        </p:blipFill>
        <p:spPr>
          <a:xfrm>
            <a:off x="6377758" y="2044259"/>
            <a:ext cx="2442713" cy="3256950"/>
          </a:xfrm>
          <a:prstGeom prst="snip2DiagRect">
            <a:avLst/>
          </a:prstGeom>
          <a:ln w="38100">
            <a:solidFill>
              <a:srgbClr val="002060"/>
            </a:solidFill>
          </a:ln>
        </p:spPr>
      </p:pic>
      <p:sp>
        <p:nvSpPr>
          <p:cNvPr id="7" name="TextBox 6"/>
          <p:cNvSpPr txBox="1"/>
          <p:nvPr/>
        </p:nvSpPr>
        <p:spPr>
          <a:xfrm>
            <a:off x="6804248" y="2276872"/>
            <a:ext cx="184731" cy="369332"/>
          </a:xfrm>
          <a:prstGeom prst="rect">
            <a:avLst/>
          </a:prstGeom>
          <a:noFill/>
        </p:spPr>
        <p:txBody>
          <a:bodyPr wrap="none" rtlCol="0">
            <a:spAutoFit/>
          </a:bodyPr>
          <a:lstStyle/>
          <a:p>
            <a:endParaRPr lang="ru-RU" dirty="0"/>
          </a:p>
        </p:txBody>
      </p:sp>
      <p:sp>
        <p:nvSpPr>
          <p:cNvPr id="8" name="Содержимое 2"/>
          <p:cNvSpPr txBox="1">
            <a:spLocks/>
          </p:cNvSpPr>
          <p:nvPr/>
        </p:nvSpPr>
        <p:spPr>
          <a:xfrm>
            <a:off x="2699792" y="1412776"/>
            <a:ext cx="3528392" cy="4896544"/>
          </a:xfrm>
          <a:prstGeom prst="rect">
            <a:avLst/>
          </a:prstGeom>
          <a:noFill/>
          <a:ln>
            <a:noFill/>
          </a:ln>
        </p:spPr>
        <p:txBody>
          <a:bodyPr vert="horz" lIns="91440" tIns="45720" rIns="91440" bIns="45720" rtlCol="0">
            <a:normAutofit lnSpcReduction="10000"/>
          </a:bodyPr>
          <a:lstStyle/>
          <a:p>
            <a:pPr algn="just">
              <a:spcBef>
                <a:spcPct val="20000"/>
              </a:spcBef>
              <a:defRPr/>
            </a:pPr>
            <a:r>
              <a:rPr kumimoji="0" lang="ru-RU" sz="3200" b="1" i="0" u="none" strike="noStrike" kern="1200" cap="none" spc="0" normalizeH="0" baseline="0" noProof="0" dirty="0" smtClean="0">
                <a:ln>
                  <a:noFill/>
                </a:ln>
                <a:solidFill>
                  <a:srgbClr val="002060"/>
                </a:solidFill>
                <a:effectLst/>
                <a:uLnTx/>
                <a:uFillTx/>
                <a:latin typeface="+mn-lt"/>
                <a:ea typeface="+mn-ea"/>
                <a:cs typeface="+mn-cs"/>
              </a:rPr>
              <a:t> </a:t>
            </a:r>
            <a:r>
              <a:rPr kumimoji="0" lang="en-US" sz="3200" b="1" i="0" u="none" strike="noStrike" kern="1200" cap="none" spc="0" normalizeH="0" noProof="0" dirty="0" smtClean="0">
                <a:ln>
                  <a:noFill/>
                </a:ln>
                <a:solidFill>
                  <a:srgbClr val="002060"/>
                </a:solidFill>
                <a:effectLst/>
                <a:uLnTx/>
                <a:uFillTx/>
                <a:latin typeface="+mn-lt"/>
                <a:ea typeface="+mn-ea"/>
                <a:cs typeface="+mn-cs"/>
              </a:rPr>
              <a:t> </a:t>
            </a:r>
            <a:r>
              <a:rPr lang="ru-RU" b="1" dirty="0" smtClean="0">
                <a:solidFill>
                  <a:srgbClr val="002060"/>
                </a:solidFill>
              </a:rPr>
              <a:t>Проблема развития фонематического слуха  всегда остаётся актуальной. Игры знакомят и учат детей прислушиваться к звукам окружающей природы, к звукам «дома», «улицы», вслушиваться в звучание слов, устанавливать наличие или отсутствие того или иного звука в слове, дифференцировать звуки, произносить одно-, двух-,  трёх- и четырёхсложные слова, отвечать на вопросы. Цель этих игр и упражнений – развивать слуховое внимание и фонематическое восприятие.</a:t>
            </a:r>
          </a:p>
          <a:p>
            <a:pPr lvl="0" algn="ctr">
              <a:spcBef>
                <a:spcPct val="20000"/>
              </a:spcBef>
              <a:defRPr/>
            </a:pPr>
            <a:endParaRPr kumimoji="0" lang="ru-RU" sz="3200" b="1" i="0" u="none" strike="noStrike" kern="1200" cap="none" spc="0" normalizeH="0" baseline="0" noProof="0" dirty="0">
              <a:ln>
                <a:noFill/>
              </a:ln>
              <a:solidFill>
                <a:srgbClr val="002060"/>
              </a:solidFill>
              <a:effectLst/>
              <a:uLnTx/>
              <a:uFillTx/>
              <a:latin typeface="+mn-lt"/>
              <a:ea typeface="+mn-ea"/>
              <a:cs typeface="+mn-cs"/>
            </a:endParaRPr>
          </a:p>
        </p:txBody>
      </p:sp>
    </p:spTree>
  </p:cSld>
  <p:clrMapOvr>
    <a:masterClrMapping/>
  </p:clrMapOvr>
  <p:transition spd="slow">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voyrebenok.ru/images/presentation/math/b/01.jpg"/>
          <p:cNvPicPr>
            <a:picLocks noChangeAspect="1" noChangeArrowheads="1"/>
          </p:cNvPicPr>
          <p:nvPr/>
        </p:nvPicPr>
        <p:blipFill>
          <a:blip r:embed="rId2" cstate="print"/>
          <a:srcRect b="5901"/>
          <a:stretch>
            <a:fillRect/>
          </a:stretch>
        </p:blipFill>
        <p:spPr bwMode="auto">
          <a:xfrm>
            <a:off x="-1" y="1"/>
            <a:ext cx="9144001" cy="6857999"/>
          </a:xfrm>
          <a:prstGeom prst="rect">
            <a:avLst/>
          </a:prstGeom>
          <a:noFill/>
        </p:spPr>
      </p:pic>
      <p:sp>
        <p:nvSpPr>
          <p:cNvPr id="2" name="Заголовок 1"/>
          <p:cNvSpPr>
            <a:spLocks noGrp="1"/>
          </p:cNvSpPr>
          <p:nvPr>
            <p:ph type="title"/>
          </p:nvPr>
        </p:nvSpPr>
        <p:spPr>
          <a:xfrm>
            <a:off x="827584" y="274638"/>
            <a:ext cx="7704856" cy="994122"/>
          </a:xfrm>
          <a:solidFill>
            <a:srgbClr val="FFC000"/>
          </a:solidFill>
          <a:ln w="38100">
            <a:solidFill>
              <a:srgbClr val="002060"/>
            </a:solidFill>
          </a:ln>
        </p:spPr>
        <p:txBody>
          <a:bodyPr/>
          <a:lstStyle/>
          <a:p>
            <a:r>
              <a:rPr lang="ru-RU" b="1" dirty="0" smtClean="0">
                <a:solidFill>
                  <a:srgbClr val="002060"/>
                </a:solidFill>
              </a:rPr>
              <a:t>Список литературы</a:t>
            </a:r>
            <a:endParaRPr lang="ru-RU" b="1" dirty="0">
              <a:solidFill>
                <a:srgbClr val="002060"/>
              </a:solidFill>
            </a:endParaRPr>
          </a:p>
        </p:txBody>
      </p:sp>
      <p:sp>
        <p:nvSpPr>
          <p:cNvPr id="6" name="Содержимое 5"/>
          <p:cNvSpPr>
            <a:spLocks noGrp="1"/>
          </p:cNvSpPr>
          <p:nvPr>
            <p:ph idx="1"/>
          </p:nvPr>
        </p:nvSpPr>
        <p:spPr>
          <a:xfrm>
            <a:off x="457200" y="1600200"/>
            <a:ext cx="8229600" cy="5069160"/>
          </a:xfrm>
        </p:spPr>
        <p:txBody>
          <a:bodyPr>
            <a:normAutofit fontScale="70000" lnSpcReduction="20000"/>
          </a:bodyPr>
          <a:lstStyle/>
          <a:p>
            <a:pPr lvl="0" algn="just"/>
            <a:r>
              <a:rPr lang="ru-RU" sz="3400" b="1" dirty="0" smtClean="0">
                <a:solidFill>
                  <a:srgbClr val="002060"/>
                </a:solidFill>
              </a:rPr>
              <a:t>Алексеева, М.М., Яшина, В.И. Методика развития речи и обучения родному языку дошкольников: методическое пособие для воспитателей ДОУ/  М.М. Алексеева, В.И. Яшина.  -  М.: Просвещение. - 1997. </a:t>
            </a:r>
          </a:p>
          <a:p>
            <a:pPr lvl="0" algn="just"/>
            <a:r>
              <a:rPr lang="ru-RU" sz="3400" b="1" dirty="0" err="1" smtClean="0">
                <a:solidFill>
                  <a:srgbClr val="002060"/>
                </a:solidFill>
              </a:rPr>
              <a:t>Бородич</a:t>
            </a:r>
            <a:r>
              <a:rPr lang="ru-RU" sz="3400" b="1" dirty="0" smtClean="0">
                <a:solidFill>
                  <a:srgbClr val="002060"/>
                </a:solidFill>
              </a:rPr>
              <a:t>, А.М. Методика развития речи детей дошкольного возраста: методическое пособие для воспитателей ДОУ/ А.М. </a:t>
            </a:r>
            <a:r>
              <a:rPr lang="ru-RU" sz="3400" b="1" dirty="0" err="1" smtClean="0">
                <a:solidFill>
                  <a:srgbClr val="002060"/>
                </a:solidFill>
              </a:rPr>
              <a:t>Бородич</a:t>
            </a:r>
            <a:r>
              <a:rPr lang="ru-RU" sz="3400" b="1" dirty="0" smtClean="0">
                <a:solidFill>
                  <a:srgbClr val="002060"/>
                </a:solidFill>
              </a:rPr>
              <a:t>.  2-е изд. - М.: 1984. </a:t>
            </a:r>
          </a:p>
          <a:p>
            <a:pPr lvl="0" algn="just"/>
            <a:r>
              <a:rPr lang="ru-RU" sz="3400" b="1" dirty="0" smtClean="0">
                <a:solidFill>
                  <a:srgbClr val="002060"/>
                </a:solidFill>
              </a:rPr>
              <a:t>Новиковская О.А. Развитие звуковой культуры речи у дошкольников. Логопедические игры и упражнения. СПб., 2002.</a:t>
            </a:r>
          </a:p>
          <a:p>
            <a:pPr lvl="0" algn="just"/>
            <a:r>
              <a:rPr lang="ru-RU" sz="3400" b="1" dirty="0" smtClean="0">
                <a:solidFill>
                  <a:srgbClr val="002060"/>
                </a:solidFill>
              </a:rPr>
              <a:t>Скворцова И. Логопедические игры. М., 2014.</a:t>
            </a:r>
          </a:p>
          <a:p>
            <a:pPr lvl="0" algn="just"/>
            <a:r>
              <a:rPr lang="ru-RU" sz="3400" b="1" dirty="0" smtClean="0">
                <a:solidFill>
                  <a:srgbClr val="002060"/>
                </a:solidFill>
              </a:rPr>
              <a:t>Фадеева Ю.А., Пичугина ГЛ., Жилина ИМ. Игры с прищепками: творим и говорим. М., 2012.</a:t>
            </a:r>
          </a:p>
          <a:p>
            <a:pPr algn="just">
              <a:buNone/>
            </a:pPr>
            <a:r>
              <a:rPr lang="ru-RU" sz="3400" b="1" dirty="0" smtClean="0">
                <a:solidFill>
                  <a:srgbClr val="002060"/>
                </a:solidFill>
              </a:rPr>
              <a:t> </a:t>
            </a:r>
          </a:p>
          <a:p>
            <a:endParaRPr lang="ru-RU" dirty="0"/>
          </a:p>
        </p:txBody>
      </p:sp>
    </p:spTree>
    <p:extLst>
      <p:ext uri="{BB962C8B-B14F-4D97-AF65-F5344CB8AC3E}">
        <p14:creationId xmlns="" xmlns:p14="http://schemas.microsoft.com/office/powerpoint/2010/main" val="3539583904"/>
      </p:ext>
    </p:extLst>
  </p:cSld>
  <p:clrMapOvr>
    <a:masterClrMapping/>
  </p:clrMapOvr>
  <p:transition spd="slow">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voyrebenok.ru/images/presentation/math/b/01.jpg"/>
          <p:cNvPicPr>
            <a:picLocks noChangeAspect="1" noChangeArrowheads="1"/>
          </p:cNvPicPr>
          <p:nvPr/>
        </p:nvPicPr>
        <p:blipFill>
          <a:blip r:embed="rId2" cstate="print"/>
          <a:srcRect b="5901"/>
          <a:stretch>
            <a:fillRect/>
          </a:stretch>
        </p:blipFill>
        <p:spPr bwMode="auto">
          <a:xfrm>
            <a:off x="-1" y="1"/>
            <a:ext cx="9144001" cy="6857999"/>
          </a:xfrm>
          <a:prstGeom prst="rect">
            <a:avLst/>
          </a:prstGeom>
          <a:noFill/>
        </p:spPr>
      </p:pic>
      <p:sp>
        <p:nvSpPr>
          <p:cNvPr id="3" name="Содержимое 2"/>
          <p:cNvSpPr>
            <a:spLocks noGrp="1"/>
          </p:cNvSpPr>
          <p:nvPr>
            <p:ph idx="1"/>
          </p:nvPr>
        </p:nvSpPr>
        <p:spPr>
          <a:xfrm>
            <a:off x="0" y="836712"/>
            <a:ext cx="8892480" cy="4525963"/>
          </a:xfrm>
        </p:spPr>
        <p:txBody>
          <a:bodyPr>
            <a:noAutofit/>
          </a:bodyPr>
          <a:lstStyle/>
          <a:p>
            <a:pPr algn="just">
              <a:buNone/>
            </a:pPr>
            <a:r>
              <a:rPr lang="en-US" sz="2400" b="1" dirty="0" smtClean="0">
                <a:solidFill>
                  <a:srgbClr val="002060"/>
                </a:solidFill>
                <a:cs typeface="Times New Roman" pitchFamily="18" charset="0"/>
              </a:rPr>
              <a:t>          </a:t>
            </a:r>
            <a:r>
              <a:rPr lang="ru-RU" sz="2400" b="1" dirty="0" smtClean="0">
                <a:solidFill>
                  <a:srgbClr val="002060"/>
                </a:solidFill>
                <a:cs typeface="Times New Roman" pitchFamily="18" charset="0"/>
              </a:rPr>
              <a:t> Наш современный век предоставляет нам огромное количество различной информации, готовых игр, пособий и  плакатов</a:t>
            </a:r>
            <a:r>
              <a:rPr lang="en-US" sz="2400" b="1" dirty="0" smtClean="0">
                <a:solidFill>
                  <a:srgbClr val="002060"/>
                </a:solidFill>
                <a:cs typeface="Times New Roman" pitchFamily="18" charset="0"/>
              </a:rPr>
              <a:t> </a:t>
            </a:r>
            <a:r>
              <a:rPr lang="ru-RU" sz="2400" b="1" dirty="0" smtClean="0">
                <a:solidFill>
                  <a:srgbClr val="002060"/>
                </a:solidFill>
                <a:cs typeface="Times New Roman" pitchFamily="18" charset="0"/>
              </a:rPr>
              <a:t>для работы учителя-логопеда с детьми, но не всегда они соответствуют нашим пожеланиям и ожиданиям. Поэтому  в работе  практикую изготовление различных игр своими руками. Здесь фантазия не знает границ, задумки приобретают реальные формы, картинки  подбираются  на свое усмотрение, оформление - по желанию,  можно задать игре нужные в данный момент цели, в любое время добавить новый материал в соответствующем виде и формате своей игры. Современная техника и материалы помогают оформить все красиво, красочно и  эстетично. Приятно работать с пособиями и  играми, которые придуманы и изготовлены самостоятельно, и, что не мало важно, имеется возможность поделиться наработками и опытом с коллегами</a:t>
            </a:r>
            <a:r>
              <a:rPr lang="ru-RU" sz="2400" dirty="0" smtClean="0">
                <a:cs typeface="Times New Roman" pitchFamily="18" charset="0"/>
              </a:rPr>
              <a:t>. </a:t>
            </a:r>
            <a:endParaRPr lang="ru-RU" sz="2400" dirty="0">
              <a:cs typeface="Times New Roman" pitchFamily="18" charset="0"/>
            </a:endParaRPr>
          </a:p>
        </p:txBody>
      </p:sp>
      <p:sp>
        <p:nvSpPr>
          <p:cNvPr id="5" name="TextBox 4"/>
          <p:cNvSpPr txBox="1"/>
          <p:nvPr/>
        </p:nvSpPr>
        <p:spPr>
          <a:xfrm>
            <a:off x="467544" y="332656"/>
            <a:ext cx="8208912" cy="369332"/>
          </a:xfrm>
          <a:prstGeom prst="rect">
            <a:avLst/>
          </a:prstGeom>
          <a:solidFill>
            <a:srgbClr val="FFC000"/>
          </a:solidFill>
          <a:ln w="38100">
            <a:solidFill>
              <a:srgbClr val="002060"/>
            </a:solidFill>
          </a:ln>
        </p:spPr>
        <p:txBody>
          <a:bodyPr wrap="square" rtlCol="0">
            <a:spAutoFit/>
          </a:bodyPr>
          <a:lstStyle/>
          <a:p>
            <a:endParaRPr lang="ru-RU" dirty="0"/>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voyrebenok.ru/images/presentation/math/b/01.jpg"/>
          <p:cNvPicPr>
            <a:picLocks noChangeAspect="1" noChangeArrowheads="1"/>
          </p:cNvPicPr>
          <p:nvPr/>
        </p:nvPicPr>
        <p:blipFill>
          <a:blip r:embed="rId2" cstate="print"/>
          <a:srcRect b="5901"/>
          <a:stretch>
            <a:fillRect/>
          </a:stretch>
        </p:blipFill>
        <p:spPr bwMode="auto">
          <a:xfrm>
            <a:off x="-1" y="1"/>
            <a:ext cx="9144001" cy="6857999"/>
          </a:xfrm>
          <a:prstGeom prst="rect">
            <a:avLst/>
          </a:prstGeom>
          <a:noFill/>
        </p:spPr>
      </p:pic>
      <p:sp>
        <p:nvSpPr>
          <p:cNvPr id="2" name="Заголовок 1"/>
          <p:cNvSpPr>
            <a:spLocks noGrp="1"/>
          </p:cNvSpPr>
          <p:nvPr>
            <p:ph type="title"/>
          </p:nvPr>
        </p:nvSpPr>
        <p:spPr>
          <a:xfrm>
            <a:off x="457200" y="274638"/>
            <a:ext cx="8229600" cy="922114"/>
          </a:xfrm>
          <a:solidFill>
            <a:srgbClr val="FFC000"/>
          </a:solidFill>
          <a:ln w="38100">
            <a:solidFill>
              <a:srgbClr val="002060"/>
            </a:solidFill>
          </a:ln>
        </p:spPr>
        <p:txBody>
          <a:bodyPr>
            <a:noAutofit/>
          </a:bodyPr>
          <a:lstStyle/>
          <a:p>
            <a:r>
              <a:rPr lang="ru-RU" sz="2800" b="1" dirty="0" smtClean="0">
                <a:solidFill>
                  <a:srgbClr val="002060"/>
                </a:solidFill>
              </a:rPr>
              <a:t>Дидактическая игра для детей старшего дошкольного возраста «Логопедические бусы»</a:t>
            </a:r>
            <a:endParaRPr lang="ru-RU" sz="2800" b="1" dirty="0">
              <a:solidFill>
                <a:srgbClr val="002060"/>
              </a:solidFill>
            </a:endParaRPr>
          </a:p>
        </p:txBody>
      </p:sp>
      <p:pic>
        <p:nvPicPr>
          <p:cNvPr id="6" name="Рисунок 5" descr="SDC12547.JPG"/>
          <p:cNvPicPr>
            <a:picLocks noChangeAspect="1"/>
          </p:cNvPicPr>
          <p:nvPr/>
        </p:nvPicPr>
        <p:blipFill>
          <a:blip r:embed="rId3" cstate="print"/>
          <a:stretch>
            <a:fillRect/>
          </a:stretch>
        </p:blipFill>
        <p:spPr>
          <a:xfrm>
            <a:off x="4749281" y="4531125"/>
            <a:ext cx="2847055" cy="2135291"/>
          </a:xfrm>
          <a:prstGeom prst="snip2DiagRect">
            <a:avLst/>
          </a:prstGeom>
          <a:ln w="38100">
            <a:solidFill>
              <a:srgbClr val="002060"/>
            </a:solidFill>
          </a:ln>
        </p:spPr>
      </p:pic>
      <p:sp>
        <p:nvSpPr>
          <p:cNvPr id="10" name="Содержимое 9"/>
          <p:cNvSpPr>
            <a:spLocks noGrp="1"/>
          </p:cNvSpPr>
          <p:nvPr>
            <p:ph idx="1"/>
          </p:nvPr>
        </p:nvSpPr>
        <p:spPr>
          <a:xfrm>
            <a:off x="0" y="1340768"/>
            <a:ext cx="8820472" cy="3888432"/>
          </a:xfrm>
        </p:spPr>
        <p:txBody>
          <a:bodyPr>
            <a:noAutofit/>
          </a:bodyPr>
          <a:lstStyle/>
          <a:p>
            <a:pPr algn="just">
              <a:lnSpc>
                <a:spcPct val="120000"/>
              </a:lnSpc>
              <a:buNone/>
            </a:pPr>
            <a:r>
              <a:rPr lang="ru-RU" sz="1800" b="1" dirty="0" smtClean="0">
                <a:solidFill>
                  <a:srgbClr val="002060"/>
                </a:solidFill>
                <a:cs typeface="Times New Roman" pitchFamily="18" charset="0"/>
              </a:rPr>
              <a:t>            Игра  используется </a:t>
            </a:r>
            <a:r>
              <a:rPr lang="ru-RU" sz="1800" b="1" dirty="0">
                <a:solidFill>
                  <a:srgbClr val="002060"/>
                </a:solidFill>
                <a:cs typeface="Times New Roman" pitchFamily="18" charset="0"/>
              </a:rPr>
              <a:t>на индивидуальных занятиях с детьми, состоит из набора  шнурков и разноцветных бусин  из цветного картона с наклеенными картинками на различные звуки. В работе педагогов «Логопедические бусы» могут быть использованы по-разному: найти картинку на заданный звук, собрать на шнурок бусины только с определенным звуком, собрать бусины с чередующимися картинками, со звуками «С» и «Ш», закрепление основных цветов: </a:t>
            </a:r>
            <a:r>
              <a:rPr lang="ru-RU" sz="1800" b="1" dirty="0" err="1">
                <a:solidFill>
                  <a:srgbClr val="002060"/>
                </a:solidFill>
                <a:cs typeface="Times New Roman" pitchFamily="18" charset="0"/>
              </a:rPr>
              <a:t>н-р</a:t>
            </a:r>
            <a:r>
              <a:rPr lang="ru-RU" sz="1800" b="1" dirty="0">
                <a:solidFill>
                  <a:srgbClr val="002060"/>
                </a:solidFill>
                <a:cs typeface="Times New Roman" pitchFamily="18" charset="0"/>
              </a:rPr>
              <a:t>, собрать только зеленые бусины. Дети выполняют задание и нанизывают бусины на шнурки. Чаще всего эту игру использую для автоматизации поставленных звуков в речи детей.   Как правило,  детям интересны разноцветные необычные бусины и они с охотой выполняют задания.</a:t>
            </a:r>
          </a:p>
        </p:txBody>
      </p:sp>
    </p:spTree>
  </p:cSld>
  <p:clrMapOvr>
    <a:masterClrMapping/>
  </p:clrMapOvr>
  <p:transition spd="slow">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voyrebenok.ru/images/presentation/math/b/01.jpg"/>
          <p:cNvPicPr>
            <a:picLocks noChangeAspect="1" noChangeArrowheads="1"/>
          </p:cNvPicPr>
          <p:nvPr/>
        </p:nvPicPr>
        <p:blipFill>
          <a:blip r:embed="rId2" cstate="print"/>
          <a:srcRect b="5901"/>
          <a:stretch>
            <a:fillRect/>
          </a:stretch>
        </p:blipFill>
        <p:spPr bwMode="auto">
          <a:xfrm>
            <a:off x="-1" y="1"/>
            <a:ext cx="9144001" cy="6857999"/>
          </a:xfrm>
          <a:prstGeom prst="rect">
            <a:avLst/>
          </a:prstGeom>
          <a:noFill/>
        </p:spPr>
      </p:pic>
      <p:sp>
        <p:nvSpPr>
          <p:cNvPr id="2" name="Заголовок 1"/>
          <p:cNvSpPr>
            <a:spLocks noGrp="1"/>
          </p:cNvSpPr>
          <p:nvPr>
            <p:ph type="title"/>
          </p:nvPr>
        </p:nvSpPr>
        <p:spPr>
          <a:xfrm>
            <a:off x="395536" y="274638"/>
            <a:ext cx="8291264" cy="922114"/>
          </a:xfrm>
          <a:solidFill>
            <a:srgbClr val="FFC000"/>
          </a:solidFill>
          <a:ln w="38100">
            <a:solidFill>
              <a:srgbClr val="002060"/>
            </a:solidFill>
          </a:ln>
        </p:spPr>
        <p:txBody>
          <a:bodyPr>
            <a:noAutofit/>
          </a:bodyPr>
          <a:lstStyle/>
          <a:p>
            <a:r>
              <a:rPr lang="ru-RU" sz="2800" b="1" dirty="0" smtClean="0">
                <a:solidFill>
                  <a:srgbClr val="002060"/>
                </a:solidFill>
              </a:rPr>
              <a:t>Дидактическая игра для детей старшего дошкольного возраста «Путешествие с </a:t>
            </a:r>
            <a:r>
              <a:rPr lang="ru-RU" sz="2800" b="1" dirty="0" err="1" smtClean="0">
                <a:solidFill>
                  <a:srgbClr val="002060"/>
                </a:solidFill>
              </a:rPr>
              <a:t>Крошем</a:t>
            </a:r>
            <a:r>
              <a:rPr lang="ru-RU" sz="2800" b="1" dirty="0" smtClean="0">
                <a:solidFill>
                  <a:srgbClr val="002060"/>
                </a:solidFill>
              </a:rPr>
              <a:t>»</a:t>
            </a:r>
            <a:endParaRPr lang="ru-RU" sz="2800" b="1" dirty="0">
              <a:solidFill>
                <a:srgbClr val="002060"/>
              </a:solidFill>
            </a:endParaRPr>
          </a:p>
        </p:txBody>
      </p:sp>
      <p:sp>
        <p:nvSpPr>
          <p:cNvPr id="10" name="Содержимое 9"/>
          <p:cNvSpPr>
            <a:spLocks noGrp="1"/>
          </p:cNvSpPr>
          <p:nvPr>
            <p:ph idx="1"/>
          </p:nvPr>
        </p:nvSpPr>
        <p:spPr>
          <a:xfrm>
            <a:off x="179512" y="1340768"/>
            <a:ext cx="8640960" cy="4997152"/>
          </a:xfrm>
        </p:spPr>
        <p:txBody>
          <a:bodyPr>
            <a:noAutofit/>
          </a:bodyPr>
          <a:lstStyle/>
          <a:p>
            <a:pPr algn="just">
              <a:lnSpc>
                <a:spcPct val="120000"/>
              </a:lnSpc>
              <a:buNone/>
            </a:pPr>
            <a:r>
              <a:rPr lang="ru-RU" sz="1800" b="1" dirty="0" smtClean="0">
                <a:solidFill>
                  <a:srgbClr val="002060"/>
                </a:solidFill>
                <a:cs typeface="Times New Roman" pitchFamily="18" charset="0"/>
              </a:rPr>
              <a:t>            Игра  используется </a:t>
            </a:r>
            <a:r>
              <a:rPr lang="ru-RU" sz="1800" b="1" dirty="0">
                <a:solidFill>
                  <a:srgbClr val="002060"/>
                </a:solidFill>
                <a:cs typeface="Times New Roman" pitchFamily="18" charset="0"/>
              </a:rPr>
              <a:t>на </a:t>
            </a:r>
            <a:r>
              <a:rPr lang="ru-RU" sz="1800" b="1" dirty="0" smtClean="0">
                <a:solidFill>
                  <a:srgbClr val="002060"/>
                </a:solidFill>
                <a:cs typeface="Times New Roman" pitchFamily="18" charset="0"/>
              </a:rPr>
              <a:t>индивидуальных логопедических  </a:t>
            </a:r>
            <a:r>
              <a:rPr lang="ru-RU" sz="1800" b="1" dirty="0">
                <a:solidFill>
                  <a:srgbClr val="002060"/>
                </a:solidFill>
                <a:cs typeface="Times New Roman" pitchFamily="18" charset="0"/>
              </a:rPr>
              <a:t>занятиях </a:t>
            </a:r>
            <a:r>
              <a:rPr lang="ru-RU" sz="1800" b="1" dirty="0" smtClean="0">
                <a:solidFill>
                  <a:srgbClr val="002060"/>
                </a:solidFill>
                <a:cs typeface="Times New Roman" pitchFamily="18" charset="0"/>
              </a:rPr>
              <a:t> для автоматизации и дифференциации  звуков в речи детей. </a:t>
            </a:r>
          </a:p>
          <a:p>
            <a:pPr algn="just">
              <a:lnSpc>
                <a:spcPct val="120000"/>
              </a:lnSpc>
              <a:buNone/>
            </a:pPr>
            <a:r>
              <a:rPr lang="ru-RU" sz="1800" b="1" dirty="0" smtClean="0">
                <a:solidFill>
                  <a:srgbClr val="002060"/>
                </a:solidFill>
                <a:cs typeface="Times New Roman" pitchFamily="18" charset="0"/>
              </a:rPr>
              <a:t>         Упражнения и игры для   автоматизации и дифференциации  используются на протяжении всей коррекционной  работы учителя-логопеда с ребенком. Это трудная и по сути своей довольно однообразная работа, которая требует постоянного внимания  взрослого и терпения и упорства у детей. Ребенку нужно огромное количество раз повторять упражнения, слова, предложения с определенными звуками. Что бы разнообразить образовательную деятельность в этом направлении, использую большое количество игр, цели у которых одинаковые, а картинки и содержание разные.</a:t>
            </a:r>
          </a:p>
          <a:p>
            <a:pPr algn="just">
              <a:lnSpc>
                <a:spcPct val="120000"/>
              </a:lnSpc>
              <a:buNone/>
            </a:pPr>
            <a:endParaRPr lang="ru-RU" sz="1800" b="1" dirty="0">
              <a:solidFill>
                <a:srgbClr val="002060"/>
              </a:solidFill>
              <a:latin typeface="Times New Roman" pitchFamily="18" charset="0"/>
              <a:cs typeface="Times New Roman" pitchFamily="18" charset="0"/>
            </a:endParaRPr>
          </a:p>
        </p:txBody>
      </p:sp>
      <p:pic>
        <p:nvPicPr>
          <p:cNvPr id="9" name="Рисунок 8" descr="SDC13701.JPG"/>
          <p:cNvPicPr>
            <a:picLocks noChangeAspect="1"/>
          </p:cNvPicPr>
          <p:nvPr/>
        </p:nvPicPr>
        <p:blipFill>
          <a:blip r:embed="rId3" cstate="print"/>
          <a:stretch>
            <a:fillRect/>
          </a:stretch>
        </p:blipFill>
        <p:spPr>
          <a:xfrm>
            <a:off x="5724128" y="4653136"/>
            <a:ext cx="2784310" cy="2088232"/>
          </a:xfrm>
          <a:prstGeom prst="roundRect">
            <a:avLst/>
          </a:prstGeom>
          <a:ln w="38100">
            <a:solidFill>
              <a:srgbClr val="002060"/>
            </a:solidFill>
          </a:ln>
        </p:spPr>
      </p:pic>
    </p:spTree>
  </p:cSld>
  <p:clrMapOvr>
    <a:masterClrMapping/>
  </p:clrMapOvr>
  <p:transition spd="slow">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voyrebenok.ru/images/presentation/math/b/01.jpg"/>
          <p:cNvPicPr>
            <a:picLocks noChangeAspect="1" noChangeArrowheads="1"/>
          </p:cNvPicPr>
          <p:nvPr/>
        </p:nvPicPr>
        <p:blipFill>
          <a:blip r:embed="rId2" cstate="print"/>
          <a:srcRect b="5901"/>
          <a:stretch>
            <a:fillRect/>
          </a:stretch>
        </p:blipFill>
        <p:spPr bwMode="auto">
          <a:xfrm>
            <a:off x="-1" y="1"/>
            <a:ext cx="9144001" cy="6857999"/>
          </a:xfrm>
          <a:prstGeom prst="rect">
            <a:avLst/>
          </a:prstGeom>
          <a:noFill/>
        </p:spPr>
      </p:pic>
      <p:sp>
        <p:nvSpPr>
          <p:cNvPr id="2" name="Заголовок 1"/>
          <p:cNvSpPr>
            <a:spLocks noGrp="1"/>
          </p:cNvSpPr>
          <p:nvPr>
            <p:ph type="title"/>
          </p:nvPr>
        </p:nvSpPr>
        <p:spPr>
          <a:xfrm>
            <a:off x="2627784" y="188640"/>
            <a:ext cx="6059016" cy="1124744"/>
          </a:xfrm>
          <a:solidFill>
            <a:srgbClr val="FFC000"/>
          </a:solidFill>
          <a:ln w="38100">
            <a:solidFill>
              <a:srgbClr val="002060"/>
            </a:solidFill>
          </a:ln>
        </p:spPr>
        <p:txBody>
          <a:bodyPr>
            <a:normAutofit fontScale="90000"/>
          </a:bodyPr>
          <a:lstStyle/>
          <a:p>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ru-RU" sz="3100" b="1" dirty="0" smtClean="0">
                <a:solidFill>
                  <a:srgbClr val="002060"/>
                </a:solidFill>
              </a:rPr>
              <a:t>Игры для автоматизации звуков в речи детей</a:t>
            </a:r>
            <a:r>
              <a:rPr lang="en-US" sz="3100" b="1" dirty="0" smtClean="0">
                <a:solidFill>
                  <a:srgbClr val="002060"/>
                </a:solidFill>
              </a:rPr>
              <a:t/>
            </a:r>
            <a:br>
              <a:rPr lang="en-US" sz="3100" b="1" dirty="0" smtClean="0">
                <a:solidFill>
                  <a:srgbClr val="002060"/>
                </a:solidFill>
              </a:rPr>
            </a:br>
            <a:r>
              <a:rPr lang="ru-RU" dirty="0" smtClean="0"/>
              <a:t/>
            </a:r>
            <a:br>
              <a:rPr lang="ru-RU" dirty="0" smtClean="0"/>
            </a:br>
            <a:endParaRPr lang="ru-RU" dirty="0"/>
          </a:p>
        </p:txBody>
      </p:sp>
      <p:sp>
        <p:nvSpPr>
          <p:cNvPr id="3" name="Содержимое 2"/>
          <p:cNvSpPr>
            <a:spLocks noGrp="1"/>
          </p:cNvSpPr>
          <p:nvPr>
            <p:ph idx="1"/>
          </p:nvPr>
        </p:nvSpPr>
        <p:spPr>
          <a:xfrm>
            <a:off x="2555776" y="1600200"/>
            <a:ext cx="6131024" cy="5069160"/>
          </a:xfrm>
        </p:spPr>
        <p:txBody>
          <a:bodyPr>
            <a:normAutofit fontScale="77500" lnSpcReduction="20000"/>
          </a:bodyPr>
          <a:lstStyle/>
          <a:p>
            <a:pPr algn="just">
              <a:buNone/>
            </a:pPr>
            <a:r>
              <a:rPr lang="en-US" b="1" dirty="0" smtClean="0">
                <a:solidFill>
                  <a:srgbClr val="002060"/>
                </a:solidFill>
                <a:latin typeface="Times New Roman" pitchFamily="18" charset="0"/>
                <a:cs typeface="Times New Roman" pitchFamily="18" charset="0"/>
              </a:rPr>
              <a:t>       </a:t>
            </a:r>
            <a:r>
              <a:rPr lang="ru-RU" b="1" dirty="0" smtClean="0">
                <a:solidFill>
                  <a:srgbClr val="002060"/>
                </a:solidFill>
                <a:cs typeface="Times New Roman" pitchFamily="18" charset="0"/>
              </a:rPr>
              <a:t>Автоматизация поставленных звуков в речи детей трудный и однообразный процесс. Закрепить навыки правильного произношения звуков помогают   ежедневные игры, задания и упражнения. Все мы знаем, что для этого подбирается не сложный речевой материал с часто повторяющимся заданным звуком. Это могут быть слова, фразы, короткие стихи, </a:t>
            </a:r>
            <a:r>
              <a:rPr lang="ru-RU" b="1" dirty="0" err="1" smtClean="0">
                <a:solidFill>
                  <a:srgbClr val="002060"/>
                </a:solidFill>
                <a:cs typeface="Times New Roman" pitchFamily="18" charset="0"/>
              </a:rPr>
              <a:t>чистоговорки</a:t>
            </a:r>
            <a:r>
              <a:rPr lang="ru-RU" b="1" dirty="0" smtClean="0">
                <a:solidFill>
                  <a:srgbClr val="002060"/>
                </a:solidFill>
                <a:cs typeface="Times New Roman" pitchFamily="18" charset="0"/>
              </a:rPr>
              <a:t>, скороговорки, а может быть специально подобранная наглядность:  картинки, игры, пособия, предназначенные для автоматизации звуков в речи детей дошкольного возраста. </a:t>
            </a:r>
          </a:p>
          <a:p>
            <a:pPr>
              <a:buNone/>
            </a:pPr>
            <a:endParaRPr lang="ru-RU" dirty="0"/>
          </a:p>
        </p:txBody>
      </p:sp>
      <p:pic>
        <p:nvPicPr>
          <p:cNvPr id="6" name="Рисунок 5" descr="SDC12025.JPG"/>
          <p:cNvPicPr>
            <a:picLocks noChangeAspect="1"/>
          </p:cNvPicPr>
          <p:nvPr/>
        </p:nvPicPr>
        <p:blipFill>
          <a:blip r:embed="rId3" cstate="print"/>
          <a:stretch>
            <a:fillRect/>
          </a:stretch>
        </p:blipFill>
        <p:spPr>
          <a:xfrm>
            <a:off x="485800" y="188640"/>
            <a:ext cx="1944216" cy="2592287"/>
          </a:xfrm>
          <a:prstGeom prst="round2DiagRect">
            <a:avLst/>
          </a:prstGeom>
          <a:ln w="38100">
            <a:solidFill>
              <a:srgbClr val="002060"/>
            </a:solidFill>
          </a:ln>
        </p:spPr>
      </p:pic>
      <p:pic>
        <p:nvPicPr>
          <p:cNvPr id="10" name="Содержимое 8" descr="SDC11982.JPG"/>
          <p:cNvPicPr>
            <a:picLocks noChangeAspect="1"/>
          </p:cNvPicPr>
          <p:nvPr/>
        </p:nvPicPr>
        <p:blipFill>
          <a:blip r:embed="rId4" cstate="print"/>
          <a:stretch>
            <a:fillRect/>
          </a:stretch>
        </p:blipFill>
        <p:spPr>
          <a:xfrm>
            <a:off x="292121" y="3071089"/>
            <a:ext cx="2177987" cy="1633490"/>
          </a:xfrm>
          <a:prstGeom prst="round2DiagRect">
            <a:avLst/>
          </a:prstGeom>
          <a:ln w="38100">
            <a:solidFill>
              <a:srgbClr val="002060"/>
            </a:solidFill>
          </a:ln>
        </p:spPr>
      </p:pic>
      <p:pic>
        <p:nvPicPr>
          <p:cNvPr id="11" name="Рисунок 10" descr="SDC13701.JPG"/>
          <p:cNvPicPr>
            <a:picLocks noChangeAspect="1"/>
          </p:cNvPicPr>
          <p:nvPr/>
        </p:nvPicPr>
        <p:blipFill>
          <a:blip r:embed="rId5" cstate="print"/>
          <a:stretch>
            <a:fillRect/>
          </a:stretch>
        </p:blipFill>
        <p:spPr>
          <a:xfrm>
            <a:off x="277720" y="5066971"/>
            <a:ext cx="2152296" cy="1614222"/>
          </a:xfrm>
          <a:prstGeom prst="round2DiagRect">
            <a:avLst/>
          </a:prstGeom>
          <a:ln w="38100">
            <a:solidFill>
              <a:srgbClr val="002060"/>
            </a:solidFill>
          </a:ln>
        </p:spPr>
      </p:pic>
    </p:spTree>
  </p:cSld>
  <p:clrMapOvr>
    <a:masterClrMapping/>
  </p:clrMapOvr>
  <p:transition spd="slow">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voyrebenok.ru/images/presentation/math/b/01.jpg"/>
          <p:cNvPicPr>
            <a:picLocks noChangeAspect="1" noChangeArrowheads="1"/>
          </p:cNvPicPr>
          <p:nvPr/>
        </p:nvPicPr>
        <p:blipFill>
          <a:blip r:embed="rId2" cstate="print"/>
          <a:srcRect b="5901"/>
          <a:stretch>
            <a:fillRect/>
          </a:stretch>
        </p:blipFill>
        <p:spPr bwMode="auto">
          <a:xfrm>
            <a:off x="-1" y="1"/>
            <a:ext cx="9144001" cy="6857999"/>
          </a:xfrm>
          <a:prstGeom prst="rect">
            <a:avLst/>
          </a:prstGeom>
          <a:noFill/>
        </p:spPr>
      </p:pic>
      <p:sp>
        <p:nvSpPr>
          <p:cNvPr id="2" name="Заголовок 1"/>
          <p:cNvSpPr>
            <a:spLocks noGrp="1"/>
          </p:cNvSpPr>
          <p:nvPr>
            <p:ph type="title"/>
          </p:nvPr>
        </p:nvSpPr>
        <p:spPr>
          <a:xfrm>
            <a:off x="467544" y="274638"/>
            <a:ext cx="8280920" cy="1143000"/>
          </a:xfrm>
          <a:solidFill>
            <a:srgbClr val="FFC000"/>
          </a:solidFill>
          <a:ln w="38100">
            <a:solidFill>
              <a:srgbClr val="002060"/>
            </a:solidFill>
          </a:ln>
        </p:spPr>
        <p:txBody>
          <a:bodyPr>
            <a:normAutofit fontScale="90000"/>
          </a:bodyPr>
          <a:lstStyle/>
          <a:p>
            <a:r>
              <a:rPr lang="ru-RU" b="1" dirty="0" smtClean="0">
                <a:solidFill>
                  <a:srgbClr val="002060"/>
                </a:solidFill>
              </a:rPr>
              <a:t>Дидактическая игра</a:t>
            </a:r>
            <a:br>
              <a:rPr lang="ru-RU" b="1" dirty="0" smtClean="0">
                <a:solidFill>
                  <a:srgbClr val="002060"/>
                </a:solidFill>
              </a:rPr>
            </a:br>
            <a:r>
              <a:rPr lang="ru-RU" b="1" dirty="0" smtClean="0">
                <a:solidFill>
                  <a:srgbClr val="002060"/>
                </a:solidFill>
              </a:rPr>
              <a:t> «Они какие?»</a:t>
            </a:r>
            <a:endParaRPr lang="ru-RU" b="1" dirty="0">
              <a:solidFill>
                <a:srgbClr val="002060"/>
              </a:solidFill>
            </a:endParaRPr>
          </a:p>
        </p:txBody>
      </p:sp>
      <p:sp>
        <p:nvSpPr>
          <p:cNvPr id="3" name="Содержимое 2"/>
          <p:cNvSpPr>
            <a:spLocks noGrp="1"/>
          </p:cNvSpPr>
          <p:nvPr>
            <p:ph idx="1"/>
          </p:nvPr>
        </p:nvSpPr>
        <p:spPr>
          <a:xfrm>
            <a:off x="3419872" y="1600200"/>
            <a:ext cx="5472608" cy="5257800"/>
          </a:xfrm>
        </p:spPr>
        <p:txBody>
          <a:bodyPr>
            <a:noAutofit/>
          </a:bodyPr>
          <a:lstStyle/>
          <a:p>
            <a:pPr algn="just">
              <a:buNone/>
            </a:pPr>
            <a:r>
              <a:rPr lang="ru-RU" sz="1800" b="1" dirty="0" smtClean="0">
                <a:solidFill>
                  <a:srgbClr val="002060"/>
                </a:solidFill>
                <a:cs typeface="Times New Roman" pitchFamily="18" charset="0"/>
              </a:rPr>
              <a:t>           Дидактические </a:t>
            </a:r>
            <a:r>
              <a:rPr lang="ru-RU" sz="1800" b="1" dirty="0">
                <a:solidFill>
                  <a:srgbClr val="002060"/>
                </a:solidFill>
                <a:cs typeface="Times New Roman" pitchFamily="18" charset="0"/>
              </a:rPr>
              <a:t>игры очень часто используются в работе учителя-логопеда. При помощи игры ребенок быстрее усваивает задаваемый материал, развивается устная речь, активизируется и пополняется словарный запас, совершенствуются навыки словоизменения и словообразования. Формирование лексико-грамматических категорий у детей одно из важнейших направлений в работе учителя - логопеда с дошкольниками. Очень часто именно в этом направлении у детей возникают определенные трудности. Вашему вниманию предлагаю яркую, красочную игру для формирования относительных прилагательных (отношение к материалу) .</a:t>
            </a:r>
          </a:p>
        </p:txBody>
      </p:sp>
      <p:pic>
        <p:nvPicPr>
          <p:cNvPr id="5" name="Рисунок 4" descr="SDC12011.JPG"/>
          <p:cNvPicPr>
            <a:picLocks noChangeAspect="1"/>
          </p:cNvPicPr>
          <p:nvPr/>
        </p:nvPicPr>
        <p:blipFill>
          <a:blip r:embed="rId3" cstate="print"/>
          <a:stretch>
            <a:fillRect/>
          </a:stretch>
        </p:blipFill>
        <p:spPr>
          <a:xfrm>
            <a:off x="438673" y="1916832"/>
            <a:ext cx="2952328" cy="3936437"/>
          </a:xfrm>
          <a:prstGeom prst="snipRoundRect">
            <a:avLst/>
          </a:prstGeom>
          <a:ln w="38100">
            <a:solidFill>
              <a:srgbClr val="002060"/>
            </a:solidFill>
          </a:ln>
        </p:spPr>
      </p:pic>
    </p:spTree>
  </p:cSld>
  <p:clrMapOvr>
    <a:masterClrMapping/>
  </p:clrMapOvr>
  <p:transition spd="slow">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voyrebenok.ru/images/presentation/math/b/01.jpg"/>
          <p:cNvPicPr>
            <a:picLocks noChangeAspect="1" noChangeArrowheads="1"/>
          </p:cNvPicPr>
          <p:nvPr/>
        </p:nvPicPr>
        <p:blipFill>
          <a:blip r:embed="rId2" cstate="print"/>
          <a:srcRect b="5901"/>
          <a:stretch>
            <a:fillRect/>
          </a:stretch>
        </p:blipFill>
        <p:spPr bwMode="auto">
          <a:xfrm>
            <a:off x="-1" y="1"/>
            <a:ext cx="9144001" cy="6857999"/>
          </a:xfrm>
          <a:prstGeom prst="rect">
            <a:avLst/>
          </a:prstGeom>
          <a:noFill/>
          <a:ln>
            <a:solidFill>
              <a:srgbClr val="002060"/>
            </a:solidFill>
          </a:ln>
        </p:spPr>
      </p:pic>
      <p:sp>
        <p:nvSpPr>
          <p:cNvPr id="2" name="Заголовок 1"/>
          <p:cNvSpPr>
            <a:spLocks noGrp="1"/>
          </p:cNvSpPr>
          <p:nvPr>
            <p:ph type="title"/>
          </p:nvPr>
        </p:nvSpPr>
        <p:spPr>
          <a:xfrm>
            <a:off x="251520" y="274638"/>
            <a:ext cx="8496944" cy="778098"/>
          </a:xfrm>
          <a:solidFill>
            <a:srgbClr val="FFC000"/>
          </a:solidFill>
          <a:ln w="38100">
            <a:solidFill>
              <a:srgbClr val="002060"/>
            </a:solidFill>
          </a:ln>
        </p:spPr>
        <p:txBody>
          <a:bodyPr>
            <a:normAutofit/>
          </a:bodyPr>
          <a:lstStyle/>
          <a:p>
            <a:r>
              <a:rPr lang="ru-RU" sz="3200" b="1" dirty="0" smtClean="0">
                <a:solidFill>
                  <a:srgbClr val="002060"/>
                </a:solidFill>
              </a:rPr>
              <a:t>Игры для развития мелкой моторики рук</a:t>
            </a:r>
            <a:r>
              <a:rPr lang="ru-RU" sz="3200" dirty="0" smtClean="0">
                <a:solidFill>
                  <a:srgbClr val="002060"/>
                </a:solidFill>
              </a:rPr>
              <a:t> </a:t>
            </a:r>
            <a:endParaRPr lang="ru-RU" sz="3200" dirty="0">
              <a:solidFill>
                <a:srgbClr val="002060"/>
              </a:solidFill>
            </a:endParaRPr>
          </a:p>
        </p:txBody>
      </p:sp>
      <p:pic>
        <p:nvPicPr>
          <p:cNvPr id="5" name="Содержимое 4" descr="SDC11983.JPG"/>
          <p:cNvPicPr>
            <a:picLocks noGrp="1" noChangeAspect="1"/>
          </p:cNvPicPr>
          <p:nvPr>
            <p:ph idx="1"/>
          </p:nvPr>
        </p:nvPicPr>
        <p:blipFill>
          <a:blip r:embed="rId3" cstate="print"/>
          <a:stretch>
            <a:fillRect/>
          </a:stretch>
        </p:blipFill>
        <p:spPr>
          <a:xfrm>
            <a:off x="3563888" y="1223755"/>
            <a:ext cx="2232248" cy="1674186"/>
          </a:xfrm>
          <a:prstGeom prst="roundRect">
            <a:avLst/>
          </a:prstGeom>
          <a:ln w="38100">
            <a:solidFill>
              <a:srgbClr val="002060"/>
            </a:solidFill>
          </a:ln>
        </p:spPr>
      </p:pic>
      <p:pic>
        <p:nvPicPr>
          <p:cNvPr id="6" name="Рисунок 5" descr="SDC11989.JPG"/>
          <p:cNvPicPr>
            <a:picLocks noChangeAspect="1"/>
          </p:cNvPicPr>
          <p:nvPr/>
        </p:nvPicPr>
        <p:blipFill>
          <a:blip r:embed="rId4" cstate="print"/>
          <a:stretch>
            <a:fillRect/>
          </a:stretch>
        </p:blipFill>
        <p:spPr>
          <a:xfrm>
            <a:off x="413791" y="4482573"/>
            <a:ext cx="2160240" cy="1620180"/>
          </a:xfrm>
          <a:prstGeom prst="roundRect">
            <a:avLst/>
          </a:prstGeom>
          <a:ln w="38100">
            <a:solidFill>
              <a:srgbClr val="002060"/>
            </a:solidFill>
          </a:ln>
        </p:spPr>
      </p:pic>
      <p:pic>
        <p:nvPicPr>
          <p:cNvPr id="7" name="Рисунок 6" descr="SDC11991.JPG"/>
          <p:cNvPicPr>
            <a:picLocks noChangeAspect="1"/>
          </p:cNvPicPr>
          <p:nvPr/>
        </p:nvPicPr>
        <p:blipFill>
          <a:blip r:embed="rId5" cstate="print"/>
          <a:stretch>
            <a:fillRect/>
          </a:stretch>
        </p:blipFill>
        <p:spPr>
          <a:xfrm>
            <a:off x="389789" y="2024844"/>
            <a:ext cx="2208245" cy="1656184"/>
          </a:xfrm>
          <a:prstGeom prst="roundRect">
            <a:avLst/>
          </a:prstGeom>
          <a:ln w="38100">
            <a:solidFill>
              <a:srgbClr val="002060"/>
            </a:solidFill>
          </a:ln>
        </p:spPr>
      </p:pic>
      <p:pic>
        <p:nvPicPr>
          <p:cNvPr id="10" name="Рисунок 9" descr="SDC11882.JPG"/>
          <p:cNvPicPr>
            <a:picLocks noChangeAspect="1"/>
          </p:cNvPicPr>
          <p:nvPr/>
        </p:nvPicPr>
        <p:blipFill>
          <a:blip r:embed="rId6" cstate="print"/>
          <a:stretch>
            <a:fillRect/>
          </a:stretch>
        </p:blipFill>
        <p:spPr>
          <a:xfrm>
            <a:off x="6300192" y="1214754"/>
            <a:ext cx="2160240" cy="1620180"/>
          </a:xfrm>
          <a:prstGeom prst="roundRect">
            <a:avLst/>
          </a:prstGeom>
          <a:ln w="38100">
            <a:solidFill>
              <a:srgbClr val="002060"/>
            </a:solidFill>
          </a:ln>
        </p:spPr>
      </p:pic>
      <p:sp>
        <p:nvSpPr>
          <p:cNvPr id="11" name="Содержимое 2"/>
          <p:cNvSpPr txBox="1">
            <a:spLocks/>
          </p:cNvSpPr>
          <p:nvPr/>
        </p:nvSpPr>
        <p:spPr>
          <a:xfrm>
            <a:off x="2987824" y="3068960"/>
            <a:ext cx="5842992" cy="3528392"/>
          </a:xfrm>
          <a:prstGeom prst="rect">
            <a:avLst/>
          </a:prstGeom>
          <a:noFill/>
          <a:ln>
            <a:noFill/>
          </a:ln>
        </p:spPr>
        <p:txBody>
          <a:bodyPr vert="horz" lIns="91440" tIns="45720" rIns="91440" bIns="45720" rtlCol="0">
            <a:normAutofit fontScale="85000" lnSpcReduction="20000"/>
          </a:bodyPr>
          <a:lstStyle/>
          <a:p>
            <a:pPr algn="just">
              <a:spcBef>
                <a:spcPct val="20000"/>
              </a:spcBef>
              <a:defRPr/>
            </a:pPr>
            <a:r>
              <a:rPr kumimoji="0" lang="ru-RU" sz="3200" b="1"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a:t>
            </a:r>
            <a:r>
              <a:rPr kumimoji="0" lang="en-US" sz="3200" b="1" i="0" u="none" strike="noStrike" kern="1200" cap="none" spc="0" normalizeH="0" noProof="0" dirty="0" smtClean="0">
                <a:ln>
                  <a:noFill/>
                </a:ln>
                <a:solidFill>
                  <a:srgbClr val="002060"/>
                </a:solidFill>
                <a:effectLst/>
                <a:uLnTx/>
                <a:uFillTx/>
                <a:latin typeface="Times New Roman" pitchFamily="18" charset="0"/>
                <a:cs typeface="Times New Roman" pitchFamily="18" charset="0"/>
              </a:rPr>
              <a:t>    </a:t>
            </a:r>
            <a:r>
              <a:rPr lang="ru-RU" sz="2400" b="1" dirty="0" smtClean="0">
                <a:solidFill>
                  <a:srgbClr val="002060"/>
                </a:solidFill>
                <a:cs typeface="Times New Roman" pitchFamily="18" charset="0"/>
              </a:rPr>
              <a:t>Уделяя должное внимание развитию мелкой моторики и тонких движений кистей рук, мы достигаем определенных целей: развиваем пальцевую пластику, вырабатываем ловкость и гибкость,  формируем умение управлять своими движениями, концентрировать внимание на одном виде деятельности. Регулярное повторение двигательных упражнений для пальцев способствует развитию внимания, мышления, памяти, оказывает благоприятное влияние на развитие речи детей, кисти рук становятся подвижными, что помогает детям быстрее овладеть навыками письма.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0" u="none" strike="noStrike" kern="1200" cap="none" spc="0" normalizeH="0" baseline="0" noProof="0" dirty="0">
              <a:ln>
                <a:noFill/>
              </a:ln>
              <a:solidFill>
                <a:srgbClr val="2108B8"/>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voyrebenok.ru/images/presentation/math/b/01.jpg"/>
          <p:cNvPicPr>
            <a:picLocks noChangeAspect="1" noChangeArrowheads="1"/>
          </p:cNvPicPr>
          <p:nvPr/>
        </p:nvPicPr>
        <p:blipFill>
          <a:blip r:embed="rId2" cstate="print"/>
          <a:srcRect b="5901"/>
          <a:stretch>
            <a:fillRect/>
          </a:stretch>
        </p:blipFill>
        <p:spPr bwMode="auto">
          <a:xfrm>
            <a:off x="0" y="1"/>
            <a:ext cx="9144001" cy="6857999"/>
          </a:xfrm>
          <a:prstGeom prst="rect">
            <a:avLst/>
          </a:prstGeom>
          <a:noFill/>
        </p:spPr>
      </p:pic>
      <p:sp>
        <p:nvSpPr>
          <p:cNvPr id="2" name="Заголовок 1"/>
          <p:cNvSpPr>
            <a:spLocks noGrp="1"/>
          </p:cNvSpPr>
          <p:nvPr>
            <p:ph type="title"/>
          </p:nvPr>
        </p:nvSpPr>
        <p:spPr>
          <a:xfrm>
            <a:off x="323528" y="274638"/>
            <a:ext cx="8424936" cy="850106"/>
          </a:xfrm>
          <a:solidFill>
            <a:srgbClr val="FFC000"/>
          </a:solidFill>
          <a:ln w="38100">
            <a:solidFill>
              <a:srgbClr val="002060"/>
            </a:solidFill>
          </a:ln>
        </p:spPr>
        <p:txBody>
          <a:bodyPr>
            <a:noAutofit/>
          </a:bodyPr>
          <a:lstStyle/>
          <a:p>
            <a:r>
              <a:rPr lang="ru-RU" sz="2800" b="1" dirty="0" smtClean="0">
                <a:solidFill>
                  <a:srgbClr val="002060"/>
                </a:solidFill>
              </a:rPr>
              <a:t>Игры для развития речевого дыхания, выработки целенаправленной воздушной струи</a:t>
            </a:r>
            <a:endParaRPr lang="ru-RU" sz="2800" dirty="0">
              <a:solidFill>
                <a:srgbClr val="002060"/>
              </a:solidFill>
            </a:endParaRPr>
          </a:p>
        </p:txBody>
      </p:sp>
      <p:pic>
        <p:nvPicPr>
          <p:cNvPr id="6" name="Рисунок 5" descr="SDC12097.JPG"/>
          <p:cNvPicPr>
            <a:picLocks noChangeAspect="1"/>
          </p:cNvPicPr>
          <p:nvPr/>
        </p:nvPicPr>
        <p:blipFill>
          <a:blip r:embed="rId3" cstate="print"/>
          <a:stretch>
            <a:fillRect/>
          </a:stretch>
        </p:blipFill>
        <p:spPr>
          <a:xfrm>
            <a:off x="321161" y="1700808"/>
            <a:ext cx="2164604" cy="1728192"/>
          </a:xfrm>
          <a:prstGeom prst="rect">
            <a:avLst/>
          </a:prstGeom>
          <a:ln w="38100">
            <a:solidFill>
              <a:srgbClr val="002060"/>
            </a:solidFill>
          </a:ln>
        </p:spPr>
      </p:pic>
      <p:pic>
        <p:nvPicPr>
          <p:cNvPr id="8" name="Рисунок 7" descr="SDC13729.JPG"/>
          <p:cNvPicPr>
            <a:picLocks noChangeAspect="1"/>
          </p:cNvPicPr>
          <p:nvPr/>
        </p:nvPicPr>
        <p:blipFill>
          <a:blip r:embed="rId4" cstate="print"/>
          <a:stretch>
            <a:fillRect/>
          </a:stretch>
        </p:blipFill>
        <p:spPr>
          <a:xfrm>
            <a:off x="449796" y="3863718"/>
            <a:ext cx="1728192" cy="2304256"/>
          </a:xfrm>
          <a:prstGeom prst="rect">
            <a:avLst/>
          </a:prstGeom>
          <a:ln w="38100">
            <a:solidFill>
              <a:srgbClr val="002060"/>
            </a:solidFill>
          </a:ln>
        </p:spPr>
      </p:pic>
      <p:sp>
        <p:nvSpPr>
          <p:cNvPr id="9" name="Содержимое 2"/>
          <p:cNvSpPr txBox="1">
            <a:spLocks/>
          </p:cNvSpPr>
          <p:nvPr/>
        </p:nvSpPr>
        <p:spPr>
          <a:xfrm>
            <a:off x="2888585" y="1916832"/>
            <a:ext cx="5616624" cy="4824535"/>
          </a:xfrm>
          <a:prstGeom prst="rect">
            <a:avLst/>
          </a:prstGeom>
          <a:noFill/>
          <a:ln>
            <a:noFill/>
          </a:ln>
        </p:spPr>
        <p:txBody>
          <a:bodyPr vert="horz" lIns="91440" tIns="45720" rIns="91440" bIns="45720" rtlCol="0">
            <a:normAutofit/>
          </a:bodyPr>
          <a:lstStyle/>
          <a:p>
            <a:pPr algn="just">
              <a:spcBef>
                <a:spcPct val="20000"/>
              </a:spcBef>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 </a:t>
            </a:r>
            <a:r>
              <a:rPr lang="ru-RU" sz="2400" b="1" dirty="0" smtClean="0">
                <a:solidFill>
                  <a:srgbClr val="002060"/>
                </a:solidFill>
              </a:rPr>
              <a:t>Формирование речевого дыхания предполагает, в том числе, и выработку воздушной струи, которая считается одним из необходимых и значимых условий постановки звуков.  Выработка воздушной струи может проводиться до артикуляционной гимнастики или одновременно с ней, поскольку в формировании воздушной струи активное участие принимают щеки, губы, язык.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0" u="none" strike="noStrike" kern="1200" cap="none" spc="0" normalizeH="0" baseline="0" noProof="0" dirty="0">
              <a:ln>
                <a:noFill/>
              </a:ln>
              <a:solidFill>
                <a:srgbClr val="2108B8"/>
              </a:solidFill>
              <a:effectLst/>
              <a:uLnTx/>
              <a:uFillTx/>
              <a:latin typeface="+mn-lt"/>
              <a:ea typeface="+mn-ea"/>
              <a:cs typeface="+mn-cs"/>
            </a:endParaRPr>
          </a:p>
        </p:txBody>
      </p:sp>
    </p:spTree>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voyrebenok.ru/images/presentation/math/b/01.jpg"/>
          <p:cNvPicPr>
            <a:picLocks noChangeAspect="1" noChangeArrowheads="1"/>
          </p:cNvPicPr>
          <p:nvPr/>
        </p:nvPicPr>
        <p:blipFill>
          <a:blip r:embed="rId2" cstate="print"/>
          <a:srcRect b="5901"/>
          <a:stretch>
            <a:fillRect/>
          </a:stretch>
        </p:blipFill>
        <p:spPr bwMode="auto">
          <a:xfrm>
            <a:off x="-1" y="1"/>
            <a:ext cx="9144001" cy="6857999"/>
          </a:xfrm>
          <a:prstGeom prst="rect">
            <a:avLst/>
          </a:prstGeom>
          <a:noFill/>
        </p:spPr>
      </p:pic>
      <p:pic>
        <p:nvPicPr>
          <p:cNvPr id="9" name="Содержимое 8" descr="SDC12280.JPG"/>
          <p:cNvPicPr>
            <a:picLocks noGrp="1" noChangeAspect="1"/>
          </p:cNvPicPr>
          <p:nvPr>
            <p:ph idx="1"/>
          </p:nvPr>
        </p:nvPicPr>
        <p:blipFill>
          <a:blip r:embed="rId3" cstate="print"/>
          <a:stretch>
            <a:fillRect/>
          </a:stretch>
        </p:blipFill>
        <p:spPr>
          <a:xfrm>
            <a:off x="263215" y="1527081"/>
            <a:ext cx="1642463" cy="2189951"/>
          </a:xfrm>
          <a:ln w="38100">
            <a:solidFill>
              <a:srgbClr val="002060"/>
            </a:solidFill>
          </a:ln>
        </p:spPr>
      </p:pic>
      <p:pic>
        <p:nvPicPr>
          <p:cNvPr id="10" name="Рисунок 9" descr="SDC12278.JPG"/>
          <p:cNvPicPr>
            <a:picLocks noChangeAspect="1"/>
          </p:cNvPicPr>
          <p:nvPr/>
        </p:nvPicPr>
        <p:blipFill>
          <a:blip r:embed="rId4" cstate="print"/>
          <a:stretch>
            <a:fillRect/>
          </a:stretch>
        </p:blipFill>
        <p:spPr>
          <a:xfrm>
            <a:off x="2570760" y="4329100"/>
            <a:ext cx="1620180" cy="2160240"/>
          </a:xfrm>
          <a:prstGeom prst="rect">
            <a:avLst/>
          </a:prstGeom>
          <a:ln w="38100">
            <a:solidFill>
              <a:srgbClr val="002060"/>
            </a:solidFill>
          </a:ln>
        </p:spPr>
      </p:pic>
      <p:pic>
        <p:nvPicPr>
          <p:cNvPr id="11" name="Рисунок 10" descr="SDC12276.JPG"/>
          <p:cNvPicPr>
            <a:picLocks noChangeAspect="1"/>
          </p:cNvPicPr>
          <p:nvPr/>
        </p:nvPicPr>
        <p:blipFill>
          <a:blip r:embed="rId5" cstate="print"/>
          <a:stretch>
            <a:fillRect/>
          </a:stretch>
        </p:blipFill>
        <p:spPr>
          <a:xfrm>
            <a:off x="263216" y="4329100"/>
            <a:ext cx="1656184" cy="2208245"/>
          </a:xfrm>
          <a:prstGeom prst="rect">
            <a:avLst/>
          </a:prstGeom>
          <a:ln w="38100">
            <a:solidFill>
              <a:srgbClr val="002060"/>
            </a:solidFill>
          </a:ln>
        </p:spPr>
      </p:pic>
      <p:sp>
        <p:nvSpPr>
          <p:cNvPr id="13" name="Содержимое 2"/>
          <p:cNvSpPr txBox="1">
            <a:spLocks/>
          </p:cNvSpPr>
          <p:nvPr/>
        </p:nvSpPr>
        <p:spPr>
          <a:xfrm>
            <a:off x="2374490" y="1020159"/>
            <a:ext cx="5941168" cy="2576859"/>
          </a:xfrm>
          <a:prstGeom prst="rect">
            <a:avLst/>
          </a:prstGeom>
          <a:noFill/>
          <a:ln>
            <a:noFill/>
          </a:ln>
        </p:spPr>
        <p:txBody>
          <a:bodyPr vert="horz" lIns="91440" tIns="45720" rIns="91440" bIns="45720" rtlCol="0">
            <a:normAutofit/>
          </a:bodyPr>
          <a:lstStyle/>
          <a:p>
            <a:pPr lvl="0" algn="just">
              <a:spcBef>
                <a:spcPct val="20000"/>
              </a:spcBef>
              <a:buFont typeface="Wingdings" pitchFamily="2" charset="2"/>
              <a:buChar char="Ø"/>
              <a:defRPr/>
            </a:pPr>
            <a:r>
              <a:rPr kumimoji="0" lang="ru-RU" sz="2000" b="1" i="0" u="none" strike="noStrike" kern="1200" cap="none" spc="0" normalizeH="0" baseline="0" noProof="0" dirty="0" smtClean="0">
                <a:ln>
                  <a:noFill/>
                </a:ln>
                <a:solidFill>
                  <a:srgbClr val="002060"/>
                </a:solidFill>
                <a:effectLst/>
                <a:uLnTx/>
                <a:uFillTx/>
              </a:rPr>
              <a:t> </a:t>
            </a:r>
            <a:r>
              <a:rPr kumimoji="0" lang="en-US" sz="2000" b="1" i="0" u="none" strike="noStrike" kern="1200" cap="none" spc="0" normalizeH="0" noProof="0" dirty="0" smtClean="0">
                <a:ln>
                  <a:noFill/>
                </a:ln>
                <a:solidFill>
                  <a:srgbClr val="002060"/>
                </a:solidFill>
                <a:effectLst/>
                <a:uLnTx/>
                <a:uFillTx/>
              </a:rPr>
              <a:t>   </a:t>
            </a:r>
            <a:r>
              <a:rPr lang="ru-RU" sz="2000" b="1" dirty="0" smtClean="0">
                <a:solidFill>
                  <a:srgbClr val="002060"/>
                </a:solidFill>
              </a:rPr>
              <a:t>развития и активизации словарного запаса;</a:t>
            </a:r>
          </a:p>
          <a:p>
            <a:pPr algn="just">
              <a:spcBef>
                <a:spcPct val="20000"/>
              </a:spcBef>
              <a:buFont typeface="Wingdings" pitchFamily="2" charset="2"/>
              <a:buChar char="Ø"/>
              <a:defRPr/>
            </a:pPr>
            <a:r>
              <a:rPr lang="ru-RU" sz="2000" b="1" dirty="0" smtClean="0">
                <a:solidFill>
                  <a:srgbClr val="002060"/>
                </a:solidFill>
              </a:rPr>
              <a:t> формирования грамматического строя речи ;</a:t>
            </a:r>
          </a:p>
          <a:p>
            <a:pPr algn="just">
              <a:spcBef>
                <a:spcPct val="20000"/>
              </a:spcBef>
              <a:buFont typeface="Wingdings" pitchFamily="2" charset="2"/>
              <a:buChar char="Ø"/>
              <a:defRPr/>
            </a:pPr>
            <a:r>
              <a:rPr lang="ru-RU" sz="2000" b="1" dirty="0" smtClean="0">
                <a:solidFill>
                  <a:srgbClr val="002060"/>
                </a:solidFill>
              </a:rPr>
              <a:t>  формирования навыков словообразования;</a:t>
            </a:r>
          </a:p>
          <a:p>
            <a:pPr algn="just">
              <a:spcBef>
                <a:spcPct val="20000"/>
              </a:spcBef>
              <a:buFont typeface="Wingdings" pitchFamily="2" charset="2"/>
              <a:buChar char="Ø"/>
              <a:defRPr/>
            </a:pPr>
            <a:r>
              <a:rPr lang="ru-RU" sz="2000" b="1" dirty="0" smtClean="0">
                <a:solidFill>
                  <a:srgbClr val="002060"/>
                </a:solidFill>
              </a:rPr>
              <a:t>  формирования навыков  словоизменения;</a:t>
            </a:r>
          </a:p>
          <a:p>
            <a:pPr algn="just">
              <a:spcBef>
                <a:spcPct val="20000"/>
              </a:spcBef>
              <a:buFont typeface="Wingdings" pitchFamily="2" charset="2"/>
              <a:buChar char="Ø"/>
              <a:defRPr/>
            </a:pPr>
            <a:r>
              <a:rPr lang="ru-RU" sz="2000" b="1" dirty="0" smtClean="0">
                <a:solidFill>
                  <a:srgbClr val="002060"/>
                </a:solidFill>
              </a:rPr>
              <a:t>изучения и закрепления основных  и оттеночных цветов;</a:t>
            </a:r>
          </a:p>
          <a:p>
            <a:pPr algn="just">
              <a:spcBef>
                <a:spcPct val="20000"/>
              </a:spcBef>
              <a:buFont typeface="Wingdings" pitchFamily="2" charset="2"/>
              <a:buChar char="Ø"/>
              <a:defRPr/>
            </a:pPr>
            <a:r>
              <a:rPr lang="ru-RU" sz="2000" b="1" dirty="0" smtClean="0">
                <a:solidFill>
                  <a:srgbClr val="002060"/>
                </a:solidFill>
              </a:rPr>
              <a:t> изучения предлогов.</a:t>
            </a:r>
          </a:p>
          <a:p>
            <a:pPr algn="just">
              <a:spcBef>
                <a:spcPct val="20000"/>
              </a:spcBef>
              <a:defRPr/>
            </a:pPr>
            <a:endParaRPr lang="ru-RU" sz="2000" b="1" dirty="0" smtClean="0">
              <a:solidFill>
                <a:srgbClr val="002060"/>
              </a:solidFill>
            </a:endParaRPr>
          </a:p>
          <a:p>
            <a:pPr algn="just">
              <a:spcBef>
                <a:spcPct val="20000"/>
              </a:spcBef>
              <a:defRPr/>
            </a:pPr>
            <a:endParaRPr kumimoji="0" lang="ru-RU" sz="1600" b="1" i="0" u="none" strike="noStrike" kern="1200" cap="none" spc="0" normalizeH="0" baseline="0" noProof="0" dirty="0">
              <a:ln>
                <a:noFill/>
              </a:ln>
              <a:solidFill>
                <a:srgbClr val="002060"/>
              </a:solidFill>
              <a:effectLst/>
              <a:uLnTx/>
              <a:uFillTx/>
              <a:latin typeface="+mn-lt"/>
              <a:ea typeface="+mn-ea"/>
              <a:cs typeface="+mn-cs"/>
            </a:endParaRPr>
          </a:p>
        </p:txBody>
      </p:sp>
      <p:sp>
        <p:nvSpPr>
          <p:cNvPr id="16" name="TextBox 15"/>
          <p:cNvSpPr txBox="1"/>
          <p:nvPr/>
        </p:nvSpPr>
        <p:spPr>
          <a:xfrm>
            <a:off x="2195736" y="188640"/>
            <a:ext cx="6552728" cy="369332"/>
          </a:xfrm>
          <a:prstGeom prst="rect">
            <a:avLst/>
          </a:prstGeom>
          <a:solidFill>
            <a:srgbClr val="FFC000"/>
          </a:solidFill>
          <a:ln w="38100">
            <a:solidFill>
              <a:srgbClr val="002060"/>
            </a:solidFill>
          </a:ln>
        </p:spPr>
        <p:txBody>
          <a:bodyPr wrap="square" rtlCol="0">
            <a:spAutoFit/>
          </a:bodyPr>
          <a:lstStyle/>
          <a:p>
            <a:r>
              <a:rPr lang="ru-RU" b="1" dirty="0" smtClean="0">
                <a:ln>
                  <a:solidFill>
                    <a:srgbClr val="002060"/>
                  </a:solidFill>
                </a:ln>
                <a:solidFill>
                  <a:srgbClr val="002060"/>
                </a:solidFill>
              </a:rPr>
              <a:t>                                     Игры и пособия для:</a:t>
            </a:r>
            <a:endParaRPr lang="ru-RU" b="1" dirty="0">
              <a:ln>
                <a:solidFill>
                  <a:srgbClr val="002060"/>
                </a:solidFill>
              </a:ln>
              <a:solidFill>
                <a:srgbClr val="002060"/>
              </a:solidFill>
            </a:endParaRPr>
          </a:p>
        </p:txBody>
      </p:sp>
      <p:pic>
        <p:nvPicPr>
          <p:cNvPr id="17" name="Содержимое 4" descr="SDC12000.JPG"/>
          <p:cNvPicPr>
            <a:picLocks noChangeAspect="1"/>
          </p:cNvPicPr>
          <p:nvPr/>
        </p:nvPicPr>
        <p:blipFill>
          <a:blip r:embed="rId6" cstate="print"/>
          <a:stretch>
            <a:fillRect/>
          </a:stretch>
        </p:blipFill>
        <p:spPr>
          <a:xfrm>
            <a:off x="4756496" y="4353102"/>
            <a:ext cx="1620180" cy="2160240"/>
          </a:xfrm>
          <a:prstGeom prst="rect">
            <a:avLst/>
          </a:prstGeom>
          <a:ln w="38100">
            <a:solidFill>
              <a:srgbClr val="000066"/>
            </a:solidFill>
          </a:ln>
        </p:spPr>
      </p:pic>
      <p:pic>
        <p:nvPicPr>
          <p:cNvPr id="20" name="Рисунок 19" descr="SDC12063.JPG"/>
          <p:cNvPicPr>
            <a:picLocks noChangeAspect="1"/>
          </p:cNvPicPr>
          <p:nvPr/>
        </p:nvPicPr>
        <p:blipFill>
          <a:blip r:embed="rId7" cstate="print"/>
          <a:stretch>
            <a:fillRect/>
          </a:stretch>
        </p:blipFill>
        <p:spPr>
          <a:xfrm>
            <a:off x="6984269" y="3378561"/>
            <a:ext cx="1800200" cy="1350150"/>
          </a:xfrm>
          <a:prstGeom prst="rect">
            <a:avLst/>
          </a:prstGeom>
          <a:ln w="38100">
            <a:solidFill>
              <a:srgbClr val="002060"/>
            </a:solidFill>
          </a:ln>
        </p:spPr>
      </p:pic>
      <p:pic>
        <p:nvPicPr>
          <p:cNvPr id="22" name="Рисунок 21" descr="SDC11995.JPG"/>
          <p:cNvPicPr>
            <a:picLocks noChangeAspect="1"/>
          </p:cNvPicPr>
          <p:nvPr/>
        </p:nvPicPr>
        <p:blipFill>
          <a:blip r:embed="rId8" cstate="print"/>
          <a:stretch>
            <a:fillRect/>
          </a:stretch>
        </p:blipFill>
        <p:spPr>
          <a:xfrm>
            <a:off x="6948265" y="5085184"/>
            <a:ext cx="1872208" cy="1404156"/>
          </a:xfrm>
          <a:prstGeom prst="rect">
            <a:avLst/>
          </a:prstGeom>
          <a:ln w="38100">
            <a:solidFill>
              <a:srgbClr val="002060"/>
            </a:solidFill>
          </a:ln>
        </p:spPr>
      </p:pic>
    </p:spTree>
  </p:cSld>
  <p:clrMapOvr>
    <a:masterClrMapping/>
  </p:clrMapOvr>
  <p:transition spd="slow">
    <p:split dir="in"/>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943</Words>
  <Application>Microsoft Office PowerPoint</Application>
  <PresentationFormat>Экран (4:3)</PresentationFormat>
  <Paragraphs>38</Paragraphs>
  <Slides>11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«Разработка логопедических игр и пособий с учётом индивидуальных речевых нарушений ребенка»</vt:lpstr>
      <vt:lpstr>Слайд 2</vt:lpstr>
      <vt:lpstr>Дидактическая игра для детей старшего дошкольного возраста «Логопедические бусы»</vt:lpstr>
      <vt:lpstr>Дидактическая игра для детей старшего дошкольного возраста «Путешествие с Крошем»</vt:lpstr>
      <vt:lpstr>   Игры для автоматизации звуков в речи детей  </vt:lpstr>
      <vt:lpstr>Дидактическая игра  «Они какие?»</vt:lpstr>
      <vt:lpstr>Игры для развития мелкой моторики рук </vt:lpstr>
      <vt:lpstr>Игры для развития речевого дыхания, выработки целенаправленной воздушной струи</vt:lpstr>
      <vt:lpstr>Слайд 9</vt:lpstr>
      <vt:lpstr>Развитие фонематического слуха</vt:lpstr>
      <vt:lpstr>Список литературы</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«Логопедические игры и пособия своими руками»</dc:title>
  <dc:creator>Admin</dc:creator>
  <cp:lastModifiedBy>Admin</cp:lastModifiedBy>
  <cp:revision>43</cp:revision>
  <cp:lastPrinted>2015-04-29T14:07:59Z</cp:lastPrinted>
  <dcterms:created xsi:type="dcterms:W3CDTF">2014-07-13T18:25:48Z</dcterms:created>
  <dcterms:modified xsi:type="dcterms:W3CDTF">2020-09-16T12:54:58Z</dcterms:modified>
</cp:coreProperties>
</file>