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</p:sldMasterIdLst>
  <p:notesMasterIdLst>
    <p:notesMasterId r:id="rId17"/>
  </p:notesMasterIdLst>
  <p:handoutMasterIdLst>
    <p:handoutMasterId r:id="rId18"/>
  </p:handoutMasterIdLst>
  <p:sldIdLst>
    <p:sldId id="650" r:id="rId4"/>
    <p:sldId id="648" r:id="rId5"/>
    <p:sldId id="649" r:id="rId6"/>
    <p:sldId id="628" r:id="rId7"/>
    <p:sldId id="631" r:id="rId8"/>
    <p:sldId id="643" r:id="rId9"/>
    <p:sldId id="642" r:id="rId10"/>
    <p:sldId id="614" r:id="rId11"/>
    <p:sldId id="615" r:id="rId12"/>
    <p:sldId id="593" r:id="rId13"/>
    <p:sldId id="598" r:id="rId14"/>
    <p:sldId id="566" r:id="rId15"/>
    <p:sldId id="5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1EE8"/>
    <a:srgbClr val="397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76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2A7D9-E818-41FA-A73C-5A6199741CD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5F00D-15D8-41E1-8F06-1614E749E8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414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BC262-A3D3-4BC1-8A66-F5E72CD87581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275C1-D468-40A1-AACC-9FBFDD7DEA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4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1275C1-D468-40A1-AACC-9FBFDD7DEAB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73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75C1-D468-40A1-AACC-9FBFDD7DEAB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4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6D51-D516-4B15-9520-F6F3B3437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59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596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749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75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66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18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77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596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23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538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6D51-D516-4B15-9520-F6F3B343773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26619"/>
      </p:ext>
    </p:extLst>
  </p:cSld>
  <p:clrMapOvr>
    <a:masterClrMapping/>
  </p:clrMapOvr>
  <p:transition>
    <p:circl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172288-02A2-4AB1-8070-C053DB84680E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5803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95097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604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5001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59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787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6419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9844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47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8462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4230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954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DF6D51-D516-4B15-9520-F6F3B343773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973627"/>
      </p:ext>
    </p:extLst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9B869-904A-4359-90FC-CB1FDE1ACE9C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0A0E-186F-4DA1-A891-BEB339B19A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9B869-904A-4359-90FC-CB1FDE1ACE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0A0E-186F-4DA1-A891-BEB339B19A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9B869-904A-4359-90FC-CB1FDE1ACE9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05.12.2020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750A0E-186F-4DA1-A891-BEB339B19A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87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749594" y="929426"/>
            <a:ext cx="5951048" cy="29281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ru-RU" altLang="ru-RU" sz="9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481929"/>
            <a:ext cx="6857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Презентация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 уроку химии в 10 классе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471559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Составитель: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учитель химии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                  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Мильтинг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Ирина Петровна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92915"/>
            <a:ext cx="91440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9788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МУНИЦИПАЛЬНОЕ ОБРАЗОВАТЕЛЬНОЕ УЧРЕЖДЕНИЕ </a:t>
            </a:r>
          </a:p>
          <a:p>
            <a:pPr marL="22860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9788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«НОВОИГИРМЕНСКАЯ СРЕДНЯЯ ОБРАЗОВАТЕЛЬНАЯ ШКОЛА № 3»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73942" y="6183951"/>
            <a:ext cx="22172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НОВАЯ ИГИРМА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2020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35895" y="1992176"/>
            <a:ext cx="7632848" cy="1994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вывод химической формулы вещества</a:t>
            </a:r>
            <a:endParaRPr lang="ru-RU" alt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8" y="44624"/>
            <a:ext cx="913916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сгорании вещества массой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4,5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получили углекислый газ объёмом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3,36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 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2,7 г воды.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Плотность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паров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вещества по 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воздуху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равна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2,069.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Выведите формулу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вещества.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164" y="1156499"/>
            <a:ext cx="1428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75" y="1471152"/>
            <a:ext cx="2286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в-</a:t>
            </a:r>
            <a:r>
              <a:rPr lang="ru-RU" sz="200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4,5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2" y="1783400"/>
            <a:ext cx="2622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V(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3,36 л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52" y="2034112"/>
            <a:ext cx="262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0,0027 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64" y="2367607"/>
            <a:ext cx="26930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000" b="1" baseline="-25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1,035</a:t>
            </a:r>
          </a:p>
          <a:p>
            <a:endParaRPr lang="ru-RU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131853" y="1592505"/>
            <a:ext cx="2536802" cy="1740631"/>
            <a:chOff x="840" y="935"/>
            <a:chExt cx="1496" cy="1270"/>
          </a:xfrm>
        </p:grpSpPr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2777" y="269600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?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39013" y="1587990"/>
            <a:ext cx="618016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+    О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    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21611" y="2250838"/>
            <a:ext cx="2298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76727" y="2016554"/>
            <a:ext cx="917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3,36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383793" y="2007589"/>
            <a:ext cx="490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76420" y="2604314"/>
            <a:ext cx="647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412677" y="2569827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22, 4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/>
          </a:p>
        </p:txBody>
      </p:sp>
      <p:grpSp>
        <p:nvGrpSpPr>
          <p:cNvPr id="44" name="Группа 155"/>
          <p:cNvGrpSpPr>
            <a:grpSpLocks/>
          </p:cNvGrpSpPr>
          <p:nvPr/>
        </p:nvGrpSpPr>
        <p:grpSpPr bwMode="auto">
          <a:xfrm>
            <a:off x="5095142" y="3004424"/>
            <a:ext cx="3741892" cy="1000125"/>
            <a:chOff x="5072066" y="4093967"/>
            <a:chExt cx="3327585" cy="10001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6166606" y="4469501"/>
              <a:ext cx="908659" cy="4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5904913" y="4168118"/>
              <a:ext cx="166189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r>
                <a:rPr lang="ru-RU" altLang="ru-RU" sz="2000" b="1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∙</a:t>
              </a: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3,36 л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>
              <a:off x="7119208" y="4286660"/>
              <a:ext cx="1280443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ru-RU" alt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1,8 г </a:t>
              </a:r>
              <a:r>
                <a:rPr lang="ru-RU" altLang="ru-RU" sz="24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5575029" y="4334148"/>
              <a:ext cx="39521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5194539" y="4316351"/>
              <a:ext cx="582659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70256" y="3931970"/>
            <a:ext cx="1972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400" dirty="0">
              <a:solidFill>
                <a:prstClr val="black"/>
              </a:solidFill>
            </a:endParaRPr>
          </a:p>
          <a:p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2416815" y="1198301"/>
            <a:ext cx="244321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eaLnBrk="1" hangingPunct="1"/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М</a:t>
            </a:r>
            <a:r>
              <a:rPr lang="en-US" sz="24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solidFill>
                  <a:prstClr val="black"/>
                </a:solidFill>
              </a:rPr>
              <a:t> 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362431" y="1189182"/>
            <a:ext cx="181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600" b="1" baseline="-25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lang="en-US" sz="24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135228" y="1179579"/>
            <a:ext cx="33356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2,069 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 =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785895" y="3992873"/>
            <a:ext cx="600651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23013" y="3644249"/>
            <a:ext cx="490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979649" y="3671528"/>
            <a:ext cx="7184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2,7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/>
          </a:p>
        </p:txBody>
      </p:sp>
      <p:grpSp>
        <p:nvGrpSpPr>
          <p:cNvPr id="61" name="Группа 155"/>
          <p:cNvGrpSpPr>
            <a:grpSpLocks/>
          </p:cNvGrpSpPr>
          <p:nvPr/>
        </p:nvGrpSpPr>
        <p:grpSpPr bwMode="auto">
          <a:xfrm>
            <a:off x="2460536" y="2715188"/>
            <a:ext cx="2822465" cy="1002441"/>
            <a:chOff x="5070878" y="3829045"/>
            <a:chExt cx="2509958" cy="1002449"/>
          </a:xfrm>
          <a:noFill/>
        </p:grpSpPr>
        <p:sp>
          <p:nvSpPr>
            <p:cNvPr id="62" name="Прямоугольник 61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3" name="Text Box 13"/>
            <p:cNvSpPr txBox="1">
              <a:spLocks noChangeArrowheads="1"/>
            </p:cNvSpPr>
            <p:nvPr/>
          </p:nvSpPr>
          <p:spPr bwMode="auto">
            <a:xfrm>
              <a:off x="5947427" y="4431382"/>
              <a:ext cx="908659" cy="4001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3"/>
            <p:cNvSpPr txBox="1">
              <a:spLocks noChangeArrowheads="1"/>
            </p:cNvSpPr>
            <p:nvPr/>
          </p:nvSpPr>
          <p:spPr bwMode="auto">
            <a:xfrm>
              <a:off x="5918945" y="4135711"/>
              <a:ext cx="166189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3,36 л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 Box 13"/>
            <p:cNvSpPr txBox="1">
              <a:spLocks noChangeArrowheads="1"/>
            </p:cNvSpPr>
            <p:nvPr/>
          </p:nvSpPr>
          <p:spPr bwMode="auto">
            <a:xfrm>
              <a:off x="5131569" y="4422187"/>
              <a:ext cx="749429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 г</a:t>
              </a:r>
              <a:endParaRPr lang="ru-RU" alt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 Box 13"/>
            <p:cNvSpPr txBox="1">
              <a:spLocks noChangeArrowheads="1"/>
            </p:cNvSpPr>
            <p:nvPr/>
          </p:nvSpPr>
          <p:spPr bwMode="auto">
            <a:xfrm>
              <a:off x="5683393" y="4272974"/>
              <a:ext cx="39521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3"/>
            <p:cNvSpPr txBox="1">
              <a:spLocks noChangeArrowheads="1"/>
            </p:cNvSpPr>
            <p:nvPr/>
          </p:nvSpPr>
          <p:spPr bwMode="auto">
            <a:xfrm>
              <a:off x="5179280" y="4147662"/>
              <a:ext cx="582659" cy="3693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8" name="Прямоугольник 67"/>
          <p:cNvSpPr/>
          <p:nvPr/>
        </p:nvSpPr>
        <p:spPr>
          <a:xfrm>
            <a:off x="921865" y="4269261"/>
            <a:ext cx="505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1975530" y="4290497"/>
            <a:ext cx="647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/>
          </a:p>
        </p:txBody>
      </p:sp>
      <p:grpSp>
        <p:nvGrpSpPr>
          <p:cNvPr id="70" name="Группа 155"/>
          <p:cNvGrpSpPr>
            <a:grpSpLocks/>
          </p:cNvGrpSpPr>
          <p:nvPr/>
        </p:nvGrpSpPr>
        <p:grpSpPr bwMode="auto">
          <a:xfrm>
            <a:off x="3400271" y="3803219"/>
            <a:ext cx="2377251" cy="783240"/>
            <a:chOff x="5070878" y="3782154"/>
            <a:chExt cx="2433875" cy="1047023"/>
          </a:xfrm>
          <a:noFill/>
        </p:grpSpPr>
        <p:sp>
          <p:nvSpPr>
            <p:cNvPr id="71" name="Прямоугольник 70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5876611" y="4167907"/>
              <a:ext cx="1320557" cy="5348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18 г   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5842862" y="3782154"/>
              <a:ext cx="1661891" cy="5348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2,7 г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Text Box 13"/>
            <p:cNvSpPr txBox="1">
              <a:spLocks noChangeArrowheads="1"/>
            </p:cNvSpPr>
            <p:nvPr/>
          </p:nvSpPr>
          <p:spPr bwMode="auto">
            <a:xfrm>
              <a:off x="5097251" y="4133350"/>
              <a:ext cx="749429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 г</a:t>
              </a:r>
              <a:endParaRPr lang="ru-RU" alt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5549232" y="3953761"/>
              <a:ext cx="39521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Text Box 13"/>
            <p:cNvSpPr txBox="1">
              <a:spLocks noChangeArrowheads="1"/>
            </p:cNvSpPr>
            <p:nvPr/>
          </p:nvSpPr>
          <p:spPr bwMode="auto">
            <a:xfrm>
              <a:off x="5097251" y="3817586"/>
              <a:ext cx="582659" cy="3693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 flipV="1">
            <a:off x="2562619" y="2968528"/>
            <a:ext cx="5855289" cy="16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2664639" y="3730493"/>
            <a:ext cx="5855289" cy="16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Группа 155"/>
          <p:cNvGrpSpPr>
            <a:grpSpLocks/>
          </p:cNvGrpSpPr>
          <p:nvPr/>
        </p:nvGrpSpPr>
        <p:grpSpPr bwMode="auto">
          <a:xfrm>
            <a:off x="5375524" y="3741696"/>
            <a:ext cx="3765660" cy="1000125"/>
            <a:chOff x="5072066" y="4093967"/>
            <a:chExt cx="3348722" cy="1000132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4" name="Text Box 13"/>
            <p:cNvSpPr txBox="1">
              <a:spLocks noChangeArrowheads="1"/>
            </p:cNvSpPr>
            <p:nvPr/>
          </p:nvSpPr>
          <p:spPr bwMode="auto">
            <a:xfrm>
              <a:off x="6001863" y="4442324"/>
              <a:ext cx="908659" cy="4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18 г   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Text Box 13"/>
            <p:cNvSpPr txBox="1">
              <a:spLocks noChangeArrowheads="1"/>
            </p:cNvSpPr>
            <p:nvPr/>
          </p:nvSpPr>
          <p:spPr bwMode="auto">
            <a:xfrm>
              <a:off x="5904913" y="4168118"/>
              <a:ext cx="166189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altLang="ru-RU" sz="2000" b="1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∙</a:t>
              </a: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2,</a:t>
              </a: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 </a:t>
              </a:r>
              <a:r>
                <a:rPr lang="ru-RU" altLang="ru-RU" sz="2000" u="sng" dirty="0">
                  <a:latin typeface="Arial" panose="020B0604020202020204" pitchFamily="34" charset="0"/>
                  <a:cs typeface="Arial" panose="020B0604020202020204" pitchFamily="34" charset="0"/>
                </a:rPr>
                <a:t>г</a:t>
              </a:r>
            </a:p>
          </p:txBody>
        </p:sp>
        <p:sp>
          <p:nvSpPr>
            <p:cNvPr id="86" name="Text Box 13"/>
            <p:cNvSpPr txBox="1">
              <a:spLocks noChangeArrowheads="1"/>
            </p:cNvSpPr>
            <p:nvPr/>
          </p:nvSpPr>
          <p:spPr bwMode="auto">
            <a:xfrm>
              <a:off x="7140345" y="4330690"/>
              <a:ext cx="1280443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 г </a:t>
              </a:r>
              <a:r>
                <a:rPr lang="ru-RU" alt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endPara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 Box 13"/>
            <p:cNvSpPr txBox="1">
              <a:spLocks noChangeArrowheads="1"/>
            </p:cNvSpPr>
            <p:nvPr/>
          </p:nvSpPr>
          <p:spPr bwMode="auto">
            <a:xfrm>
              <a:off x="5575029" y="4334148"/>
              <a:ext cx="39521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13"/>
            <p:cNvSpPr txBox="1">
              <a:spLocks noChangeArrowheads="1"/>
            </p:cNvSpPr>
            <p:nvPr/>
          </p:nvSpPr>
          <p:spPr bwMode="auto">
            <a:xfrm>
              <a:off x="5194539" y="4316351"/>
              <a:ext cx="582659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270599" y="4800598"/>
            <a:ext cx="3239662" cy="3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+Н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 1,8 + 0,3 =2,1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701780" y="4745997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005452" y="4786661"/>
            <a:ext cx="4865389" cy="3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в-</a:t>
            </a:r>
            <a:r>
              <a:rPr lang="ru-RU" sz="20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+Н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4,5 – 2,1 =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2,4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615986" y="5245350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416241" y="5263584"/>
            <a:ext cx="155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у :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14164" y="5300015"/>
            <a:ext cx="132942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en-US" sz="2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="1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grpSp>
        <p:nvGrpSpPr>
          <p:cNvPr id="96" name="Группа 155"/>
          <p:cNvGrpSpPr>
            <a:grpSpLocks/>
          </p:cNvGrpSpPr>
          <p:nvPr/>
        </p:nvGrpSpPr>
        <p:grpSpPr bwMode="auto">
          <a:xfrm>
            <a:off x="2713813" y="5111374"/>
            <a:ext cx="1598554" cy="1126669"/>
            <a:chOff x="5062003" y="3829045"/>
            <a:chExt cx="1937701" cy="1000132"/>
          </a:xfrm>
          <a:noFill/>
        </p:grpSpPr>
        <p:sp>
          <p:nvSpPr>
            <p:cNvPr id="97" name="Прямоугольник 96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0" name="Text Box 13"/>
            <p:cNvSpPr txBox="1">
              <a:spLocks noChangeArrowheads="1"/>
            </p:cNvSpPr>
            <p:nvPr/>
          </p:nvSpPr>
          <p:spPr bwMode="auto">
            <a:xfrm>
              <a:off x="5070878" y="4138049"/>
              <a:ext cx="89448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г</a:t>
              </a:r>
              <a:endParaRPr lang="ru-RU" alt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 Box 13"/>
            <p:cNvSpPr txBox="1">
              <a:spLocks noChangeArrowheads="1"/>
            </p:cNvSpPr>
            <p:nvPr/>
          </p:nvSpPr>
          <p:spPr bwMode="auto">
            <a:xfrm>
              <a:off x="5724586" y="3995198"/>
              <a:ext cx="987757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ru-RU" altLang="ru-RU" sz="20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5062003" y="3880017"/>
              <a:ext cx="913776" cy="355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</a:t>
              </a:r>
              <a:r>
                <a:rPr lang="ru-RU" altLang="ru-RU" sz="2000" b="1" u="sng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ru-RU" altLang="ru-RU" sz="2000" b="1" u="sng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г</a:t>
              </a:r>
              <a:r>
                <a:rPr lang="ru-RU" altLang="ru-RU" sz="2000" u="sng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altLang="ru-RU" sz="20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" name="Группа 155"/>
          <p:cNvGrpSpPr>
            <a:grpSpLocks/>
          </p:cNvGrpSpPr>
          <p:nvPr/>
        </p:nvGrpSpPr>
        <p:grpSpPr bwMode="auto">
          <a:xfrm>
            <a:off x="3868097" y="5145154"/>
            <a:ext cx="1679907" cy="1000124"/>
            <a:chOff x="4981260" y="3829045"/>
            <a:chExt cx="2018444" cy="1000132"/>
          </a:xfrm>
          <a:noFill/>
        </p:grpSpPr>
        <p:sp>
          <p:nvSpPr>
            <p:cNvPr id="104" name="Прямоугольник 103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5" name="Text Box 13"/>
            <p:cNvSpPr txBox="1">
              <a:spLocks noChangeArrowheads="1"/>
            </p:cNvSpPr>
            <p:nvPr/>
          </p:nvSpPr>
          <p:spPr bwMode="auto">
            <a:xfrm>
              <a:off x="5108856" y="4141390"/>
              <a:ext cx="89448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г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 Box 13"/>
            <p:cNvSpPr txBox="1">
              <a:spLocks noChangeArrowheads="1"/>
            </p:cNvSpPr>
            <p:nvPr/>
          </p:nvSpPr>
          <p:spPr bwMode="auto">
            <a:xfrm>
              <a:off x="5648950" y="3951182"/>
              <a:ext cx="98775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Text Box 13"/>
            <p:cNvSpPr txBox="1">
              <a:spLocks noChangeArrowheads="1"/>
            </p:cNvSpPr>
            <p:nvPr/>
          </p:nvSpPr>
          <p:spPr bwMode="auto">
            <a:xfrm>
              <a:off x="4981260" y="3864383"/>
              <a:ext cx="91377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 г   </a:t>
              </a:r>
              <a:endParaRPr lang="ru-RU" altLang="ru-RU" sz="2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Группа 155"/>
          <p:cNvGrpSpPr>
            <a:grpSpLocks/>
          </p:cNvGrpSpPr>
          <p:nvPr/>
        </p:nvGrpSpPr>
        <p:grpSpPr bwMode="auto">
          <a:xfrm>
            <a:off x="5046098" y="5183213"/>
            <a:ext cx="1697361" cy="1000311"/>
            <a:chOff x="4960289" y="3828858"/>
            <a:chExt cx="2039415" cy="1000319"/>
          </a:xfrm>
          <a:noFill/>
        </p:grpSpPr>
        <p:sp>
          <p:nvSpPr>
            <p:cNvPr id="109" name="Прямоугольник 108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0" name="Text Box 13"/>
            <p:cNvSpPr txBox="1">
              <a:spLocks noChangeArrowheads="1"/>
            </p:cNvSpPr>
            <p:nvPr/>
          </p:nvSpPr>
          <p:spPr bwMode="auto">
            <a:xfrm>
              <a:off x="4975551" y="4120489"/>
              <a:ext cx="89448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 г</a:t>
              </a:r>
              <a:endPara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Text Box 13"/>
            <p:cNvSpPr txBox="1">
              <a:spLocks noChangeArrowheads="1"/>
            </p:cNvSpPr>
            <p:nvPr/>
          </p:nvSpPr>
          <p:spPr bwMode="auto">
            <a:xfrm>
              <a:off x="5645108" y="3893252"/>
              <a:ext cx="98775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  <a:r>
                <a:rPr lang="ru-RU" alt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Text Box 13"/>
            <p:cNvSpPr txBox="1">
              <a:spLocks noChangeArrowheads="1"/>
            </p:cNvSpPr>
            <p:nvPr/>
          </p:nvSpPr>
          <p:spPr bwMode="auto">
            <a:xfrm>
              <a:off x="4960289" y="3828858"/>
              <a:ext cx="91377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2,4 г   </a:t>
              </a:r>
              <a:endParaRPr lang="ru-RU" altLang="ru-RU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Text Box 13"/>
          <p:cNvSpPr txBox="1">
            <a:spLocks noChangeArrowheads="1"/>
          </p:cNvSpPr>
          <p:nvPr/>
        </p:nvSpPr>
        <p:spPr bwMode="auto">
          <a:xfrm>
            <a:off x="6284853" y="5316487"/>
            <a:ext cx="26504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ru-RU" alt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0,3: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0,15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272407" y="5828481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Группа 155"/>
          <p:cNvGrpSpPr>
            <a:grpSpLocks/>
          </p:cNvGrpSpPr>
          <p:nvPr/>
        </p:nvGrpSpPr>
        <p:grpSpPr bwMode="auto">
          <a:xfrm>
            <a:off x="478110" y="5833824"/>
            <a:ext cx="2787994" cy="1187662"/>
            <a:chOff x="4521588" y="3906429"/>
            <a:chExt cx="2479304" cy="1187670"/>
          </a:xfrm>
          <a:noFill/>
        </p:grpSpPr>
        <p:sp>
          <p:nvSpPr>
            <p:cNvPr id="118" name="Прямоугольник 117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9" name="Text Box 13"/>
            <p:cNvSpPr txBox="1">
              <a:spLocks noChangeArrowheads="1"/>
            </p:cNvSpPr>
            <p:nvPr/>
          </p:nvSpPr>
          <p:spPr bwMode="auto">
            <a:xfrm>
              <a:off x="4524004" y="4177944"/>
              <a:ext cx="83924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0,15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 Box 13"/>
            <p:cNvSpPr txBox="1">
              <a:spLocks noChangeArrowheads="1"/>
            </p:cNvSpPr>
            <p:nvPr/>
          </p:nvSpPr>
          <p:spPr bwMode="auto">
            <a:xfrm>
              <a:off x="4521588" y="3906429"/>
              <a:ext cx="763901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0,15 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Text Box 13"/>
            <p:cNvSpPr txBox="1">
              <a:spLocks noChangeArrowheads="1"/>
            </p:cNvSpPr>
            <p:nvPr/>
          </p:nvSpPr>
          <p:spPr bwMode="auto">
            <a:xfrm>
              <a:off x="5018324" y="4065939"/>
              <a:ext cx="33339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Группа 155"/>
          <p:cNvGrpSpPr>
            <a:grpSpLocks/>
          </p:cNvGrpSpPr>
          <p:nvPr/>
        </p:nvGrpSpPr>
        <p:grpSpPr bwMode="auto">
          <a:xfrm>
            <a:off x="1146839" y="5828686"/>
            <a:ext cx="2880331" cy="1149320"/>
            <a:chOff x="4439475" y="3944771"/>
            <a:chExt cx="2561417" cy="1149328"/>
          </a:xfrm>
          <a:noFill/>
        </p:grpSpPr>
        <p:sp>
          <p:nvSpPr>
            <p:cNvPr id="125" name="Прямоугольник 124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6" name="Text Box 13"/>
            <p:cNvSpPr txBox="1">
              <a:spLocks noChangeArrowheads="1"/>
            </p:cNvSpPr>
            <p:nvPr/>
          </p:nvSpPr>
          <p:spPr bwMode="auto">
            <a:xfrm>
              <a:off x="4439475" y="4226154"/>
              <a:ext cx="67330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,15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 Box 13"/>
            <p:cNvSpPr txBox="1">
              <a:spLocks noChangeArrowheads="1"/>
            </p:cNvSpPr>
            <p:nvPr/>
          </p:nvSpPr>
          <p:spPr bwMode="auto">
            <a:xfrm>
              <a:off x="4488444" y="3944771"/>
              <a:ext cx="67421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 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 Box 13"/>
            <p:cNvSpPr txBox="1">
              <a:spLocks noChangeArrowheads="1"/>
            </p:cNvSpPr>
            <p:nvPr/>
          </p:nvSpPr>
          <p:spPr bwMode="auto">
            <a:xfrm>
              <a:off x="4957912" y="4118126"/>
              <a:ext cx="33339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9" name="Прямоугольник 128"/>
          <p:cNvSpPr/>
          <p:nvPr/>
        </p:nvSpPr>
        <p:spPr>
          <a:xfrm>
            <a:off x="196522" y="6035971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0" name="Группа 155"/>
          <p:cNvGrpSpPr>
            <a:grpSpLocks/>
          </p:cNvGrpSpPr>
          <p:nvPr/>
        </p:nvGrpSpPr>
        <p:grpSpPr bwMode="auto">
          <a:xfrm>
            <a:off x="1927238" y="5816847"/>
            <a:ext cx="3171639" cy="1159857"/>
            <a:chOff x="4180421" y="3934234"/>
            <a:chExt cx="2820471" cy="1159865"/>
          </a:xfrm>
          <a:noFill/>
        </p:grpSpPr>
        <p:sp>
          <p:nvSpPr>
            <p:cNvPr id="131" name="Прямоугольник 130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2" name="Text Box 13"/>
            <p:cNvSpPr txBox="1">
              <a:spLocks noChangeArrowheads="1"/>
            </p:cNvSpPr>
            <p:nvPr/>
          </p:nvSpPr>
          <p:spPr bwMode="auto">
            <a:xfrm>
              <a:off x="4180421" y="4235547"/>
              <a:ext cx="83924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0,15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Text Box 13"/>
            <p:cNvSpPr txBox="1">
              <a:spLocks noChangeArrowheads="1"/>
            </p:cNvSpPr>
            <p:nvPr/>
          </p:nvSpPr>
          <p:spPr bwMode="auto">
            <a:xfrm>
              <a:off x="4185791" y="3934234"/>
              <a:ext cx="763901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0,15 </a:t>
              </a:r>
              <a:endParaRPr lang="ru-RU" altLang="ru-RU" sz="20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5" name="Text Box 13"/>
          <p:cNvSpPr txBox="1">
            <a:spLocks noChangeArrowheads="1"/>
          </p:cNvSpPr>
          <p:nvPr/>
        </p:nvSpPr>
        <p:spPr bwMode="auto">
          <a:xfrm>
            <a:off x="2595719" y="5984825"/>
            <a:ext cx="12579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 Box 13"/>
          <p:cNvSpPr txBox="1">
            <a:spLocks noChangeArrowheads="1"/>
          </p:cNvSpPr>
          <p:nvPr/>
        </p:nvSpPr>
        <p:spPr bwMode="auto">
          <a:xfrm>
            <a:off x="3957117" y="5830864"/>
            <a:ext cx="4498072" cy="46166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algn="ctr" eaLnBrk="1" hangingPunct="1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Простейшая формула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Text Box 13"/>
          <p:cNvSpPr txBox="1">
            <a:spLocks noChangeArrowheads="1"/>
          </p:cNvSpPr>
          <p:nvPr/>
        </p:nvSpPr>
        <p:spPr bwMode="auto">
          <a:xfrm>
            <a:off x="4265040" y="6351468"/>
            <a:ext cx="3882225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en-US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+1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∙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 = 30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alt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1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5" grpId="0"/>
      <p:bldP spid="16" grpId="0" animBg="1"/>
      <p:bldP spid="17" grpId="0"/>
      <p:bldP spid="19" grpId="0"/>
      <p:bldP spid="20" grpId="0"/>
      <p:bldP spid="21" grpId="0"/>
      <p:bldP spid="22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68" grpId="0"/>
      <p:bldP spid="69" grpId="0"/>
      <p:bldP spid="89" grpId="0" animBg="1"/>
      <p:bldP spid="92" grpId="0" animBg="1"/>
      <p:bldP spid="94" grpId="0"/>
      <p:bldP spid="95" grpId="0" animBg="1"/>
      <p:bldP spid="113" grpId="0"/>
      <p:bldP spid="129" grpId="0"/>
      <p:bldP spid="135" grpId="0"/>
      <p:bldP spid="136" grpId="0" animBg="1"/>
      <p:bldP spid="1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51520" y="129346"/>
            <a:ext cx="8748972" cy="830997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Сравним молекулярную массу неизвестного органического вещества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молекулярной массой простейшей формулы 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Группа 155"/>
          <p:cNvGrpSpPr>
            <a:grpSpLocks/>
          </p:cNvGrpSpPr>
          <p:nvPr/>
        </p:nvGrpSpPr>
        <p:grpSpPr bwMode="auto">
          <a:xfrm>
            <a:off x="1907704" y="978821"/>
            <a:ext cx="4503799" cy="1000125"/>
            <a:chOff x="4667071" y="3829045"/>
            <a:chExt cx="2332633" cy="1000132"/>
          </a:xfrm>
          <a:noFill/>
        </p:grpSpPr>
        <p:sp>
          <p:nvSpPr>
            <p:cNvPr id="5" name="Прямоугольник 4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5830196" y="4291870"/>
              <a:ext cx="302705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r>
                <a:rPr lang="ru-RU" altLang="ru-RU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alt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5845027" y="3970635"/>
              <a:ext cx="330637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endParaRPr lang="ru-RU" altLang="ru-RU" sz="24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4670188" y="4281028"/>
              <a:ext cx="150387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5578092" y="4201470"/>
              <a:ext cx="39521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4667071" y="3970635"/>
              <a:ext cx="180529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u="sng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2400" u="sng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u="sng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r>
                <a:rPr lang="en-US" sz="2400" u="sng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400" u="sng" baseline="-25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z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38840" y="1262000"/>
            <a:ext cx="112457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2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2916" y="2442082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(СН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∙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2544958" y="2564902"/>
            <a:ext cx="1150681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95936" y="2442082"/>
            <a:ext cx="500455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молекулярная формула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9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9" descr="x_523a4cb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25" y="3716338"/>
            <a:ext cx="3419475" cy="2854325"/>
          </a:xfr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68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116013" y="1052513"/>
            <a:ext cx="7583487" cy="449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altLang="ru-RU" sz="2400" b="1" dirty="0" smtClean="0"/>
              <a:t>1. Своей работой на уроке  я …</a:t>
            </a:r>
            <a:endParaRPr lang="ru-RU" altLang="ru-RU" sz="2400" b="1" dirty="0"/>
          </a:p>
          <a:p>
            <a:pPr eaLnBrk="1" hangingPunct="1">
              <a:buFont typeface="Arial" charset="0"/>
              <a:buNone/>
              <a:defRPr/>
            </a:pPr>
            <a:r>
              <a:rPr lang="ru-RU" altLang="ru-RU" sz="2400" b="1" dirty="0" smtClean="0"/>
              <a:t>2. Материал урока мне был …</a:t>
            </a:r>
          </a:p>
          <a:p>
            <a:pPr marL="0" indent="0" eaLnBrk="1" hangingPunct="1">
              <a:buNone/>
              <a:defRPr/>
            </a:pPr>
            <a:endParaRPr lang="ru-RU" altLang="ru-RU" sz="2800" dirty="0" smtClean="0"/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 flipH="1">
            <a:off x="323850" y="3789363"/>
            <a:ext cx="4895850" cy="2520950"/>
          </a:xfrm>
          <a:prstGeom prst="wedgeRoundRectCallout">
            <a:avLst>
              <a:gd name="adj1" fmla="val -89884"/>
              <a:gd name="adj2" fmla="val 17944"/>
              <a:gd name="adj3" fmla="val 16667"/>
            </a:avLst>
          </a:prstGeom>
          <a:solidFill>
            <a:schemeClr val="accent1">
              <a:alpha val="4705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331640" y="4365104"/>
            <a:ext cx="3295650" cy="96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0000FF"/>
              </a:buClr>
              <a:buSzPct val="80000"/>
              <a:buFont typeface="Arial" charset="0"/>
              <a:buNone/>
              <a:defRPr/>
            </a:pPr>
            <a:r>
              <a:rPr lang="ru-RU" altLang="ru-RU" b="1" i="1" dirty="0">
                <a:solidFill>
                  <a:prstClr val="black"/>
                </a:solidFill>
              </a:rPr>
              <a:t>доволен / не доволен</a:t>
            </a:r>
            <a:br>
              <a:rPr lang="ru-RU" altLang="ru-RU" b="1" i="1" dirty="0">
                <a:solidFill>
                  <a:prstClr val="black"/>
                </a:solidFill>
              </a:rPr>
            </a:br>
            <a:r>
              <a:rPr lang="ru-RU" altLang="ru-RU" b="1" i="1" dirty="0" smtClean="0">
                <a:solidFill>
                  <a:prstClr val="black"/>
                </a:solidFill>
              </a:rPr>
              <a:t>интересен </a:t>
            </a:r>
            <a:r>
              <a:rPr lang="ru-RU" altLang="ru-RU" b="1" i="1" dirty="0">
                <a:solidFill>
                  <a:prstClr val="black"/>
                </a:solidFill>
              </a:rPr>
              <a:t>/ скучен</a:t>
            </a:r>
            <a:br>
              <a:rPr lang="ru-RU" altLang="ru-RU" b="1" i="1" dirty="0">
                <a:solidFill>
                  <a:prstClr val="black"/>
                </a:solidFill>
              </a:rPr>
            </a:br>
            <a:endParaRPr lang="ru-RU" alt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1472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6705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Урок окончен !</a:t>
            </a:r>
          </a:p>
        </p:txBody>
      </p:sp>
      <p:pic>
        <p:nvPicPr>
          <p:cNvPr id="18435" name="Picture 11" descr="MCj025164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914400"/>
            <a:ext cx="181292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12" descr="MCj04369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098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364653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7520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Вычислите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во сколько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метан          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тяжелее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или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легче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кислорода            и воздуха</a:t>
            </a:r>
          </a:p>
        </p:txBody>
      </p:sp>
      <p:grpSp>
        <p:nvGrpSpPr>
          <p:cNvPr id="3" name="Группа 89"/>
          <p:cNvGrpSpPr>
            <a:grpSpLocks/>
          </p:cNvGrpSpPr>
          <p:nvPr/>
        </p:nvGrpSpPr>
        <p:grpSpPr bwMode="auto">
          <a:xfrm>
            <a:off x="2804153" y="1013380"/>
            <a:ext cx="2236751" cy="1288577"/>
            <a:chOff x="1924594" y="1896488"/>
            <a:chExt cx="1288038" cy="1470642"/>
          </a:xfrm>
          <a:noFill/>
        </p:grpSpPr>
        <p:sp>
          <p:nvSpPr>
            <p:cNvPr id="4" name="Прямоугольник 3"/>
            <p:cNvSpPr/>
            <p:nvPr/>
          </p:nvSpPr>
          <p:spPr>
            <a:xfrm>
              <a:off x="1924594" y="2261068"/>
              <a:ext cx="856000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988203" y="2033485"/>
              <a:ext cx="751127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______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994380" y="2574769"/>
              <a:ext cx="918150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(О</a:t>
              </a:r>
              <a:r>
                <a:rPr kumimoji="0" lang="ru-RU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 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924594" y="1896488"/>
              <a:ext cx="1218252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М</a:t>
              </a:r>
              <a:r>
                <a:rPr kumimoji="0" lang="en-US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(СН</a:t>
              </a:r>
              <a:r>
                <a:rPr kumimoji="0" lang="ru-RU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809116" y="2261067"/>
              <a:ext cx="403516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=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4733129" y="4930"/>
            <a:ext cx="744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СН</a:t>
            </a:r>
            <a:r>
              <a:rPr kumimoji="0" lang="ru-RU" sz="2400" b="1" i="0" u="sng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endParaRPr kumimoji="0" lang="ru-RU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86319" y="356595"/>
            <a:ext cx="537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</a:t>
            </a:r>
            <a:r>
              <a:rPr kumimoji="0" lang="ru-RU" sz="2400" b="1" i="0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ru-RU" sz="24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4359000" y="379406"/>
            <a:ext cx="2769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(смесь газов……)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" name="Группа 89"/>
          <p:cNvGrpSpPr>
            <a:grpSpLocks/>
          </p:cNvGrpSpPr>
          <p:nvPr/>
        </p:nvGrpSpPr>
        <p:grpSpPr bwMode="auto">
          <a:xfrm>
            <a:off x="4587600" y="1041886"/>
            <a:ext cx="3082142" cy="1024453"/>
            <a:chOff x="977612" y="2183386"/>
            <a:chExt cx="1809716" cy="1169199"/>
          </a:xfrm>
          <a:noFill/>
        </p:grpSpPr>
        <p:sp>
          <p:nvSpPr>
            <p:cNvPr id="14" name="Прямоугольник 13"/>
            <p:cNvSpPr/>
            <p:nvPr/>
          </p:nvSpPr>
          <p:spPr>
            <a:xfrm>
              <a:off x="977612" y="2188014"/>
              <a:ext cx="1809716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1870960" y="2427611"/>
              <a:ext cx="444019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=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070924" y="2263671"/>
              <a:ext cx="869570" cy="108891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_______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 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16 ∙ 2</a:t>
              </a:r>
              <a:endPara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1210221" y="2183386"/>
              <a:ext cx="981529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16 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</a:t>
              </a:r>
              <a:r>
                <a:rPr kumimoji="0" lang="ru-RU" alt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alt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6583869" y="1273774"/>
            <a:ext cx="73698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0,5 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318558" y="2087811"/>
            <a:ext cx="4563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Относительная плотность –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40176" y="2431340"/>
            <a:ext cx="406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оказывает, во сколько один газ тяжелее или легче другого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1605" y="1325225"/>
            <a:ext cx="4358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3869" y="1869300"/>
            <a:ext cx="24554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относительная плотность газа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метана по кислороду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263" y="3602934"/>
            <a:ext cx="91752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Найти относительную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плотность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метана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воздуху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333" y="4387027"/>
            <a:ext cx="30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воздуху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31" name="Группа 89"/>
          <p:cNvGrpSpPr>
            <a:grpSpLocks/>
          </p:cNvGrpSpPr>
          <p:nvPr/>
        </p:nvGrpSpPr>
        <p:grpSpPr bwMode="auto">
          <a:xfrm>
            <a:off x="3294653" y="4097581"/>
            <a:ext cx="2236751" cy="1288577"/>
            <a:chOff x="1924594" y="1896488"/>
            <a:chExt cx="1288038" cy="1470642"/>
          </a:xfrm>
          <a:noFill/>
        </p:grpSpPr>
        <p:sp>
          <p:nvSpPr>
            <p:cNvPr id="32" name="Прямоугольник 31"/>
            <p:cNvSpPr/>
            <p:nvPr/>
          </p:nvSpPr>
          <p:spPr>
            <a:xfrm>
              <a:off x="1924594" y="2261068"/>
              <a:ext cx="856000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1988203" y="2033485"/>
              <a:ext cx="751127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______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" name="Text Box 13"/>
            <p:cNvSpPr txBox="1">
              <a:spLocks noChangeArrowheads="1"/>
            </p:cNvSpPr>
            <p:nvPr/>
          </p:nvSpPr>
          <p:spPr bwMode="auto">
            <a:xfrm>
              <a:off x="1972826" y="2515526"/>
              <a:ext cx="918150" cy="5971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1" i="0" u="none" strike="noStrike" kern="1200" cap="none" spc="0" normalizeH="0" baseline="-25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возд</a:t>
              </a:r>
              <a:r>
                <a:rPr kumimoji="0" lang="ru-RU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 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1924594" y="1896488"/>
              <a:ext cx="1218252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М</a:t>
              </a:r>
              <a:r>
                <a:rPr kumimoji="0" lang="en-US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(СН</a:t>
              </a:r>
              <a:r>
                <a:rPr kumimoji="0" lang="ru-RU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2809116" y="2261067"/>
              <a:ext cx="403516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=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7" name="Группа 89"/>
          <p:cNvGrpSpPr>
            <a:grpSpLocks/>
          </p:cNvGrpSpPr>
          <p:nvPr/>
        </p:nvGrpSpPr>
        <p:grpSpPr bwMode="auto">
          <a:xfrm>
            <a:off x="4999534" y="4156972"/>
            <a:ext cx="3082142" cy="1020398"/>
            <a:chOff x="977612" y="2188014"/>
            <a:chExt cx="1809716" cy="1164571"/>
          </a:xfrm>
          <a:noFill/>
        </p:grpSpPr>
        <p:sp>
          <p:nvSpPr>
            <p:cNvPr id="38" name="Прямоугольник 37"/>
            <p:cNvSpPr/>
            <p:nvPr/>
          </p:nvSpPr>
          <p:spPr>
            <a:xfrm>
              <a:off x="977612" y="2188014"/>
              <a:ext cx="1809716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1870960" y="2427611"/>
              <a:ext cx="444019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=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Text Box 13"/>
            <p:cNvSpPr txBox="1">
              <a:spLocks noChangeArrowheads="1"/>
            </p:cNvSpPr>
            <p:nvPr/>
          </p:nvSpPr>
          <p:spPr bwMode="auto">
            <a:xfrm>
              <a:off x="1070924" y="2263671"/>
              <a:ext cx="869570" cy="108891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_______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 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29 !</a:t>
              </a:r>
              <a:endPara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 Box 13"/>
            <p:cNvSpPr txBox="1">
              <a:spLocks noChangeArrowheads="1"/>
            </p:cNvSpPr>
            <p:nvPr/>
          </p:nvSpPr>
          <p:spPr bwMode="auto">
            <a:xfrm>
              <a:off x="1288443" y="2208001"/>
              <a:ext cx="440873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16 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</a:t>
              </a:r>
              <a:r>
                <a:rPr kumimoji="0" lang="ru-RU" alt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alt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7009885" y="4378372"/>
            <a:ext cx="183063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0,55 ≈ 0,6 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63" y="5201914"/>
            <a:ext cx="91752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Найти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относительную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плотность метана (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водороду (Н</a:t>
            </a:r>
            <a:r>
              <a:rPr lang="ru-RU" sz="2400" b="1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262" y="5663579"/>
            <a:ext cx="91752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Найти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относительную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плотность метана (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азоту (</a:t>
            </a: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617" y="6108985"/>
            <a:ext cx="91752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Найти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относительную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плотность метана (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(</a:t>
            </a: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3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9" grpId="0"/>
      <p:bldP spid="21" grpId="0"/>
      <p:bldP spid="22" grpId="0"/>
      <p:bldP spid="23" grpId="0"/>
      <p:bldP spid="28" grpId="0"/>
      <p:bldP spid="30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58" y="0"/>
            <a:ext cx="912514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 молекулярную массу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угл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а, если относительная плотность его по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водороду равна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22</a:t>
            </a:r>
          </a:p>
        </p:txBody>
      </p:sp>
      <p:grpSp>
        <p:nvGrpSpPr>
          <p:cNvPr id="4" name="Группа 89"/>
          <p:cNvGrpSpPr>
            <a:grpSpLocks/>
          </p:cNvGrpSpPr>
          <p:nvPr/>
        </p:nvGrpSpPr>
        <p:grpSpPr bwMode="auto">
          <a:xfrm>
            <a:off x="2915816" y="868735"/>
            <a:ext cx="2476653" cy="1288577"/>
            <a:chOff x="1716660" y="1896488"/>
            <a:chExt cx="1426186" cy="1470642"/>
          </a:xfrm>
          <a:noFill/>
        </p:grpSpPr>
        <p:sp>
          <p:nvSpPr>
            <p:cNvPr id="5" name="Прямоугольник 4"/>
            <p:cNvSpPr/>
            <p:nvPr/>
          </p:nvSpPr>
          <p:spPr>
            <a:xfrm>
              <a:off x="1924594" y="2261068"/>
              <a:ext cx="856000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988203" y="2033485"/>
              <a:ext cx="751127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______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 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994380" y="2574769"/>
              <a:ext cx="918150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</a:t>
              </a:r>
              <a:r>
                <a:rPr kumimoji="0" lang="en-US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(Н</a:t>
              </a:r>
              <a:r>
                <a:rPr kumimoji="0" lang="ru-RU" sz="28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r>
                <a:rPr kumimoji="0" 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 </a:t>
              </a: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924594" y="1896488"/>
              <a:ext cx="1218252" cy="59714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М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 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(С</a:t>
              </a:r>
              <a:r>
                <a:rPr kumimoji="0" lang="ru-RU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х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Н</a:t>
              </a:r>
              <a:r>
                <a:rPr kumimoji="0" lang="ru-RU" sz="2800" b="1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у</a:t>
              </a:r>
              <a:r>
                <a:rPr kumimoji="0" 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altLang="ru-RU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 </a:t>
              </a:r>
              <a:endPara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716660" y="2226885"/>
              <a:ext cx="403516" cy="5971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=</a:t>
              </a:r>
              <a:endPara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30780" y="2564904"/>
            <a:ext cx="230425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ru-RU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5859" y="2551032"/>
            <a:ext cx="2844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·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(Н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0564" y="2564904"/>
            <a:ext cx="21326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 = 44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859" y="0"/>
            <a:ext cx="912514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 молекулярную массу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угл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а, если относительная плотность его по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водороду равна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333" y="3159018"/>
            <a:ext cx="912514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 молекулярную массу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угл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а, если относительная плотность его по кислороду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800" y="4359968"/>
            <a:ext cx="912514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 молекулярную массу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угл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а, если относительная плотность его по азоту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857" y="5355790"/>
            <a:ext cx="912514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 молекулярную массу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угл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водород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а, если относительная плотность его по воздуху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25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537576" cy="7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93994"/>
            <a:ext cx="8929718" cy="79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42844" y="171448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071678"/>
            <a:ext cx="262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53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428868"/>
            <a:ext cx="262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47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0" y="1785926"/>
            <a:ext cx="1928794" cy="1690566"/>
            <a:chOff x="840" y="935"/>
            <a:chExt cx="1496" cy="1270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2928934"/>
            <a:ext cx="1857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Формула </a:t>
            </a:r>
          </a:p>
          <a:p>
            <a:pPr algn="ctr"/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0232" y="1785926"/>
            <a:ext cx="7143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53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 и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47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%, значит в 100 г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на 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приходится 53 г 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О приходится 47 г </a:t>
            </a:r>
          </a:p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18" name="Группа 155"/>
          <p:cNvGrpSpPr>
            <a:grpSpLocks/>
          </p:cNvGrpSpPr>
          <p:nvPr/>
        </p:nvGrpSpPr>
        <p:grpSpPr bwMode="auto">
          <a:xfrm>
            <a:off x="2000234" y="4143380"/>
            <a:ext cx="3286147" cy="890294"/>
            <a:chOff x="3914130" y="3781090"/>
            <a:chExt cx="3319057" cy="790305"/>
          </a:xfrm>
          <a:noFill/>
        </p:grpSpPr>
        <p:sp>
          <p:nvSpPr>
            <p:cNvPr id="19" name="Прямоугольник 18"/>
            <p:cNvSpPr/>
            <p:nvPr/>
          </p:nvSpPr>
          <p:spPr>
            <a:xfrm>
              <a:off x="5140742" y="3781090"/>
              <a:ext cx="865842" cy="7411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Text Box 13"/>
            <p:cNvSpPr txBox="1">
              <a:spLocks noChangeArrowheads="1"/>
            </p:cNvSpPr>
            <p:nvPr/>
          </p:nvSpPr>
          <p:spPr bwMode="auto">
            <a:xfrm>
              <a:off x="4924277" y="4161580"/>
              <a:ext cx="1154455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en-US" sz="24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2400" baseline="-250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(А)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914130" y="3971333"/>
              <a:ext cx="1082302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х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у 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4924279" y="3844505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ω</a:t>
              </a:r>
              <a:r>
                <a:rPr lang="en-US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(А)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5645811" y="3971335"/>
              <a:ext cx="57722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6078733" y="3844505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ω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(В)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6078732" y="4161579"/>
              <a:ext cx="1154455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en-US" sz="24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2400" baseline="-250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(В)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70152" y="3529098"/>
            <a:ext cx="2209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х, у – индексы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142844" y="4786322"/>
            <a:ext cx="185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grpSp>
        <p:nvGrpSpPr>
          <p:cNvPr id="43" name="Группа 155"/>
          <p:cNvGrpSpPr>
            <a:grpSpLocks/>
          </p:cNvGrpSpPr>
          <p:nvPr/>
        </p:nvGrpSpPr>
        <p:grpSpPr bwMode="auto">
          <a:xfrm>
            <a:off x="0" y="5072074"/>
            <a:ext cx="3357586" cy="890293"/>
            <a:chOff x="3914129" y="3781090"/>
            <a:chExt cx="3391212" cy="790304"/>
          </a:xfrm>
          <a:noFill/>
        </p:grpSpPr>
        <p:sp>
          <p:nvSpPr>
            <p:cNvPr id="44" name="Прямоугольник 43"/>
            <p:cNvSpPr/>
            <p:nvPr/>
          </p:nvSpPr>
          <p:spPr>
            <a:xfrm>
              <a:off x="5140742" y="3781090"/>
              <a:ext cx="865842" cy="7411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5" name="Text Box 13"/>
            <p:cNvSpPr txBox="1">
              <a:spLocks noChangeArrowheads="1"/>
            </p:cNvSpPr>
            <p:nvPr/>
          </p:nvSpPr>
          <p:spPr bwMode="auto">
            <a:xfrm>
              <a:off x="4924279" y="4161578"/>
              <a:ext cx="1082302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27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3914129" y="3971332"/>
              <a:ext cx="108230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х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у 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4924279" y="3844505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53%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>
              <a:off x="5573658" y="3971334"/>
              <a:ext cx="57722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5934425" y="3844505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47%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5934425" y="4161579"/>
              <a:ext cx="1082300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6655960" y="3971335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1" name="Text Box 13"/>
          <p:cNvSpPr txBox="1">
            <a:spLocks noChangeArrowheads="1"/>
          </p:cNvSpPr>
          <p:nvPr/>
        </p:nvSpPr>
        <p:spPr bwMode="auto">
          <a:xfrm>
            <a:off x="3047090" y="5286386"/>
            <a:ext cx="1785950" cy="46166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1,96 :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2,94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2786050" y="5715016"/>
            <a:ext cx="3500462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делим на наименьшее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Группа 155"/>
          <p:cNvGrpSpPr>
            <a:grpSpLocks/>
          </p:cNvGrpSpPr>
          <p:nvPr/>
        </p:nvGrpSpPr>
        <p:grpSpPr bwMode="auto">
          <a:xfrm>
            <a:off x="4500561" y="5072074"/>
            <a:ext cx="2571768" cy="890294"/>
            <a:chOff x="4563512" y="3781090"/>
            <a:chExt cx="2597524" cy="790305"/>
          </a:xfrm>
          <a:noFill/>
        </p:grpSpPr>
        <p:sp>
          <p:nvSpPr>
            <p:cNvPr id="64" name="Прямоугольник 63"/>
            <p:cNvSpPr/>
            <p:nvPr/>
          </p:nvSpPr>
          <p:spPr>
            <a:xfrm>
              <a:off x="5140742" y="3781090"/>
              <a:ext cx="865842" cy="7411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5" name="Text Box 13"/>
            <p:cNvSpPr txBox="1">
              <a:spLocks noChangeArrowheads="1"/>
            </p:cNvSpPr>
            <p:nvPr/>
          </p:nvSpPr>
          <p:spPr bwMode="auto">
            <a:xfrm>
              <a:off x="4924279" y="4161578"/>
              <a:ext cx="1082302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1,96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3"/>
            <p:cNvSpPr txBox="1">
              <a:spLocks noChangeArrowheads="1"/>
            </p:cNvSpPr>
            <p:nvPr/>
          </p:nvSpPr>
          <p:spPr bwMode="auto">
            <a:xfrm>
              <a:off x="4924279" y="3844505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1,96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5501507" y="3971334"/>
              <a:ext cx="57722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13"/>
            <p:cNvSpPr txBox="1">
              <a:spLocks noChangeArrowheads="1"/>
            </p:cNvSpPr>
            <p:nvPr/>
          </p:nvSpPr>
          <p:spPr bwMode="auto">
            <a:xfrm>
              <a:off x="5790120" y="3844506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2,94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13"/>
            <p:cNvSpPr txBox="1">
              <a:spLocks noChangeArrowheads="1"/>
            </p:cNvSpPr>
            <p:nvPr/>
          </p:nvSpPr>
          <p:spPr bwMode="auto">
            <a:xfrm>
              <a:off x="5790120" y="4161580"/>
              <a:ext cx="1082300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1,96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 Box 13"/>
            <p:cNvSpPr txBox="1">
              <a:spLocks noChangeArrowheads="1"/>
            </p:cNvSpPr>
            <p:nvPr/>
          </p:nvSpPr>
          <p:spPr bwMode="auto">
            <a:xfrm>
              <a:off x="6511655" y="3971334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4563512" y="3971334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643702" y="5286388"/>
            <a:ext cx="1714512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: 1,5 =  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13"/>
          <p:cNvSpPr txBox="1">
            <a:spLocks noChangeArrowheads="1"/>
          </p:cNvSpPr>
          <p:nvPr/>
        </p:nvSpPr>
        <p:spPr bwMode="auto">
          <a:xfrm>
            <a:off x="7929586" y="5286388"/>
            <a:ext cx="1071570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 : 3  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00908" y="5761182"/>
            <a:ext cx="1857356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Формула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2000232" y="4214818"/>
            <a:ext cx="3214710" cy="8572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708105" y="100004"/>
            <a:ext cx="4411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6" grpId="0"/>
      <p:bldP spid="32" grpId="0"/>
      <p:bldP spid="42" grpId="0"/>
      <p:bldP spid="61" grpId="0"/>
      <p:bldP spid="62" grpId="0"/>
      <p:bldP spid="73" grpId="0"/>
      <p:bldP spid="74" grpId="0"/>
      <p:bldP spid="75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096" y="91"/>
            <a:ext cx="807334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Определите формулу </a:t>
            </a:r>
            <a:r>
              <a:rPr lang="ru-RU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углеводорода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плотность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паров которого </a:t>
            </a:r>
            <a:r>
              <a:rPr lang="ru-RU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азоту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равна 1.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Массовая доля углерода в веществе составляет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85,71%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638" y="111221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506" y="1914836"/>
            <a:ext cx="262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С) = 85,71%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098" y="1495606"/>
            <a:ext cx="2801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азоту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(C</a:t>
            </a:r>
            <a:r>
              <a:rPr lang="ru-RU" sz="24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505" y="1275353"/>
            <a:ext cx="3130606" cy="1690566"/>
            <a:chOff x="840" y="935"/>
            <a:chExt cx="1496" cy="1270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0" y="248626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?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172" y="3194002"/>
            <a:ext cx="1688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70665" y="3172028"/>
            <a:ext cx="2612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100%  –  85,71%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00667" y="3134590"/>
            <a:ext cx="1645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14,29 %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29812" y="3065493"/>
            <a:ext cx="95475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en-US" sz="2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grpSp>
        <p:nvGrpSpPr>
          <p:cNvPr id="8" name="Группа 89"/>
          <p:cNvGrpSpPr>
            <a:grpSpLocks/>
          </p:cNvGrpSpPr>
          <p:nvPr/>
        </p:nvGrpSpPr>
        <p:grpSpPr bwMode="auto">
          <a:xfrm>
            <a:off x="3628137" y="1200420"/>
            <a:ext cx="4293571" cy="1000515"/>
            <a:chOff x="948859" y="2248586"/>
            <a:chExt cx="2210331" cy="1141879"/>
          </a:xfrm>
          <a:noFill/>
        </p:grpSpPr>
        <p:sp>
          <p:nvSpPr>
            <p:cNvPr id="24" name="Прямоугольник 23"/>
            <p:cNvSpPr/>
            <p:nvPr/>
          </p:nvSpPr>
          <p:spPr>
            <a:xfrm>
              <a:off x="948859" y="2284403"/>
              <a:ext cx="1809716" cy="11060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1000253" y="2538739"/>
              <a:ext cx="1627529" cy="52689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2400" b="1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азоту 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(C</a:t>
              </a:r>
              <a:r>
                <a:rPr lang="ru-RU" sz="2400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sz="2400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 </a:t>
              </a: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 Box 13"/>
            <p:cNvSpPr txBox="1">
              <a:spLocks noChangeArrowheads="1"/>
            </p:cNvSpPr>
            <p:nvPr/>
          </p:nvSpPr>
          <p:spPr bwMode="auto">
            <a:xfrm>
              <a:off x="2179214" y="2538739"/>
              <a:ext cx="938621" cy="35126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 b="1" dirty="0" smtClean="0">
                  <a:solidFill>
                    <a:prstClr val="black"/>
                  </a:solidFill>
                  <a:latin typeface="Calibri"/>
                </a:rPr>
                <a:t>____________</a:t>
              </a:r>
              <a:r>
                <a:rPr lang="ru-RU" altLang="ru-RU" sz="1400" b="1" dirty="0" smtClean="0">
                  <a:solidFill>
                    <a:prstClr val="black"/>
                  </a:solidFill>
                </a:rPr>
                <a:t>   </a:t>
              </a:r>
              <a:endParaRPr lang="ru-RU" alt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2290445" y="2758799"/>
              <a:ext cx="674673" cy="52689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ru-RU" sz="2000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(N</a:t>
              </a:r>
              <a:r>
                <a:rPr lang="en-US" sz="2400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2162756" y="2248586"/>
              <a:ext cx="996434" cy="526895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/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b="1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sz="2400" b="1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r>
                <a:rPr lang="ru-RU" altLang="ru-RU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400" b="1" dirty="0" smtClean="0">
                  <a:solidFill>
                    <a:prstClr val="black"/>
                  </a:solidFill>
                </a:rPr>
                <a:t> </a:t>
              </a:r>
              <a:endParaRPr lang="ru-RU" altLang="ru-RU" sz="2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182111" y="2220678"/>
            <a:ext cx="231940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eaLnBrk="1" hangingPunct="1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en-US" sz="24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solidFill>
                  <a:prstClr val="black"/>
                </a:solidFill>
              </a:rPr>
              <a:t> 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13516" y="2226214"/>
            <a:ext cx="3865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400" b="1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азоту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273001" y="2680022"/>
            <a:ext cx="1764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 =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4159" y="2646350"/>
            <a:ext cx="116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28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Группа 155"/>
          <p:cNvGrpSpPr>
            <a:grpSpLocks/>
          </p:cNvGrpSpPr>
          <p:nvPr/>
        </p:nvGrpSpPr>
        <p:grpSpPr bwMode="auto">
          <a:xfrm>
            <a:off x="353868" y="3662232"/>
            <a:ext cx="5366362" cy="890292"/>
            <a:chOff x="3478638" y="3781090"/>
            <a:chExt cx="5420108" cy="790303"/>
          </a:xfrm>
          <a:noFill/>
        </p:grpSpPr>
        <p:sp>
          <p:nvSpPr>
            <p:cNvPr id="54" name="Прямоугольник 53"/>
            <p:cNvSpPr/>
            <p:nvPr/>
          </p:nvSpPr>
          <p:spPr>
            <a:xfrm>
              <a:off x="5140742" y="3781090"/>
              <a:ext cx="865842" cy="7411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5" name="Text Box 13"/>
            <p:cNvSpPr txBox="1">
              <a:spLocks noChangeArrowheads="1"/>
            </p:cNvSpPr>
            <p:nvPr/>
          </p:nvSpPr>
          <p:spPr bwMode="auto">
            <a:xfrm>
              <a:off x="4924279" y="4161578"/>
              <a:ext cx="1082302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12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 Box 13"/>
            <p:cNvSpPr txBox="1">
              <a:spLocks noChangeArrowheads="1"/>
            </p:cNvSpPr>
            <p:nvPr/>
          </p:nvSpPr>
          <p:spPr bwMode="auto">
            <a:xfrm>
              <a:off x="3914129" y="3971332"/>
              <a:ext cx="108230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х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у 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4801427" y="3839698"/>
              <a:ext cx="168130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85,71%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6408004" y="3933434"/>
              <a:ext cx="57722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>
              <a:off x="6666259" y="3859017"/>
              <a:ext cx="1720699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14,29%</a:t>
              </a: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 Box 13"/>
            <p:cNvSpPr txBox="1">
              <a:spLocks noChangeArrowheads="1"/>
            </p:cNvSpPr>
            <p:nvPr/>
          </p:nvSpPr>
          <p:spPr bwMode="auto">
            <a:xfrm>
              <a:off x="7000876" y="4151670"/>
              <a:ext cx="1082300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Text Box 13"/>
            <p:cNvSpPr txBox="1">
              <a:spLocks noChangeArrowheads="1"/>
            </p:cNvSpPr>
            <p:nvPr/>
          </p:nvSpPr>
          <p:spPr bwMode="auto">
            <a:xfrm>
              <a:off x="5882600" y="3929736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(С)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 Box 13"/>
            <p:cNvSpPr txBox="1">
              <a:spLocks noChangeArrowheads="1"/>
            </p:cNvSpPr>
            <p:nvPr/>
          </p:nvSpPr>
          <p:spPr bwMode="auto">
            <a:xfrm>
              <a:off x="7816446" y="3896225"/>
              <a:ext cx="1082300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(Н)</a:t>
              </a:r>
              <a:endParaRPr lang="ru-RU" altLang="ru-RU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 Box 13"/>
            <p:cNvSpPr txBox="1">
              <a:spLocks noChangeArrowheads="1"/>
            </p:cNvSpPr>
            <p:nvPr/>
          </p:nvSpPr>
          <p:spPr bwMode="auto">
            <a:xfrm>
              <a:off x="3478638" y="3976463"/>
              <a:ext cx="579947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Text Box 13"/>
          <p:cNvSpPr txBox="1">
            <a:spLocks noChangeArrowheads="1"/>
          </p:cNvSpPr>
          <p:nvPr/>
        </p:nvSpPr>
        <p:spPr bwMode="auto">
          <a:xfrm>
            <a:off x="5204874" y="3821636"/>
            <a:ext cx="3055594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7,1425 :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14,94 =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66643" y="4176569"/>
            <a:ext cx="4676846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елим числа на наименьшее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Группа 155"/>
          <p:cNvGrpSpPr>
            <a:grpSpLocks/>
          </p:cNvGrpSpPr>
          <p:nvPr/>
        </p:nvGrpSpPr>
        <p:grpSpPr bwMode="auto">
          <a:xfrm>
            <a:off x="125898" y="4516392"/>
            <a:ext cx="3136493" cy="880646"/>
            <a:chOff x="4563512" y="3740511"/>
            <a:chExt cx="3167905" cy="781740"/>
          </a:xfrm>
          <a:noFill/>
        </p:grpSpPr>
        <p:sp>
          <p:nvSpPr>
            <p:cNvPr id="68" name="Прямоугольник 67"/>
            <p:cNvSpPr/>
            <p:nvPr/>
          </p:nvSpPr>
          <p:spPr>
            <a:xfrm>
              <a:off x="5140742" y="3781090"/>
              <a:ext cx="865842" cy="7411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9" name="Text Box 13"/>
            <p:cNvSpPr txBox="1">
              <a:spLocks noChangeArrowheads="1"/>
            </p:cNvSpPr>
            <p:nvPr/>
          </p:nvSpPr>
          <p:spPr bwMode="auto">
            <a:xfrm>
              <a:off x="4900047" y="4048407"/>
              <a:ext cx="1451409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alt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7,1425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13"/>
            <p:cNvSpPr txBox="1">
              <a:spLocks noChangeArrowheads="1"/>
            </p:cNvSpPr>
            <p:nvPr/>
          </p:nvSpPr>
          <p:spPr bwMode="auto">
            <a:xfrm>
              <a:off x="4901407" y="3755294"/>
              <a:ext cx="139265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7,1425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 Box 13"/>
            <p:cNvSpPr txBox="1">
              <a:spLocks noChangeArrowheads="1"/>
            </p:cNvSpPr>
            <p:nvPr/>
          </p:nvSpPr>
          <p:spPr bwMode="auto">
            <a:xfrm>
              <a:off x="5790100" y="3863314"/>
              <a:ext cx="57722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6257886" y="3740511"/>
              <a:ext cx="101014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14,94</a:t>
              </a:r>
              <a:endParaRPr lang="ru-RU" altLang="ru-RU" sz="24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6066688" y="4033825"/>
              <a:ext cx="1292788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lvl="0" eaLnBrk="1" hangingPunct="1">
                <a:spcBef>
                  <a:spcPct val="50000"/>
                </a:spcBef>
              </a:pPr>
              <a:r>
                <a:rPr lang="ru-RU" sz="24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7,1425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Text Box 13"/>
            <p:cNvSpPr txBox="1">
              <a:spLocks noChangeArrowheads="1"/>
            </p:cNvSpPr>
            <p:nvPr/>
          </p:nvSpPr>
          <p:spPr bwMode="auto">
            <a:xfrm>
              <a:off x="7082036" y="3851020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4563512" y="3971334"/>
              <a:ext cx="649381" cy="4098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</a:t>
              </a:r>
              <a:endPara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6" name="Text Box 13"/>
          <p:cNvSpPr txBox="1">
            <a:spLocks noChangeArrowheads="1"/>
          </p:cNvSpPr>
          <p:nvPr/>
        </p:nvSpPr>
        <p:spPr bwMode="auto">
          <a:xfrm>
            <a:off x="2882678" y="4620448"/>
            <a:ext cx="1714512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: 2,09 =  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13"/>
          <p:cNvSpPr txBox="1">
            <a:spLocks noChangeArrowheads="1"/>
          </p:cNvSpPr>
          <p:nvPr/>
        </p:nvSpPr>
        <p:spPr bwMode="auto">
          <a:xfrm>
            <a:off x="4287108" y="4607614"/>
            <a:ext cx="1002551" cy="46166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: 2</a:t>
            </a:r>
            <a:endParaRPr lang="ru-RU" alt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75126" y="4618390"/>
            <a:ext cx="220651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noProof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ростейшая</a:t>
            </a:r>
            <a:r>
              <a:rPr lang="ru-RU" sz="2400" noProof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ф-ла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213516" y="4647148"/>
            <a:ext cx="159827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→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СН</a:t>
            </a:r>
            <a:r>
              <a:rPr lang="ru-RU" sz="2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0" name="Группа 155"/>
          <p:cNvGrpSpPr>
            <a:grpSpLocks/>
          </p:cNvGrpSpPr>
          <p:nvPr/>
        </p:nvGrpSpPr>
        <p:grpSpPr bwMode="auto">
          <a:xfrm>
            <a:off x="390264" y="5499246"/>
            <a:ext cx="5173009" cy="1000125"/>
            <a:chOff x="4320470" y="3829045"/>
            <a:chExt cx="2679234" cy="1000132"/>
          </a:xfrm>
          <a:noFill/>
        </p:grpSpPr>
        <p:sp>
          <p:nvSpPr>
            <p:cNvPr id="81" name="Прямоугольник 80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" name="Text Box 13"/>
            <p:cNvSpPr txBox="1">
              <a:spLocks noChangeArrowheads="1"/>
            </p:cNvSpPr>
            <p:nvPr/>
          </p:nvSpPr>
          <p:spPr bwMode="auto">
            <a:xfrm>
              <a:off x="5451491" y="4288371"/>
              <a:ext cx="1009345" cy="4616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12+1</a:t>
              </a:r>
              <a:r>
                <a:rPr lang="ru-RU" altLang="ru-RU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∙</a:t>
              </a: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  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 Box 13"/>
            <p:cNvSpPr txBox="1">
              <a:spLocks noChangeArrowheads="1"/>
            </p:cNvSpPr>
            <p:nvPr/>
          </p:nvSpPr>
          <p:spPr bwMode="auto">
            <a:xfrm>
              <a:off x="5569578" y="3951292"/>
              <a:ext cx="330637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u="sng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28</a:t>
              </a:r>
              <a:endParaRPr lang="ru-RU" altLang="ru-R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 Box 13"/>
            <p:cNvSpPr txBox="1">
              <a:spLocks noChangeArrowheads="1"/>
            </p:cNvSpPr>
            <p:nvPr/>
          </p:nvSpPr>
          <p:spPr bwMode="auto">
            <a:xfrm>
              <a:off x="4670188" y="4281028"/>
              <a:ext cx="150387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 Box 13"/>
            <p:cNvSpPr txBox="1">
              <a:spLocks noChangeArrowheads="1"/>
            </p:cNvSpPr>
            <p:nvPr/>
          </p:nvSpPr>
          <p:spPr bwMode="auto">
            <a:xfrm>
              <a:off x="5394991" y="4088415"/>
              <a:ext cx="39521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 Box 13"/>
            <p:cNvSpPr txBox="1">
              <a:spLocks noChangeArrowheads="1"/>
            </p:cNvSpPr>
            <p:nvPr/>
          </p:nvSpPr>
          <p:spPr bwMode="auto">
            <a:xfrm>
              <a:off x="4666930" y="3931592"/>
              <a:ext cx="180529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u="sng" baseline="-250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2400" u="sng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u="sng" baseline="-250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Text Box 13"/>
            <p:cNvSpPr txBox="1">
              <a:spLocks noChangeArrowheads="1"/>
            </p:cNvSpPr>
            <p:nvPr/>
          </p:nvSpPr>
          <p:spPr bwMode="auto">
            <a:xfrm>
              <a:off x="4320470" y="4057537"/>
              <a:ext cx="330637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4)</a:t>
              </a:r>
              <a:endPara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5" name="Text Box 13"/>
          <p:cNvSpPr txBox="1">
            <a:spLocks noChangeArrowheads="1"/>
          </p:cNvSpPr>
          <p:nvPr/>
        </p:nvSpPr>
        <p:spPr bwMode="auto">
          <a:xfrm>
            <a:off x="3785110" y="5727736"/>
            <a:ext cx="763065" cy="461666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34952" y="5553643"/>
            <a:ext cx="1598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СН</a:t>
            </a:r>
            <a:r>
              <a:rPr lang="ru-RU" sz="2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· 2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823808" y="5507713"/>
            <a:ext cx="139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→ С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965077" y="6220280"/>
            <a:ext cx="2742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Ответ: С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3" grpId="0"/>
      <p:bldP spid="14" grpId="0"/>
      <p:bldP spid="15" grpId="0"/>
      <p:bldP spid="16" grpId="0" animBg="1"/>
      <p:bldP spid="29" grpId="0"/>
      <p:bldP spid="30" grpId="0"/>
      <p:bldP spid="31" grpId="0"/>
      <p:bldP spid="33" grpId="0"/>
      <p:bldP spid="64" grpId="0"/>
      <p:bldP spid="65" grpId="0"/>
      <p:bldP spid="76" grpId="0"/>
      <p:bldP spid="77" grpId="0"/>
      <p:bldP spid="78" grpId="0" animBg="1"/>
      <p:bldP spid="79" grpId="0" animBg="1"/>
      <p:bldP spid="105" grpId="0"/>
      <p:bldP spid="106" grpId="0"/>
      <p:bldP spid="107" grpId="0"/>
      <p:bldP spid="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107504" y="116632"/>
            <a:ext cx="8822773" cy="3888432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b="56353"/>
          <a:stretch/>
        </p:blipFill>
        <p:spPr bwMode="auto">
          <a:xfrm>
            <a:off x="107504" y="4149080"/>
            <a:ext cx="8786874" cy="249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816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86874" cy="571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44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8" y="44624"/>
            <a:ext cx="913916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сгорании вещества массой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2,4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получили углекислый газ объёмом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1,68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 и пары воды объёмом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3,36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 (н. у.). Плотность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паров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вещества по </a:t>
            </a: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водороду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равна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Выведите формулу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вещ-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164" y="1156499"/>
            <a:ext cx="1428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75" y="1471152"/>
            <a:ext cx="2286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в-</a:t>
            </a:r>
            <a:r>
              <a:rPr lang="ru-RU" sz="2000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2,4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2" y="1783400"/>
            <a:ext cx="2622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V(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1,68 л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52" y="2034112"/>
            <a:ext cx="262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V(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3,36 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33" y="2376670"/>
            <a:ext cx="2693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600" b="1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b="1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131853" y="1592505"/>
            <a:ext cx="2536802" cy="1740631"/>
            <a:chOff x="840" y="935"/>
            <a:chExt cx="1496" cy="1270"/>
          </a:xfrm>
        </p:grpSpPr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2777" y="269600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?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39013" y="1587990"/>
            <a:ext cx="618016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+    О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    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 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39243" y="2242248"/>
            <a:ext cx="2298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76727" y="2016554"/>
            <a:ext cx="917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1,68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83793" y="2007589"/>
            <a:ext cx="490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76420" y="2604314"/>
            <a:ext cx="647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12677" y="2569827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22, 4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>
              <a:solidFill>
                <a:prstClr val="black"/>
              </a:solidFill>
            </a:endParaRPr>
          </a:p>
        </p:txBody>
      </p:sp>
      <p:grpSp>
        <p:nvGrpSpPr>
          <p:cNvPr id="44" name="Группа 155"/>
          <p:cNvGrpSpPr>
            <a:grpSpLocks/>
          </p:cNvGrpSpPr>
          <p:nvPr/>
        </p:nvGrpSpPr>
        <p:grpSpPr bwMode="auto">
          <a:xfrm>
            <a:off x="5168960" y="2864108"/>
            <a:ext cx="3741892" cy="1000125"/>
            <a:chOff x="5072066" y="4093967"/>
            <a:chExt cx="3327585" cy="10001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6166606" y="4469501"/>
              <a:ext cx="908659" cy="4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5904913" y="4168118"/>
              <a:ext cx="166189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r>
                <a:rPr lang="ru-RU" altLang="ru-RU" sz="2000" b="1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∙</a:t>
              </a: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1,68 л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>
              <a:off x="7119208" y="4286660"/>
              <a:ext cx="1280443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ru-RU" alt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0,9 г </a:t>
              </a:r>
              <a:r>
                <a:rPr lang="ru-RU" altLang="ru-RU" sz="24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endPara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5575029" y="4334148"/>
              <a:ext cx="39521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5194539" y="4316351"/>
              <a:ext cx="582659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82378" y="3867634"/>
            <a:ext cx="1972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400" dirty="0">
              <a:solidFill>
                <a:prstClr val="black"/>
              </a:solidFill>
            </a:endParaRPr>
          </a:p>
          <a:p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2416815" y="1198301"/>
            <a:ext cx="226301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М</a:t>
            </a:r>
            <a:r>
              <a:rPr lang="en-US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000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solidFill>
                  <a:prstClr val="black"/>
                </a:solidFill>
              </a:rPr>
              <a:t> 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308132" y="1199227"/>
            <a:ext cx="24353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b="1" baseline="-25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</a:t>
            </a:r>
            <a:r>
              <a:rPr lang="ru-RU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046569" y="1198301"/>
            <a:ext cx="20168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=32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737827" y="3902923"/>
            <a:ext cx="600651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26834" y="3645470"/>
            <a:ext cx="490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u="sng" dirty="0">
              <a:solidFill>
                <a:prstClr val="black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884422" y="3624526"/>
            <a:ext cx="917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3,36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>
              <a:solidFill>
                <a:prstClr val="black"/>
              </a:solidFill>
            </a:endParaRPr>
          </a:p>
        </p:txBody>
      </p:sp>
      <p:grpSp>
        <p:nvGrpSpPr>
          <p:cNvPr id="61" name="Группа 155"/>
          <p:cNvGrpSpPr>
            <a:grpSpLocks/>
          </p:cNvGrpSpPr>
          <p:nvPr/>
        </p:nvGrpSpPr>
        <p:grpSpPr bwMode="auto">
          <a:xfrm>
            <a:off x="2637385" y="2602293"/>
            <a:ext cx="2822465" cy="1002441"/>
            <a:chOff x="5070878" y="3829045"/>
            <a:chExt cx="2509958" cy="1002449"/>
          </a:xfrm>
          <a:noFill/>
        </p:grpSpPr>
        <p:sp>
          <p:nvSpPr>
            <p:cNvPr id="62" name="Прямоугольник 61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3" name="Text Box 13"/>
            <p:cNvSpPr txBox="1">
              <a:spLocks noChangeArrowheads="1"/>
            </p:cNvSpPr>
            <p:nvPr/>
          </p:nvSpPr>
          <p:spPr bwMode="auto">
            <a:xfrm>
              <a:off x="5947427" y="4431382"/>
              <a:ext cx="908659" cy="4001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3"/>
            <p:cNvSpPr txBox="1">
              <a:spLocks noChangeArrowheads="1"/>
            </p:cNvSpPr>
            <p:nvPr/>
          </p:nvSpPr>
          <p:spPr bwMode="auto">
            <a:xfrm>
              <a:off x="5918945" y="4135711"/>
              <a:ext cx="166189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,68 л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 Box 13"/>
            <p:cNvSpPr txBox="1">
              <a:spLocks noChangeArrowheads="1"/>
            </p:cNvSpPr>
            <p:nvPr/>
          </p:nvSpPr>
          <p:spPr bwMode="auto">
            <a:xfrm>
              <a:off x="5131569" y="4422187"/>
              <a:ext cx="749429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г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 Box 13"/>
            <p:cNvSpPr txBox="1">
              <a:spLocks noChangeArrowheads="1"/>
            </p:cNvSpPr>
            <p:nvPr/>
          </p:nvSpPr>
          <p:spPr bwMode="auto">
            <a:xfrm>
              <a:off x="5683393" y="4272974"/>
              <a:ext cx="39521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3"/>
            <p:cNvSpPr txBox="1">
              <a:spLocks noChangeArrowheads="1"/>
            </p:cNvSpPr>
            <p:nvPr/>
          </p:nvSpPr>
          <p:spPr bwMode="auto">
            <a:xfrm>
              <a:off x="5179280" y="4147662"/>
              <a:ext cx="582659" cy="3693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8" name="Прямоугольник 67"/>
          <p:cNvSpPr/>
          <p:nvPr/>
        </p:nvSpPr>
        <p:spPr>
          <a:xfrm>
            <a:off x="894987" y="4214309"/>
            <a:ext cx="505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830995" y="418218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22, 4 </a:t>
            </a: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u="sng" dirty="0">
              <a:solidFill>
                <a:prstClr val="black"/>
              </a:solidFill>
            </a:endParaRPr>
          </a:p>
        </p:txBody>
      </p:sp>
      <p:grpSp>
        <p:nvGrpSpPr>
          <p:cNvPr id="70" name="Группа 155"/>
          <p:cNvGrpSpPr>
            <a:grpSpLocks/>
          </p:cNvGrpSpPr>
          <p:nvPr/>
        </p:nvGrpSpPr>
        <p:grpSpPr bwMode="auto">
          <a:xfrm>
            <a:off x="3190299" y="3813928"/>
            <a:ext cx="2377251" cy="783240"/>
            <a:chOff x="5070878" y="3782154"/>
            <a:chExt cx="2433875" cy="1047023"/>
          </a:xfrm>
          <a:noFill/>
        </p:grpSpPr>
        <p:sp>
          <p:nvSpPr>
            <p:cNvPr id="71" name="Прямоугольник 70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5876611" y="4167907"/>
              <a:ext cx="1320557" cy="5348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5842862" y="3782154"/>
              <a:ext cx="1661891" cy="5348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3,36 л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Text Box 13"/>
            <p:cNvSpPr txBox="1">
              <a:spLocks noChangeArrowheads="1"/>
            </p:cNvSpPr>
            <p:nvPr/>
          </p:nvSpPr>
          <p:spPr bwMode="auto">
            <a:xfrm>
              <a:off x="5097251" y="4133350"/>
              <a:ext cx="749429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г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5549232" y="3953761"/>
              <a:ext cx="395211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Text Box 13"/>
            <p:cNvSpPr txBox="1">
              <a:spLocks noChangeArrowheads="1"/>
            </p:cNvSpPr>
            <p:nvPr/>
          </p:nvSpPr>
          <p:spPr bwMode="auto">
            <a:xfrm>
              <a:off x="5097251" y="3817586"/>
              <a:ext cx="582659" cy="3693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 flipV="1">
            <a:off x="2733082" y="2959068"/>
            <a:ext cx="5855289" cy="16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2640777" y="3627106"/>
            <a:ext cx="5855289" cy="16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Группа 155"/>
          <p:cNvGrpSpPr>
            <a:grpSpLocks/>
          </p:cNvGrpSpPr>
          <p:nvPr/>
        </p:nvGrpSpPr>
        <p:grpSpPr bwMode="auto">
          <a:xfrm>
            <a:off x="5286640" y="3713276"/>
            <a:ext cx="3765660" cy="1000125"/>
            <a:chOff x="5072066" y="4093967"/>
            <a:chExt cx="3348722" cy="1000132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4" name="Text Box 13"/>
            <p:cNvSpPr txBox="1">
              <a:spLocks noChangeArrowheads="1"/>
            </p:cNvSpPr>
            <p:nvPr/>
          </p:nvSpPr>
          <p:spPr bwMode="auto">
            <a:xfrm>
              <a:off x="6001863" y="4442324"/>
              <a:ext cx="908659" cy="40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22,4 л  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Text Box 13"/>
            <p:cNvSpPr txBox="1">
              <a:spLocks noChangeArrowheads="1"/>
            </p:cNvSpPr>
            <p:nvPr/>
          </p:nvSpPr>
          <p:spPr bwMode="auto">
            <a:xfrm>
              <a:off x="5904913" y="4168118"/>
              <a:ext cx="166189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altLang="ru-RU" sz="2000" b="1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∙</a:t>
              </a: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3,36 л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 Box 13"/>
            <p:cNvSpPr txBox="1">
              <a:spLocks noChangeArrowheads="1"/>
            </p:cNvSpPr>
            <p:nvPr/>
          </p:nvSpPr>
          <p:spPr bwMode="auto">
            <a:xfrm>
              <a:off x="7140345" y="4330690"/>
              <a:ext cx="1280443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0,3 г </a:t>
              </a:r>
              <a:r>
                <a:rPr lang="ru-RU" altLang="ru-RU" sz="2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endPara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 Box 13"/>
            <p:cNvSpPr txBox="1">
              <a:spLocks noChangeArrowheads="1"/>
            </p:cNvSpPr>
            <p:nvPr/>
          </p:nvSpPr>
          <p:spPr bwMode="auto">
            <a:xfrm>
              <a:off x="5575029" y="4334148"/>
              <a:ext cx="395211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13"/>
            <p:cNvSpPr txBox="1">
              <a:spLocks noChangeArrowheads="1"/>
            </p:cNvSpPr>
            <p:nvPr/>
          </p:nvSpPr>
          <p:spPr bwMode="auto">
            <a:xfrm>
              <a:off x="5194539" y="4316351"/>
              <a:ext cx="582659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 г   </a:t>
              </a:r>
              <a:endParaRPr lang="ru-RU" alt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05363" y="4716131"/>
            <a:ext cx="3239662" cy="3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+Н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 0,9 + 0,3 =1,2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732904" y="4633115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993953" y="4720242"/>
            <a:ext cx="4865389" cy="3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в-</a:t>
            </a:r>
            <a:r>
              <a:rPr lang="ru-RU" sz="20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m(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+Н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2,4 – 1,2 =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1,2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560638" y="5162332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444371" y="5274302"/>
            <a:ext cx="155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у :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04691" y="5243694"/>
            <a:ext cx="132942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en-US" sz="2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400" b="1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grpSp>
        <p:nvGrpSpPr>
          <p:cNvPr id="96" name="Группа 155"/>
          <p:cNvGrpSpPr>
            <a:grpSpLocks/>
          </p:cNvGrpSpPr>
          <p:nvPr/>
        </p:nvGrpSpPr>
        <p:grpSpPr bwMode="auto">
          <a:xfrm>
            <a:off x="2712812" y="4895582"/>
            <a:ext cx="1599099" cy="1126669"/>
            <a:chOff x="5061342" y="3829045"/>
            <a:chExt cx="1938362" cy="1000132"/>
          </a:xfrm>
          <a:noFill/>
        </p:grpSpPr>
        <p:sp>
          <p:nvSpPr>
            <p:cNvPr id="97" name="Прямоугольник 96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0" name="Text Box 13"/>
            <p:cNvSpPr txBox="1">
              <a:spLocks noChangeArrowheads="1"/>
            </p:cNvSpPr>
            <p:nvPr/>
          </p:nvSpPr>
          <p:spPr bwMode="auto">
            <a:xfrm>
              <a:off x="5070878" y="4298239"/>
              <a:ext cx="89448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г</a:t>
              </a:r>
              <a:endParaRPr lang="ru-RU" alt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 Box 13"/>
            <p:cNvSpPr txBox="1">
              <a:spLocks noChangeArrowheads="1"/>
            </p:cNvSpPr>
            <p:nvPr/>
          </p:nvSpPr>
          <p:spPr bwMode="auto">
            <a:xfrm>
              <a:off x="5733427" y="4112167"/>
              <a:ext cx="98775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ru-RU" altLang="ru-RU" sz="20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5061342" y="4028901"/>
              <a:ext cx="913776" cy="355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0,9 г</a:t>
              </a:r>
              <a:r>
                <a:rPr lang="ru-RU" altLang="ru-RU" sz="2000" u="sng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altLang="ru-RU" sz="20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" name="Группа 155"/>
          <p:cNvGrpSpPr>
            <a:grpSpLocks/>
          </p:cNvGrpSpPr>
          <p:nvPr/>
        </p:nvGrpSpPr>
        <p:grpSpPr bwMode="auto">
          <a:xfrm>
            <a:off x="3924416" y="4908065"/>
            <a:ext cx="1660769" cy="1000124"/>
            <a:chOff x="5004255" y="3829045"/>
            <a:chExt cx="1995449" cy="1000132"/>
          </a:xfrm>
          <a:noFill/>
        </p:grpSpPr>
        <p:sp>
          <p:nvSpPr>
            <p:cNvPr id="104" name="Прямоугольник 103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" name="Text Box 13"/>
            <p:cNvSpPr txBox="1">
              <a:spLocks noChangeArrowheads="1"/>
            </p:cNvSpPr>
            <p:nvPr/>
          </p:nvSpPr>
          <p:spPr bwMode="auto">
            <a:xfrm>
              <a:off x="5062090" y="4311204"/>
              <a:ext cx="89448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г</a:t>
              </a:r>
              <a:endPara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 Box 13"/>
            <p:cNvSpPr txBox="1">
              <a:spLocks noChangeArrowheads="1"/>
            </p:cNvSpPr>
            <p:nvPr/>
          </p:nvSpPr>
          <p:spPr bwMode="auto">
            <a:xfrm>
              <a:off x="5659703" y="4129149"/>
              <a:ext cx="98775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Text Box 13"/>
            <p:cNvSpPr txBox="1">
              <a:spLocks noChangeArrowheads="1"/>
            </p:cNvSpPr>
            <p:nvPr/>
          </p:nvSpPr>
          <p:spPr bwMode="auto">
            <a:xfrm>
              <a:off x="5004255" y="4042167"/>
              <a:ext cx="91377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0,3 г   </a:t>
              </a:r>
              <a:endParaRPr lang="ru-RU" altLang="ru-RU" sz="20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Группа 155"/>
          <p:cNvGrpSpPr>
            <a:grpSpLocks/>
          </p:cNvGrpSpPr>
          <p:nvPr/>
        </p:nvGrpSpPr>
        <p:grpSpPr bwMode="auto">
          <a:xfrm>
            <a:off x="5074251" y="4919114"/>
            <a:ext cx="1721160" cy="1000124"/>
            <a:chOff x="4931694" y="3829045"/>
            <a:chExt cx="2068010" cy="1000132"/>
          </a:xfrm>
          <a:noFill/>
        </p:grpSpPr>
        <p:sp>
          <p:nvSpPr>
            <p:cNvPr id="109" name="Прямоугольник 108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0" name="Text Box 13"/>
            <p:cNvSpPr txBox="1">
              <a:spLocks noChangeArrowheads="1"/>
            </p:cNvSpPr>
            <p:nvPr/>
          </p:nvSpPr>
          <p:spPr bwMode="auto">
            <a:xfrm>
              <a:off x="4959547" y="4329111"/>
              <a:ext cx="89448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 г</a:t>
              </a:r>
              <a:endPara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Text Box 13"/>
            <p:cNvSpPr txBox="1">
              <a:spLocks noChangeArrowheads="1"/>
            </p:cNvSpPr>
            <p:nvPr/>
          </p:nvSpPr>
          <p:spPr bwMode="auto">
            <a:xfrm>
              <a:off x="5608871" y="4138633"/>
              <a:ext cx="98775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altLang="ru-RU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  <a:r>
                <a:rPr lang="ru-RU" alt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Text Box 13"/>
            <p:cNvSpPr txBox="1">
              <a:spLocks noChangeArrowheads="1"/>
            </p:cNvSpPr>
            <p:nvPr/>
          </p:nvSpPr>
          <p:spPr bwMode="auto">
            <a:xfrm>
              <a:off x="4931694" y="4016318"/>
              <a:ext cx="91377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u="sng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1,2 г   </a:t>
              </a:r>
              <a:endParaRPr lang="ru-RU" altLang="ru-RU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Text Box 13"/>
          <p:cNvSpPr txBox="1">
            <a:spLocks noChangeArrowheads="1"/>
          </p:cNvSpPr>
          <p:nvPr/>
        </p:nvSpPr>
        <p:spPr bwMode="auto">
          <a:xfrm>
            <a:off x="6332203" y="5258861"/>
            <a:ext cx="26504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0,075 </a:t>
            </a:r>
            <a:r>
              <a:rPr lang="ru-RU" alt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0,3: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0,075</a:t>
            </a:r>
            <a:r>
              <a:rPr lang="ru-RU" alt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470586" y="5783129"/>
            <a:ext cx="7855467" cy="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Группа 155"/>
          <p:cNvGrpSpPr>
            <a:grpSpLocks/>
          </p:cNvGrpSpPr>
          <p:nvPr/>
        </p:nvGrpSpPr>
        <p:grpSpPr bwMode="auto">
          <a:xfrm>
            <a:off x="406442" y="5757034"/>
            <a:ext cx="2814653" cy="1000125"/>
            <a:chOff x="4497881" y="4093967"/>
            <a:chExt cx="2503011" cy="1000132"/>
          </a:xfrm>
          <a:noFill/>
        </p:grpSpPr>
        <p:sp>
          <p:nvSpPr>
            <p:cNvPr id="118" name="Прямоугольник 117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9" name="Text Box 13"/>
            <p:cNvSpPr txBox="1">
              <a:spLocks noChangeArrowheads="1"/>
            </p:cNvSpPr>
            <p:nvPr/>
          </p:nvSpPr>
          <p:spPr bwMode="auto">
            <a:xfrm>
              <a:off x="4497881" y="4462128"/>
              <a:ext cx="83924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0,075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 Box 13"/>
            <p:cNvSpPr txBox="1">
              <a:spLocks noChangeArrowheads="1"/>
            </p:cNvSpPr>
            <p:nvPr/>
          </p:nvSpPr>
          <p:spPr bwMode="auto">
            <a:xfrm>
              <a:off x="4521588" y="4151576"/>
              <a:ext cx="763901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0,075 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Text Box 13"/>
            <p:cNvSpPr txBox="1">
              <a:spLocks noChangeArrowheads="1"/>
            </p:cNvSpPr>
            <p:nvPr/>
          </p:nvSpPr>
          <p:spPr bwMode="auto">
            <a:xfrm>
              <a:off x="5142499" y="4284306"/>
              <a:ext cx="33339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Группа 155"/>
          <p:cNvGrpSpPr>
            <a:grpSpLocks/>
          </p:cNvGrpSpPr>
          <p:nvPr/>
        </p:nvGrpSpPr>
        <p:grpSpPr bwMode="auto">
          <a:xfrm>
            <a:off x="1309205" y="5744209"/>
            <a:ext cx="2814653" cy="1000125"/>
            <a:chOff x="4497881" y="4093967"/>
            <a:chExt cx="2503011" cy="1000132"/>
          </a:xfrm>
          <a:noFill/>
        </p:grpSpPr>
        <p:sp>
          <p:nvSpPr>
            <p:cNvPr id="125" name="Прямоугольник 124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6" name="Text Box 13"/>
            <p:cNvSpPr txBox="1">
              <a:spLocks noChangeArrowheads="1"/>
            </p:cNvSpPr>
            <p:nvPr/>
          </p:nvSpPr>
          <p:spPr bwMode="auto">
            <a:xfrm>
              <a:off x="4497881" y="4462128"/>
              <a:ext cx="83924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0,075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 Box 13"/>
            <p:cNvSpPr txBox="1">
              <a:spLocks noChangeArrowheads="1"/>
            </p:cNvSpPr>
            <p:nvPr/>
          </p:nvSpPr>
          <p:spPr bwMode="auto">
            <a:xfrm>
              <a:off x="4521588" y="4151574"/>
              <a:ext cx="763901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0,3 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 Box 13"/>
            <p:cNvSpPr txBox="1">
              <a:spLocks noChangeArrowheads="1"/>
            </p:cNvSpPr>
            <p:nvPr/>
          </p:nvSpPr>
          <p:spPr bwMode="auto">
            <a:xfrm>
              <a:off x="5142499" y="4284306"/>
              <a:ext cx="333395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9" name="Прямоугольник 128"/>
          <p:cNvSpPr/>
          <p:nvPr/>
        </p:nvSpPr>
        <p:spPr>
          <a:xfrm>
            <a:off x="129770" y="5984822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0" name="Группа 155"/>
          <p:cNvGrpSpPr>
            <a:grpSpLocks/>
          </p:cNvGrpSpPr>
          <p:nvPr/>
        </p:nvGrpSpPr>
        <p:grpSpPr bwMode="auto">
          <a:xfrm>
            <a:off x="2236449" y="5731802"/>
            <a:ext cx="2814653" cy="1000125"/>
            <a:chOff x="4497881" y="4093967"/>
            <a:chExt cx="2503011" cy="1000132"/>
          </a:xfrm>
          <a:noFill/>
        </p:grpSpPr>
        <p:sp>
          <p:nvSpPr>
            <p:cNvPr id="131" name="Прямоугольник 130"/>
            <p:cNvSpPr/>
            <p:nvPr/>
          </p:nvSpPr>
          <p:spPr>
            <a:xfrm>
              <a:off x="5072066" y="4093967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2" name="Text Box 13"/>
            <p:cNvSpPr txBox="1">
              <a:spLocks noChangeArrowheads="1"/>
            </p:cNvSpPr>
            <p:nvPr/>
          </p:nvSpPr>
          <p:spPr bwMode="auto">
            <a:xfrm>
              <a:off x="4497881" y="4462128"/>
              <a:ext cx="839249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0,075 </a:t>
              </a:r>
              <a:endPara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Text Box 13"/>
            <p:cNvSpPr txBox="1">
              <a:spLocks noChangeArrowheads="1"/>
            </p:cNvSpPr>
            <p:nvPr/>
          </p:nvSpPr>
          <p:spPr bwMode="auto">
            <a:xfrm>
              <a:off x="4521588" y="4151574"/>
              <a:ext cx="763901" cy="40011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0,075 </a:t>
              </a:r>
              <a:endParaRPr lang="ru-RU" altLang="ru-RU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Text Box 13"/>
            <p:cNvSpPr txBox="1">
              <a:spLocks noChangeArrowheads="1"/>
            </p:cNvSpPr>
            <p:nvPr/>
          </p:nvSpPr>
          <p:spPr bwMode="auto">
            <a:xfrm>
              <a:off x="5142499" y="4284306"/>
              <a:ext cx="476586" cy="400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5" name="Text Box 13"/>
          <p:cNvSpPr txBox="1">
            <a:spLocks noChangeArrowheads="1"/>
          </p:cNvSpPr>
          <p:nvPr/>
        </p:nvSpPr>
        <p:spPr bwMode="auto">
          <a:xfrm>
            <a:off x="3228739" y="5910965"/>
            <a:ext cx="12579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: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 Box 13"/>
          <p:cNvSpPr txBox="1">
            <a:spLocks noChangeArrowheads="1"/>
          </p:cNvSpPr>
          <p:nvPr/>
        </p:nvSpPr>
        <p:spPr bwMode="auto">
          <a:xfrm>
            <a:off x="4432750" y="6008007"/>
            <a:ext cx="4313391" cy="46166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Простейшая формула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sz="2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Text Box 13"/>
          <p:cNvSpPr txBox="1">
            <a:spLocks noChangeArrowheads="1"/>
          </p:cNvSpPr>
          <p:nvPr/>
        </p:nvSpPr>
        <p:spPr bwMode="auto">
          <a:xfrm>
            <a:off x="4566647" y="6489982"/>
            <a:ext cx="3882225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en-US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0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+1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∙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 = 3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 </a:t>
            </a:r>
            <a:endParaRPr lang="ru-RU" alt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5" grpId="0"/>
      <p:bldP spid="16" grpId="0" animBg="1"/>
      <p:bldP spid="17" grpId="0"/>
      <p:bldP spid="19" grpId="0"/>
      <p:bldP spid="20" grpId="0"/>
      <p:bldP spid="21" grpId="0"/>
      <p:bldP spid="22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68" grpId="0"/>
      <p:bldP spid="69" grpId="0"/>
      <p:bldP spid="89" grpId="0" animBg="1"/>
      <p:bldP spid="92" grpId="0" animBg="1"/>
      <p:bldP spid="94" grpId="0"/>
      <p:bldP spid="95" grpId="0" animBg="1"/>
      <p:bldP spid="113" grpId="0"/>
      <p:bldP spid="129" grpId="0"/>
      <p:bldP spid="135" grpId="0"/>
      <p:bldP spid="136" grpId="0" animBg="1"/>
      <p:bldP spid="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51520" y="90017"/>
            <a:ext cx="8748972" cy="830997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Сравним молекулярную массу неизвестного органического вещества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молекулярной массой простейшей формулы 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Группа 155"/>
          <p:cNvGrpSpPr>
            <a:grpSpLocks/>
          </p:cNvGrpSpPr>
          <p:nvPr/>
        </p:nvGrpSpPr>
        <p:grpSpPr bwMode="auto">
          <a:xfrm>
            <a:off x="1907704" y="978821"/>
            <a:ext cx="4503799" cy="1000125"/>
            <a:chOff x="4667071" y="3829045"/>
            <a:chExt cx="2332633" cy="1000132"/>
          </a:xfrm>
          <a:noFill/>
        </p:grpSpPr>
        <p:sp>
          <p:nvSpPr>
            <p:cNvPr id="5" name="Прямоугольник 4"/>
            <p:cNvSpPr/>
            <p:nvPr/>
          </p:nvSpPr>
          <p:spPr>
            <a:xfrm>
              <a:off x="5070878" y="3829045"/>
              <a:ext cx="1928826" cy="1000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5830196" y="4291870"/>
              <a:ext cx="302705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  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5845027" y="3970635"/>
              <a:ext cx="330637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u="sng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altLang="ru-RU" sz="24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4670188" y="4281028"/>
              <a:ext cx="150387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ru-RU" sz="2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5578092" y="4201470"/>
              <a:ext cx="395211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4667071" y="3970635"/>
              <a:ext cx="1805296" cy="4616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4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2400" u="sng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2400" u="sng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</a:t>
              </a:r>
              <a:r>
                <a:rPr lang="ru-RU" sz="2400" u="sng" baseline="-25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r>
                <a:rPr lang="en-US" sz="2400" u="sng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400" u="sng" baseline="-25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z</a:t>
              </a:r>
              <a:r>
                <a:rPr lang="ru-RU" sz="2400" u="sng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altLang="ru-RU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72112" y="1262000"/>
            <a:ext cx="112457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1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8872" y="2132207"/>
            <a:ext cx="88569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Вывод: простейшая формула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sz="2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совпадает с молекулярной формулой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 flipV="1">
            <a:off x="3312349" y="3134500"/>
            <a:ext cx="1150681" cy="321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43391" y="4073512"/>
            <a:ext cx="500455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молекулярная формула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6377</TotalTime>
  <Words>1315</Words>
  <Application>Microsoft Office PowerPoint</Application>
  <PresentationFormat>Экран (4:3)</PresentationFormat>
  <Paragraphs>298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Bookman Old Style</vt:lpstr>
      <vt:lpstr>Calibri</vt:lpstr>
      <vt:lpstr>Corbel</vt:lpstr>
      <vt:lpstr>Tahoma</vt:lpstr>
      <vt:lpstr>Times New Roman</vt:lpstr>
      <vt:lpstr>Wingdings</vt:lpstr>
      <vt:lpstr>Тема Office</vt:lpstr>
      <vt:lpstr>1_Тема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Урок окончен !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Кислоты, их классификация и свойства</dc:title>
  <dc:creator>IRA</dc:creator>
  <cp:lastModifiedBy>as</cp:lastModifiedBy>
  <cp:revision>663</cp:revision>
  <dcterms:created xsi:type="dcterms:W3CDTF">2015-04-20T12:45:54Z</dcterms:created>
  <dcterms:modified xsi:type="dcterms:W3CDTF">2020-12-05T11:52:16Z</dcterms:modified>
</cp:coreProperties>
</file>