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7" r:id="rId4"/>
    <p:sldId id="260" r:id="rId5"/>
    <p:sldId id="262" r:id="rId6"/>
    <p:sldId id="263" r:id="rId7"/>
    <p:sldId id="266" r:id="rId8"/>
    <p:sldId id="264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9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8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A26BC-A8E6-4568-A7F4-F5A31D8C28B5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09045-E6D6-442C-81E3-FE0149DCD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61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09045-E6D6-442C-81E3-FE0149DCDE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1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09045-E6D6-442C-81E3-FE0149DCDEE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2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5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76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54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9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6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56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1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98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56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81000">
              <a:srgbClr val="6C96C4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D1A0A-6CAF-425E-B3C9-AAA7CD3C42E9}" type="datetimeFigureOut">
              <a:rPr lang="ru-RU" smtClean="0"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15D1F-44B8-44B4-9317-057CA2740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7719" y="1122363"/>
            <a:ext cx="7858898" cy="4376394"/>
          </a:xfrm>
          <a:solidFill>
            <a:schemeClr val="accent1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ФОРМУЛЫ</a:t>
            </a:r>
            <a:b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сокращенного умножения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80919"/>
            <a:ext cx="8472617" cy="61783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Составила: учитель математики</a:t>
            </a:r>
          </a:p>
          <a:p>
            <a:pPr algn="r"/>
            <a:r>
              <a:rPr lang="ru-RU" dirty="0" smtClean="0"/>
              <a:t>МБОУ Школа № 10 </a:t>
            </a:r>
            <a:r>
              <a:rPr lang="ru-RU" dirty="0" err="1" smtClean="0"/>
              <a:t>Худолий</a:t>
            </a:r>
            <a:r>
              <a:rPr lang="ru-RU" dirty="0" smtClean="0"/>
              <a:t> О.Б.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74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832" cy="1325563"/>
          </a:xfr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3d extrusionH="57150">
              <a:bevelT w="38100" h="38100" prst="angle"/>
            </a:sp3d>
          </a:bodyPr>
          <a:lstStyle/>
          <a:p>
            <a:r>
              <a:rPr lang="ru-RU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И Т О Г     У Р О К А:</a:t>
            </a: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уроке мы работали с </a:t>
            </a:r>
            <a:r>
              <a:rPr lang="ru-RU" sz="3200" b="1" i="1" dirty="0" smtClean="0"/>
              <a:t>формулами сокращенного умножения </a:t>
            </a:r>
            <a:r>
              <a:rPr lang="ru-RU" sz="3200" dirty="0" smtClean="0"/>
              <a:t>и</a:t>
            </a:r>
          </a:p>
          <a:p>
            <a:r>
              <a:rPr lang="ru-RU" sz="3200" dirty="0"/>
              <a:t>п</a:t>
            </a:r>
            <a:r>
              <a:rPr lang="ru-RU" sz="3200" dirty="0" smtClean="0"/>
              <a:t>рименяли их при :</a:t>
            </a:r>
          </a:p>
          <a:p>
            <a:r>
              <a:rPr lang="ru-RU" sz="3200" b="1" i="1" dirty="0"/>
              <a:t>у</a:t>
            </a:r>
            <a:r>
              <a:rPr lang="ru-RU" sz="3200" b="1" i="1" dirty="0" smtClean="0"/>
              <a:t>прощении выражений;</a:t>
            </a:r>
          </a:p>
          <a:p>
            <a:r>
              <a:rPr lang="ru-RU" sz="3200" b="1" i="1" dirty="0"/>
              <a:t>р</a:t>
            </a:r>
            <a:r>
              <a:rPr lang="ru-RU" sz="3200" b="1" i="1" dirty="0" smtClean="0"/>
              <a:t>азложении многочленов на множители;</a:t>
            </a:r>
          </a:p>
          <a:p>
            <a:r>
              <a:rPr lang="ru-RU" sz="3200" b="1" i="1" dirty="0" smtClean="0"/>
              <a:t>решении уравнений.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4770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-1"/>
            <a:ext cx="11578281" cy="2088293"/>
          </a:xfrm>
        </p:spPr>
        <p:txBody>
          <a:bodyPr>
            <a:normAutofit fontScale="90000"/>
          </a:bodyPr>
          <a:lstStyle/>
          <a:p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приятнее всего? – достигать желаемого»</a:t>
            </a:r>
            <a:b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(Фалес)</a:t>
            </a:r>
            <a:br>
              <a:rPr lang="ru-RU" alt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99751"/>
            <a:ext cx="10515600" cy="5077211"/>
          </a:xfrm>
        </p:spPr>
        <p:txBody>
          <a:bodyPr/>
          <a:lstStyle/>
          <a:p>
            <a:r>
              <a:rPr lang="ru-RU" dirty="0" smtClean="0"/>
              <a:t>Домашняя работа: №884; 1072 (доказательство тождеств)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115" y="1475151"/>
            <a:ext cx="5303837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845" y="1783320"/>
            <a:ext cx="29876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350108" y="451349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ru-RU" altLang="ru-RU" sz="4800" b="1">
                <a:solidFill>
                  <a:srgbClr val="003366"/>
                </a:solidFill>
                <a:latin typeface="Comic Sans MS" panose="030F0702030302020204" pitchFamily="66" charset="0"/>
              </a:rPr>
              <a:t>БЛАГОДАРЮ 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39958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0031" y="506627"/>
            <a:ext cx="5659395" cy="5894173"/>
          </a:xfrm>
        </p:spPr>
        <p:txBody>
          <a:bodyPr/>
          <a:lstStyle/>
          <a:p>
            <a:r>
              <a:rPr lang="ru-RU" dirty="0" smtClean="0"/>
              <a:t>У математиков существует свой язык –</a:t>
            </a:r>
            <a:br>
              <a:rPr lang="ru-RU" dirty="0" smtClean="0"/>
            </a:br>
            <a:r>
              <a:rPr lang="ru-RU" dirty="0" smtClean="0"/>
              <a:t>это  формулы.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  <a:r>
              <a:rPr lang="ru-RU" dirty="0" err="1" smtClean="0"/>
              <a:t>С.В.Ковалевская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6" y="506627"/>
            <a:ext cx="5078628" cy="5894173"/>
          </a:xfrm>
        </p:spPr>
      </p:pic>
    </p:spTree>
    <p:extLst>
      <p:ext uri="{BB962C8B-B14F-4D97-AF65-F5344CB8AC3E}">
        <p14:creationId xmlns:p14="http://schemas.microsoft.com/office/powerpoint/2010/main" val="40918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 </a:t>
            </a:r>
            <a:r>
              <a:rPr lang="ru-RU" sz="2200" b="1" dirty="0" smtClean="0">
                <a:solidFill>
                  <a:srgbClr val="002060"/>
                </a:solidFill>
              </a:rPr>
              <a:t>1.Обобщить и систематизировать материал по данной теме.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2.Провести диагностику усвоения системы знаний и умений и ее применения для выполнения практических заданий стандартного уровня с переходом на более высокий уровень.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2422" y="1816443"/>
            <a:ext cx="5797378" cy="4917988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  А  З  М  И  Н  К  А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1.Свойство умножения, используемое при умножении одночлена на многочлен.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Способ разложения многочлена на множители.   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Значение   переменной при котором уравнение обращается в верное равенство.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Равенство, верное при любых значениях переменных..</a:t>
            </a:r>
          </a:p>
          <a:p>
            <a:r>
              <a:rPr lang="ru-RU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.Выражение, представляющее собой сумму одночленов.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Слагаемые, имеющие одну и ту же                 буквенную часть.</a:t>
            </a:r>
          </a:p>
          <a:p>
            <a:r>
              <a:rPr lang="ru-RU" sz="1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Числовой множитель у одночленов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Рисунок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344" y="3448977"/>
            <a:ext cx="2705719" cy="340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32-конечная звезда 10"/>
          <p:cNvSpPr/>
          <p:nvPr/>
        </p:nvSpPr>
        <p:spPr>
          <a:xfrm>
            <a:off x="5762368" y="1604189"/>
            <a:ext cx="2467232" cy="144065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Распределительное</a:t>
            </a:r>
            <a:endParaRPr lang="ru-RU" sz="1200" dirty="0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3954162" y="5786670"/>
            <a:ext cx="45719" cy="4571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16-конечная звезда 13"/>
          <p:cNvSpPr/>
          <p:nvPr/>
        </p:nvSpPr>
        <p:spPr>
          <a:xfrm>
            <a:off x="8206327" y="1604189"/>
            <a:ext cx="914400" cy="914400"/>
          </a:xfrm>
          <a:prstGeom prst="star16">
            <a:avLst>
              <a:gd name="adj" fmla="val 189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half" idx="2"/>
          </p:nvPr>
        </p:nvSpPr>
        <p:spPr>
          <a:xfrm>
            <a:off x="8001001" y="2518589"/>
            <a:ext cx="3910294" cy="1687651"/>
          </a:xfrm>
          <a:prstGeom prst="star16">
            <a:avLst>
              <a:gd name="adj" fmla="val 38093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dirty="0" smtClean="0"/>
              <a:t>Группировка</a:t>
            </a:r>
            <a:endParaRPr lang="ru-RU" dirty="0"/>
          </a:p>
        </p:txBody>
      </p:sp>
      <p:sp>
        <p:nvSpPr>
          <p:cNvPr id="18" name="Пятно 2 17"/>
          <p:cNvSpPr/>
          <p:nvPr/>
        </p:nvSpPr>
        <p:spPr>
          <a:xfrm>
            <a:off x="6827520" y="1816444"/>
            <a:ext cx="1615440" cy="2726184"/>
          </a:xfrm>
          <a:prstGeom prst="irregularSeal2">
            <a:avLst/>
          </a:prstGeom>
          <a:gradFill>
            <a:gsLst>
              <a:gs pos="6000">
                <a:srgbClr val="00B0F0"/>
              </a:gs>
              <a:gs pos="35000">
                <a:schemeClr val="accent1">
                  <a:lumMod val="0"/>
                  <a:lumOff val="100000"/>
                </a:schemeClr>
              </a:gs>
              <a:gs pos="81000">
                <a:srgbClr val="6C96C4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/>
              <a:t>Корень</a:t>
            </a:r>
            <a:endParaRPr lang="ru-RU" dirty="0"/>
          </a:p>
        </p:txBody>
      </p:sp>
      <p:sp>
        <p:nvSpPr>
          <p:cNvPr id="19" name="10-конечная звезда 18"/>
          <p:cNvSpPr/>
          <p:nvPr/>
        </p:nvSpPr>
        <p:spPr>
          <a:xfrm>
            <a:off x="7269479" y="3550920"/>
            <a:ext cx="4784121" cy="3383280"/>
          </a:xfrm>
          <a:prstGeom prst="star10">
            <a:avLst>
              <a:gd name="adj" fmla="val 21542"/>
              <a:gd name="hf" fmla="val 105146"/>
            </a:avLst>
          </a:prstGeom>
          <a:gradFill>
            <a:gsLst>
              <a:gs pos="6000">
                <a:srgbClr val="00B0F0"/>
              </a:gs>
              <a:gs pos="35000">
                <a:schemeClr val="accent1">
                  <a:lumMod val="0"/>
                  <a:lumOff val="100000"/>
                </a:schemeClr>
              </a:gs>
              <a:gs pos="81000">
                <a:srgbClr val="6C96C4"/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Многочлен</a:t>
            </a:r>
            <a:endParaRPr lang="ru-RU" sz="2400" dirty="0"/>
          </a:p>
        </p:txBody>
      </p:sp>
      <p:sp>
        <p:nvSpPr>
          <p:cNvPr id="20" name="Выноска-облако 19"/>
          <p:cNvSpPr/>
          <p:nvPr/>
        </p:nvSpPr>
        <p:spPr>
          <a:xfrm>
            <a:off x="9208564" y="1498933"/>
            <a:ext cx="2484120" cy="868833"/>
          </a:xfrm>
          <a:prstGeom prst="cloudCallout">
            <a:avLst>
              <a:gd name="adj1" fmla="val 879187"/>
              <a:gd name="adj2" fmla="val -3176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подобные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4676413" y="7498081"/>
            <a:ext cx="45719" cy="4571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решение 24"/>
          <p:cNvSpPr/>
          <p:nvPr/>
        </p:nvSpPr>
        <p:spPr>
          <a:xfrm rot="259783">
            <a:off x="6336145" y="5924461"/>
            <a:ext cx="4213630" cy="775591"/>
          </a:xfrm>
          <a:prstGeom prst="flowChartDecision">
            <a:avLst/>
          </a:prstGeom>
          <a:gradFill>
            <a:gsLst>
              <a:gs pos="6000">
                <a:srgbClr val="00B0F0"/>
              </a:gs>
              <a:gs pos="35000">
                <a:schemeClr val="accent1">
                  <a:lumMod val="0"/>
                  <a:lumOff val="100000"/>
                </a:schemeClr>
              </a:gs>
              <a:gs pos="81000">
                <a:srgbClr val="6C96C4"/>
              </a:gs>
            </a:gsLst>
            <a:path path="circle">
              <a:fillToRect l="50000" t="-80000" r="50000" b="180000"/>
            </a:path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коэффициент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5" grpId="0" build="p" animBg="1"/>
      <p:bldP spid="18" grpId="0" animBg="1"/>
      <p:bldP spid="19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знаем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формулы ?  </a:t>
            </a:r>
            <a:r>
              <a:rPr lang="ru-RU" dirty="0" smtClean="0"/>
              <a:t>                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83963687"/>
              </p:ext>
            </p:extLst>
          </p:nvPr>
        </p:nvGraphicFramePr>
        <p:xfrm>
          <a:off x="838200" y="1825626"/>
          <a:ext cx="5352534" cy="4300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84"/>
                <a:gridCol w="1785015"/>
                <a:gridCol w="2348373"/>
                <a:gridCol w="602962"/>
              </a:tblGrid>
              <a:tr h="609187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Левая   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Правая     часть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+ в)²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+ в)( а –</a:t>
                      </a:r>
                      <a:r>
                        <a:rPr lang="ru-RU" baseline="0" dirty="0" smtClean="0"/>
                        <a:t> 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</a:t>
                      </a:r>
                      <a:endParaRPr lang="ru-RU" dirty="0"/>
                    </a:p>
                  </a:txBody>
                  <a:tcPr/>
                </a:tc>
              </a:tr>
              <a:tr h="368934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–</a:t>
                      </a:r>
                      <a:r>
                        <a:rPr lang="ru-RU" baseline="0" dirty="0" smtClean="0"/>
                        <a:t> в)²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а² + 2ав + в²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М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а² - в²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+ в)(а² - </a:t>
                      </a:r>
                      <a:r>
                        <a:rPr lang="ru-RU" dirty="0" err="1" smtClean="0"/>
                        <a:t>ав</a:t>
                      </a:r>
                      <a:r>
                        <a:rPr lang="ru-RU" dirty="0" smtClean="0"/>
                        <a:t> + в²)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Г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а³ + в³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а² - 2ав + в²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5.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а³</a:t>
                      </a:r>
                      <a:r>
                        <a:rPr lang="ru-RU" baseline="0" dirty="0" smtClean="0"/>
                        <a:t> - в³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а² + 2ав + в²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Л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6.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+ в)³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– в)(а² + </a:t>
                      </a:r>
                      <a:r>
                        <a:rPr lang="ru-RU" dirty="0" err="1" smtClean="0"/>
                        <a:t>ав</a:t>
                      </a:r>
                      <a:r>
                        <a:rPr lang="ru-RU" dirty="0" smtClean="0"/>
                        <a:t> + в²)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О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7.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 а – в)²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а³</a:t>
                      </a:r>
                      <a:r>
                        <a:rPr lang="ru-RU" baseline="0" dirty="0" smtClean="0"/>
                        <a:t> + 3а²в + 3ав² + в³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Ч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8.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(- а + в)²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а³</a:t>
                      </a:r>
                      <a:r>
                        <a:rPr lang="ru-RU" baseline="0" dirty="0" smtClean="0"/>
                        <a:t> - 3а²в + 3ав² - в³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Н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r>
                        <a:rPr lang="ru-RU" dirty="0" smtClean="0"/>
                        <a:t>9.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(а – в)³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а² - 2ав + в²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Е</a:t>
                      </a:r>
                      <a:endParaRPr lang="ru-RU" dirty="0"/>
                    </a:p>
                  </a:txBody>
                  <a:tcPr/>
                </a:tc>
              </a:tr>
              <a:tr h="3481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499655" y="2520778"/>
            <a:ext cx="5474042" cy="36561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применении формул сокращенного умножения ,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ыполняются  </a:t>
            </a:r>
            <a:r>
              <a:rPr lang="ru-RU" i="1" dirty="0" smtClean="0"/>
              <a:t>арифметические операции с         </a:t>
            </a:r>
            <a:endParaRPr lang="ru-RU" i="1" dirty="0"/>
          </a:p>
        </p:txBody>
      </p:sp>
      <p:pic>
        <p:nvPicPr>
          <p:cNvPr id="7" name="Picture 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59" y="-33639"/>
            <a:ext cx="1778876" cy="254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63648"/>
              </p:ext>
            </p:extLst>
          </p:nvPr>
        </p:nvGraphicFramePr>
        <p:xfrm>
          <a:off x="6610864" y="4843849"/>
          <a:ext cx="4891452" cy="944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5080"/>
                <a:gridCol w="278285"/>
                <a:gridCol w="372247"/>
                <a:gridCol w="345989"/>
                <a:gridCol w="407773"/>
                <a:gridCol w="407773"/>
                <a:gridCol w="568643"/>
                <a:gridCol w="420129"/>
                <a:gridCol w="432487"/>
                <a:gridCol w="1283046"/>
              </a:tblGrid>
              <a:tr h="73325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  <a:r>
                        <a:rPr lang="ru-RU" sz="2800" baseline="0" dirty="0" smtClean="0"/>
                        <a:t> М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Ч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</a:t>
                      </a:r>
                    </a:p>
                    <a:p>
                      <a:r>
                        <a:rPr lang="ru-RU" sz="2800" smtClean="0"/>
                        <a:t> 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Н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АМИ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9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714"/>
            <a:ext cx="7315201" cy="1715403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применяются формулы сокращенного умножения???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851" y="1825625"/>
            <a:ext cx="7043350" cy="4351338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При упрощении выражений.</a:t>
            </a:r>
          </a:p>
          <a:p>
            <a:r>
              <a:rPr lang="ru-RU" sz="4000" i="1" dirty="0" smtClean="0"/>
              <a:t>При </a:t>
            </a:r>
            <a:r>
              <a:rPr lang="ru-RU" sz="4000" i="1" smtClean="0"/>
              <a:t>разложении </a:t>
            </a:r>
            <a:r>
              <a:rPr lang="ru-RU" sz="4000" i="1" smtClean="0"/>
              <a:t>многочленов </a:t>
            </a:r>
            <a:r>
              <a:rPr lang="ru-RU" sz="4000" i="1" smtClean="0"/>
              <a:t>на </a:t>
            </a:r>
            <a:r>
              <a:rPr lang="ru-RU" sz="4000" i="1" dirty="0" smtClean="0"/>
              <a:t>множители</a:t>
            </a:r>
            <a:r>
              <a:rPr lang="ru-RU" sz="4000" dirty="0" smtClean="0"/>
              <a:t>.</a:t>
            </a:r>
          </a:p>
          <a:p>
            <a:r>
              <a:rPr lang="ru-RU" sz="4000" i="1" dirty="0" smtClean="0"/>
              <a:t>При решении уравнений.</a:t>
            </a:r>
          </a:p>
          <a:p>
            <a:r>
              <a:rPr lang="ru-RU" sz="4000" i="1" dirty="0" smtClean="0"/>
              <a:t>При доказательстве утверждений и тождеств.</a:t>
            </a:r>
            <a:endParaRPr lang="ru-RU" sz="4000" i="1" dirty="0"/>
          </a:p>
        </p:txBody>
      </p:sp>
      <p:pic>
        <p:nvPicPr>
          <p:cNvPr id="4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159" y="-33639"/>
            <a:ext cx="1778876" cy="254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2" y="2421924"/>
            <a:ext cx="4784834" cy="443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5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9686"/>
            <a:ext cx="10515600" cy="80100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/>
              <a:t>1.   Код </a:t>
            </a:r>
            <a:r>
              <a:rPr lang="ru-RU" sz="2700" b="1" i="1" dirty="0"/>
              <a:t>задания – это абсцисса точки, код ответа – ордината точки.</a:t>
            </a:r>
            <a:br>
              <a:rPr lang="ru-RU" sz="2700" b="1" i="1" dirty="0"/>
            </a:br>
            <a:r>
              <a:rPr lang="ru-RU" sz="2700" b="1" i="1" dirty="0" smtClean="0"/>
              <a:t>2.   Из </a:t>
            </a:r>
            <a:r>
              <a:rPr lang="ru-RU" sz="2700" b="1" i="1" dirty="0"/>
              <a:t>предложенных вариантов ответов, найти верный и рядом с кодом </a:t>
            </a:r>
            <a:r>
              <a:rPr lang="ru-RU" sz="2700" b="1" i="1" dirty="0" smtClean="0"/>
              <a:t>           задания </a:t>
            </a:r>
            <a:r>
              <a:rPr lang="ru-RU" sz="2700" b="1" i="1" dirty="0"/>
              <a:t>записать код ответа</a:t>
            </a:r>
            <a:r>
              <a:rPr lang="ru-RU" sz="2700" b="1" i="1" dirty="0" smtClean="0"/>
              <a:t>.</a:t>
            </a:r>
            <a:r>
              <a:rPr lang="ru-RU" sz="2000" b="1" i="1" dirty="0"/>
              <a:t/>
            </a:r>
            <a:br>
              <a:rPr lang="ru-RU" sz="2000" b="1" i="1" dirty="0"/>
            </a:br>
            <a:r>
              <a:rPr lang="ru-RU" sz="2700" b="1" i="1" dirty="0"/>
              <a:t>3</a:t>
            </a:r>
            <a:r>
              <a:rPr lang="ru-RU" sz="2700" b="1" i="1" dirty="0" smtClean="0"/>
              <a:t>.   Нарисовать </a:t>
            </a:r>
            <a:r>
              <a:rPr lang="ru-RU" sz="2700" b="1" i="1" dirty="0"/>
              <a:t>по координатам рисунок.</a:t>
            </a:r>
            <a:br>
              <a:rPr lang="ru-RU" sz="2700" b="1" i="1" dirty="0"/>
            </a:br>
            <a:r>
              <a:rPr lang="ru-RU" sz="2700" dirty="0"/>
              <a:t> </a:t>
            </a:r>
            <a:br>
              <a:rPr lang="ru-RU" sz="2700" dirty="0"/>
            </a:br>
            <a:endParaRPr lang="ru-RU" sz="27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714031"/>
              </p:ext>
            </p:extLst>
          </p:nvPr>
        </p:nvGraphicFramePr>
        <p:xfrm>
          <a:off x="838201" y="1902942"/>
          <a:ext cx="6711776" cy="22442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8510"/>
                <a:gridCol w="1825030"/>
                <a:gridCol w="716691"/>
                <a:gridCol w="691929"/>
                <a:gridCol w="1827715"/>
                <a:gridCol w="581901"/>
              </a:tblGrid>
              <a:tr h="506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(№ точки)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</a:t>
                      </a:r>
                      <a:r>
                        <a:rPr lang="ru-RU" sz="1200" dirty="0">
                          <a:effectLst/>
                        </a:rPr>
                        <a:t>.Упростить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выражение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(4х + у)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– 8ху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3х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+ 3у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(х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- у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+ 2х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у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8х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 – у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(х – 3у)(х +3у) + 3у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+ 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3(х + у)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en-US" sz="1200">
                          <a:effectLst/>
                        </a:rPr>
                        <a:t> – </a:t>
                      </a:r>
                      <a:r>
                        <a:rPr lang="ru-RU" sz="1200">
                          <a:effectLst/>
                        </a:rPr>
                        <a:t> 9ху (х + у)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– 6у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7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(2х – у)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+ 12х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у - 6ху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 + у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179322"/>
              </p:ext>
            </p:extLst>
          </p:nvPr>
        </p:nvGraphicFramePr>
        <p:xfrm>
          <a:off x="838201" y="4359492"/>
          <a:ext cx="6711776" cy="22390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68510"/>
                <a:gridCol w="1823029"/>
                <a:gridCol w="706336"/>
                <a:gridCol w="691978"/>
                <a:gridCol w="1840022"/>
                <a:gridCol w="581901"/>
              </a:tblGrid>
              <a:tr h="7463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(№ точки)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II</a:t>
                      </a:r>
                      <a:r>
                        <a:rPr lang="ru-RU" sz="1200" dirty="0">
                          <a:effectLst/>
                        </a:rPr>
                        <a:t>. Разложить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 множители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Ответ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- 45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-2(х + 2у)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r>
                        <a:rPr lang="ru-RU" sz="1200" baseline="30000">
                          <a:effectLst/>
                        </a:rPr>
                        <a:t>4</a:t>
                      </a:r>
                      <a:r>
                        <a:rPr lang="ru-RU" sz="1200">
                          <a:effectLst/>
                        </a:rPr>
                        <a:t> -8у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х + 16х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2(2х – у)(4х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+2ху + 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– 8ху - 8у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3(х + 3у)(х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+3ху + 9у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16х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 -2у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5(х – 3)(х + 3)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3х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r>
                        <a:rPr lang="ru-RU" sz="1200">
                          <a:effectLst/>
                        </a:rPr>
                        <a:t> + 81у</a:t>
                      </a:r>
                      <a:r>
                        <a:rPr lang="ru-RU" sz="1200" baseline="30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(2х – у – 2)(2х – у + 2)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7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4х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– 4ху</a:t>
                      </a:r>
                      <a:r>
                        <a:rPr lang="ru-RU" sz="1200" baseline="30000">
                          <a:effectLst/>
                        </a:rPr>
                        <a:t> </a:t>
                      </a:r>
                      <a:r>
                        <a:rPr lang="ru-RU" sz="1200">
                          <a:effectLst/>
                        </a:rPr>
                        <a:t>+ 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- 4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(у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– 4х)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18249"/>
              </p:ext>
            </p:extLst>
          </p:nvPr>
        </p:nvGraphicFramePr>
        <p:xfrm>
          <a:off x="7549977" y="2753531"/>
          <a:ext cx="4448432" cy="3029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13921"/>
                <a:gridCol w="1748792"/>
                <a:gridCol w="375747"/>
                <a:gridCol w="375747"/>
                <a:gridCol w="845431"/>
                <a:gridCol w="388794"/>
              </a:tblGrid>
              <a:tr h="889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задания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(№ точки)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III</a:t>
                      </a:r>
                      <a:r>
                        <a:rPr lang="ru-RU" sz="1200">
                          <a:effectLst/>
                        </a:rPr>
                        <a:t>. Решить уравнение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(х – 7)</a:t>
                      </a:r>
                      <a:r>
                        <a:rPr lang="ru-RU" sz="1200" baseline="30000" dirty="0">
                          <a:effectLst/>
                        </a:rPr>
                        <a:t>2 </a:t>
                      </a:r>
                      <a:r>
                        <a:rPr lang="ru-RU" sz="1200" dirty="0">
                          <a:effectLst/>
                        </a:rPr>
                        <a:t>+ 3 = (х – 2)(х + 2)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-2; 0; 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21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(х + 6)</a:t>
                      </a:r>
                      <a:r>
                        <a:rPr lang="ru-RU" sz="1200" baseline="30000">
                          <a:effectLst/>
                        </a:rPr>
                        <a:t>2</a:t>
                      </a:r>
                      <a:r>
                        <a:rPr lang="ru-RU" sz="1200">
                          <a:effectLst/>
                        </a:rPr>
                        <a:t> – (х – 5) (х + 5) = 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 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- 4х = 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-1/3; 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-4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25х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– 10х + 1 = 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5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9х</a:t>
                      </a:r>
                      <a:r>
                        <a:rPr lang="ru-RU" sz="1200" baseline="30000" dirty="0">
                          <a:effectLst/>
                        </a:rPr>
                        <a:t>3</a:t>
                      </a:r>
                      <a:r>
                        <a:rPr lang="ru-RU" sz="1200" dirty="0">
                          <a:effectLst/>
                        </a:rPr>
                        <a:t> + 6х</a:t>
                      </a:r>
                      <a:r>
                        <a:rPr lang="ru-RU" sz="1200" baseline="30000" dirty="0">
                          <a:effectLst/>
                        </a:rPr>
                        <a:t>2</a:t>
                      </a:r>
                      <a:r>
                        <a:rPr lang="ru-RU" sz="1200" dirty="0">
                          <a:effectLst/>
                        </a:rPr>
                        <a:t> + х = 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13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3892"/>
            <a:ext cx="10515600" cy="4448432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txBody>
          <a:bodyPr>
            <a:normAutofit/>
          </a:bodyPr>
          <a:lstStyle/>
          <a:p>
            <a:r>
              <a:rPr lang="ru-RU" sz="5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за фигура у вас получилась?</a:t>
            </a:r>
            <a:br>
              <a:rPr lang="ru-RU" sz="5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54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Что она означает?</a:t>
            </a:r>
            <a:endParaRPr lang="ru-RU" sz="54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1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chs.gov.ru/upload/site1/2/3/object_34.1132597465.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5870"/>
            <a:ext cx="3707027" cy="453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924" y="0"/>
            <a:ext cx="120560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NeueCyr"/>
              </a:rPr>
              <a:t>Основным символом министерства РФ по чрезвычайным ситуациям является Белая Звезда Надежды и Спасения, на базе которой разработана эмблема МЧС России, представляющая собой вытянутый по вертикали восьмиугольник, в центре которого расположен международный отличительный знак гражданской обороны - голубой треугольник в круге оранжевого цвета.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1" y="2001794"/>
            <a:ext cx="4234249" cy="4399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42951" y="2719681"/>
            <a:ext cx="40283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HelveticaNeueCyr"/>
              </a:rPr>
              <a:t>Эмблема МЧС России учреждена Указом Президента Российской Федерации от 15 ноября 1997 г. № 1231 " О флаге и геральдическом знаке - эмблеме министерства Российской Федерации по делам гражданской обороны, чрезвычайным ситуациям и ликвидации последствий стихийных бедствий</a:t>
            </a:r>
            <a:r>
              <a:rPr lang="ru-RU" dirty="0" smtClean="0">
                <a:solidFill>
                  <a:srgbClr val="000000"/>
                </a:solidFill>
                <a:latin typeface="HelveticaNeueCyr"/>
              </a:rPr>
              <a:t>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5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08669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На формулах сокращенного умножения основаны некоторые математические фокусы и загадки, позволяющие проводить вычисления в уме.</a:t>
            </a:r>
            <a:endParaRPr lang="ru-RU" sz="3200" b="1" i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499">
            <a:off x="-230923" y="3103193"/>
            <a:ext cx="4148013" cy="3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36324" y="1408671"/>
            <a:ext cx="8855676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0200" lvl="3" indent="-228600">
              <a:spcAft>
                <a:spcPts val="0"/>
              </a:spcAft>
              <a:buFont typeface="+mj-lt"/>
              <a:buAutoNum type="arabicPeriod"/>
            </a:pPr>
            <a:r>
              <a:rPr lang="ru-RU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«Отгадывание задуманного числа» 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Задумайте число (до 10);</a:t>
            </a: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Умножьте его на себя;</a:t>
            </a: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Прибавьте к результату задуманное число;</a:t>
            </a: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полученной сумме прибавьте 1;</a:t>
            </a: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полученному числу прибавьте задуманное число.</a:t>
            </a:r>
          </a:p>
          <a:p>
            <a:pPr marL="685800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098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Скажите мне число, которое у вас получилось и я отгадаю, какое число вы задумали.</a:t>
            </a:r>
          </a:p>
          <a:p>
            <a:pPr marL="228600" algn="just">
              <a:spcAft>
                <a:spcPts val="0"/>
              </a:spcAft>
            </a:pP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22098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Решение: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²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+ 1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² + 2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+ 1 = (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+ 1)²</a:t>
            </a:r>
          </a:p>
          <a:p>
            <a:pPr marL="228600" indent="220980" algn="just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</a:t>
            </a:r>
            <a:r>
              <a:rPr lang="ru-RU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·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+ 5 + 1 + 5 = 36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тогда 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√36 – 1 = 6 – 1 =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   </a:t>
            </a:r>
            <a:endParaRPr lang="ru-RU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0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804</Words>
  <Application>Microsoft Office PowerPoint</Application>
  <PresentationFormat>Широкоэкранный</PresentationFormat>
  <Paragraphs>225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HelveticaNeueCyr</vt:lpstr>
      <vt:lpstr>Symbol</vt:lpstr>
      <vt:lpstr>Times New Roman</vt:lpstr>
      <vt:lpstr>Тема Office</vt:lpstr>
      <vt:lpstr>ФОРМУЛЫ сокращенного умножения</vt:lpstr>
      <vt:lpstr>У математиков существует свой язык – это  формулы.                                       С.В.Ковалевская</vt:lpstr>
      <vt:lpstr>Цель урока: 1.Обобщить и систематизировать материал по данной теме. 2.Провести диагностику усвоения системы знаний и умений и ее применения для выполнения практических заданий стандартного уровня с переходом на более высокий уровень.</vt:lpstr>
      <vt:lpstr>Как мы знаем формулы ?                  </vt:lpstr>
      <vt:lpstr>Когда применяются формулы сокращенного умножения???</vt:lpstr>
      <vt:lpstr>1.   Код задания – это абсцисса точки, код ответа – ордината точки. 2.   Из предложенных вариантов ответов, найти верный и рядом с кодом            задания записать код ответа. 3.   Нарисовать по координатам рисунок.   </vt:lpstr>
      <vt:lpstr>Что за фигура у вас получилась?  Что она означает?</vt:lpstr>
      <vt:lpstr>Презентация PowerPoint</vt:lpstr>
      <vt:lpstr>На формулах сокращенного умножения основаны некоторые математические фокусы и загадки, позволяющие проводить вычисления в уме.</vt:lpstr>
      <vt:lpstr>И Т О Г     У Р О К А:</vt:lpstr>
      <vt:lpstr>«Что приятнее всего? – достигать желаемого»                                                                        (Фалес)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сокращенного умножения</dc:title>
  <dc:creator>Валентин</dc:creator>
  <cp:lastModifiedBy>Валентин</cp:lastModifiedBy>
  <cp:revision>39</cp:revision>
  <dcterms:created xsi:type="dcterms:W3CDTF">2016-02-25T21:41:14Z</dcterms:created>
  <dcterms:modified xsi:type="dcterms:W3CDTF">2016-02-28T08:02:35Z</dcterms:modified>
</cp:coreProperties>
</file>