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73" autoAdjust="0"/>
    <p:restoredTop sz="94660"/>
  </p:normalViewPr>
  <p:slideViewPr>
    <p:cSldViewPr snapToGrid="0">
      <p:cViewPr varScale="1">
        <p:scale>
          <a:sx n="66" d="100"/>
          <a:sy n="66" d="100"/>
        </p:scale>
        <p:origin x="-120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2B85B2B-B1B7-427A-9081-CEF9D74C823B}" type="datetimeFigureOut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4846EA-58CC-4CD7-AFC5-112CF5305C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3A3D7C-BD5B-4DEF-B759-6B5A01F20727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446088" y="3086100"/>
            <a:ext cx="11263312" cy="33051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/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5590681-E46E-4EE7-A722-A3D23D03D003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463" y="5956300"/>
            <a:ext cx="10160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3AFF437A-A10D-4B2F-9BEF-DE70E71263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spect="1"/>
          </p:cNvSpPr>
          <p:nvPr/>
        </p:nvSpPr>
        <p:spPr>
          <a:xfrm>
            <a:off x="439738" y="614363"/>
            <a:ext cx="11309350" cy="11890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F800C-0CE6-4D67-BD5E-C21B3EB020B8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F6013-97C2-481C-A350-46AC4A0200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spect="1"/>
          </p:cNvSpPr>
          <p:nvPr/>
        </p:nvSpPr>
        <p:spPr>
          <a:xfrm>
            <a:off x="8839200" y="600075"/>
            <a:ext cx="2906713" cy="5816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188" y="5956300"/>
            <a:ext cx="1328737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D726F0FC-A683-4491-9597-9E3DC803379F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700" y="5951538"/>
            <a:ext cx="7896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7338" y="5956300"/>
            <a:ext cx="1163637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93EDD8CF-D475-4709-998B-9CC9A54BBF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spect="1"/>
          </p:cNvSpPr>
          <p:nvPr/>
        </p:nvSpPr>
        <p:spPr>
          <a:xfrm>
            <a:off x="439738" y="614363"/>
            <a:ext cx="11309350" cy="11890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256F0-11FC-414E-8441-EB33677C37AA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D2853-912E-44A1-BD34-E7C16C4E6F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spect="1"/>
          </p:cNvSpPr>
          <p:nvPr/>
        </p:nvSpPr>
        <p:spPr>
          <a:xfrm>
            <a:off x="447675" y="5141913"/>
            <a:ext cx="11290300" cy="12588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/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AFB7FE3E-944C-4451-A792-BC9524B53FD7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317E40E4-B7C2-4C30-8FFE-75A1B0C3C4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spect="1"/>
          </p:cNvSpPr>
          <p:nvPr/>
        </p:nvSpPr>
        <p:spPr>
          <a:xfrm>
            <a:off x="446088" y="606425"/>
            <a:ext cx="11299825" cy="12588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DEC76-AA8D-466F-8CCF-59752D1203DC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66ED8-5885-4420-BCF8-EF6738F14C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"/>
          <p:cNvSpPr>
            <a:spLocks noChangeAspect="1"/>
          </p:cNvSpPr>
          <p:nvPr/>
        </p:nvSpPr>
        <p:spPr>
          <a:xfrm>
            <a:off x="446088" y="606425"/>
            <a:ext cx="11299825" cy="12588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E1430-C546-4A2A-817C-E4D26F72DA11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15A0F-C659-49CC-9A8B-4DA7D6F9BE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spect="1"/>
          </p:cNvSpPr>
          <p:nvPr/>
        </p:nvSpPr>
        <p:spPr>
          <a:xfrm>
            <a:off x="441325" y="606425"/>
            <a:ext cx="11299825" cy="12588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A88B9-67CD-43C2-BDD6-8F1254B1E9B7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BE30D-A504-42CA-9C3C-984010A2AA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E19BC-FE5C-4A97-A0BB-9E3A8AABA847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53078-B43B-42CC-BCF7-F3BAC1E962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spect="1"/>
          </p:cNvSpPr>
          <p:nvPr/>
        </p:nvSpPr>
        <p:spPr>
          <a:xfrm>
            <a:off x="447675" y="5141913"/>
            <a:ext cx="11298238" cy="127476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618C9AE5-4FE9-431E-931E-317F3113FE8E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475BE8B7-8062-428A-AE70-282B98CF9A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/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56A83-FFEA-4F33-9E96-20064FFBB7D6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10176-5EB4-429F-93CE-F51AB9B179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025" y="704850"/>
            <a:ext cx="11029950" cy="11890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81025" y="2335213"/>
            <a:ext cx="11029950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713" y="595630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4293A57-DF05-4428-9969-FEE268D4C774}" type="datetime1">
              <a:rPr lang="ru-RU"/>
              <a:pPr>
                <a:defRPr/>
              </a:pPr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025" y="5951538"/>
            <a:ext cx="69167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cap="all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463" y="5956300"/>
            <a:ext cx="10525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887B27-C475-464B-A69F-FBCB38DDF5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088" y="457200"/>
            <a:ext cx="3703637" cy="952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275" y="454025"/>
            <a:ext cx="3703638" cy="9842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00" y="457200"/>
            <a:ext cx="3703638" cy="920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1" r:id="rId7"/>
    <p:sldLayoutId id="2147483738" r:id="rId8"/>
    <p:sldLayoutId id="2147483730" r:id="rId9"/>
    <p:sldLayoutId id="2147483739" r:id="rId10"/>
    <p:sldLayoutId id="2147483740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800" kern="1200" cap="all">
          <a:solidFill>
            <a:schemeClr val="bg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Gill Sans MT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Gill Sans MT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Gill Sans MT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Gill Sans MT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4800" indent="-3048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itchFamily="18" charset="2"/>
        <a:buChar char=""/>
        <a:defRPr kern="1200">
          <a:solidFill>
            <a:schemeClr val="tx2"/>
          </a:solidFill>
          <a:latin typeface="+mn-lt"/>
          <a:ea typeface="+mn-ea"/>
          <a:cs typeface="+mn-cs"/>
        </a:defRPr>
      </a:lvl1pPr>
      <a:lvl2pPr marL="628650" indent="-3048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898525" indent="-269875" algn="l" defTabSz="457200" rtl="0" eaLnBrk="0" fontAlgn="base" hangingPunct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1425" indent="-233363" algn="l" defTabSz="457200" rtl="0" eaLnBrk="0" fontAlgn="base" hangingPunct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1788" indent="-233363" algn="l" defTabSz="457200" rtl="0" eaLnBrk="0" fontAlgn="base" hangingPunct="0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025" y="1020763"/>
            <a:ext cx="10993438" cy="14747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Геометрия. Трапеция</a:t>
            </a:r>
          </a:p>
        </p:txBody>
      </p:sp>
      <p:sp>
        <p:nvSpPr>
          <p:cNvPr id="3" name="Подзаголовок 2">
            <a:extLst>
              <a:ext uri="{FF2B5EF4-FFF2-40B4-BE49-F238E27FC236}"/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8488" y="3206750"/>
            <a:ext cx="10995025" cy="2832100"/>
          </a:xfrm>
        </p:spPr>
        <p:txBody>
          <a:bodyPr rtlCol="0"/>
          <a:lstStyle/>
          <a:p>
            <a:pPr algn="r" eaLnBrk="1" fontAlgn="auto" hangingPunct="1">
              <a:defRPr/>
            </a:pPr>
            <a:r>
              <a:rPr lang="ru-RU" dirty="0">
                <a:solidFill>
                  <a:schemeClr val="bg1"/>
                </a:solidFill>
              </a:rPr>
              <a:t>Материал подготовил:</a:t>
            </a:r>
          </a:p>
          <a:p>
            <a:pPr algn="r" eaLnBrk="1" fontAlgn="auto" hangingPunct="1">
              <a:defRPr/>
            </a:pPr>
            <a:endParaRPr lang="ru-RU" dirty="0">
              <a:solidFill>
                <a:schemeClr val="bg1"/>
              </a:solidFill>
            </a:endParaRPr>
          </a:p>
          <a:p>
            <a:pPr algn="r" eaLnBrk="1" fontAlgn="auto" hangingPunct="1">
              <a:defRPr/>
            </a:pPr>
            <a:r>
              <a:rPr lang="ru-RU" dirty="0">
                <a:solidFill>
                  <a:schemeClr val="bg1"/>
                </a:solidFill>
              </a:rPr>
              <a:t>Учитель математики</a:t>
            </a:r>
          </a:p>
          <a:p>
            <a:pPr algn="r" eaLnBrk="1" fontAlgn="auto" hangingPunct="1">
              <a:defRPr/>
            </a:pPr>
            <a:r>
              <a:rPr lang="ru-RU" dirty="0">
                <a:solidFill>
                  <a:schemeClr val="bg1"/>
                </a:solidFill>
              </a:rPr>
              <a:t>МОУ-ООШ с. </a:t>
            </a:r>
            <a:r>
              <a:rPr lang="ru-RU" dirty="0" err="1">
                <a:solidFill>
                  <a:schemeClr val="bg1"/>
                </a:solidFill>
              </a:rPr>
              <a:t>Рюхов</a:t>
            </a:r>
            <a:r>
              <a:rPr lang="ru-RU" dirty="0">
                <a:solidFill>
                  <a:schemeClr val="bg1"/>
                </a:solidFill>
              </a:rPr>
              <a:t> Унечского р-на</a:t>
            </a:r>
          </a:p>
          <a:p>
            <a:pPr algn="r" eaLnBrk="1" fontAlgn="auto" hangingPunct="1">
              <a:defRPr/>
            </a:pPr>
            <a:r>
              <a:rPr lang="ru-RU" dirty="0">
                <a:solidFill>
                  <a:schemeClr val="bg1"/>
                </a:solidFill>
              </a:rPr>
              <a:t>Мелюхова Мария Сергеевна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01675"/>
            <a:ext cx="11029950" cy="10144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Какие бывают четырехугольники?</a:t>
            </a:r>
          </a:p>
        </p:txBody>
      </p:sp>
      <p:sp>
        <p:nvSpPr>
          <p:cNvPr id="7" name="Прямоугольник 6">
            <a:extLst>
              <a:ext uri="{FF2B5EF4-FFF2-40B4-BE49-F238E27FC236}"/>
            </a:extLst>
          </p:cNvPr>
          <p:cNvSpPr/>
          <p:nvPr/>
        </p:nvSpPr>
        <p:spPr>
          <a:xfrm>
            <a:off x="936625" y="3429000"/>
            <a:ext cx="1908175" cy="101441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прямоугольник</a:t>
            </a:r>
          </a:p>
        </p:txBody>
      </p:sp>
      <p:sp>
        <p:nvSpPr>
          <p:cNvPr id="8" name="Трапеция 7">
            <a:extLst>
              <a:ext uri="{FF2B5EF4-FFF2-40B4-BE49-F238E27FC236}"/>
            </a:extLst>
          </p:cNvPr>
          <p:cNvSpPr/>
          <p:nvPr/>
        </p:nvSpPr>
        <p:spPr>
          <a:xfrm>
            <a:off x="3178175" y="4506913"/>
            <a:ext cx="1895475" cy="1379537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трапеция</a:t>
            </a:r>
          </a:p>
        </p:txBody>
      </p:sp>
      <p:sp>
        <p:nvSpPr>
          <p:cNvPr id="9" name="Блок-схема: данные 8">
            <a:extLst>
              <a:ext uri="{FF2B5EF4-FFF2-40B4-BE49-F238E27FC236}"/>
            </a:extLst>
          </p:cNvPr>
          <p:cNvSpPr/>
          <p:nvPr/>
        </p:nvSpPr>
        <p:spPr>
          <a:xfrm>
            <a:off x="4973638" y="3429000"/>
            <a:ext cx="3443287" cy="1014413"/>
          </a:xfrm>
          <a:prstGeom prst="flowChartInputOutput">
            <a:avLst/>
          </a:prstGeom>
          <a:solidFill>
            <a:schemeClr val="accent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параллелограмм</a:t>
            </a:r>
          </a:p>
        </p:txBody>
      </p:sp>
      <p:sp>
        <p:nvSpPr>
          <p:cNvPr id="10" name="Ромб 9">
            <a:extLst>
              <a:ext uri="{FF2B5EF4-FFF2-40B4-BE49-F238E27FC236}"/>
            </a:extLst>
          </p:cNvPr>
          <p:cNvSpPr/>
          <p:nvPr/>
        </p:nvSpPr>
        <p:spPr>
          <a:xfrm>
            <a:off x="8066088" y="4364038"/>
            <a:ext cx="1512887" cy="1657350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ромб</a:t>
            </a:r>
            <a:endParaRPr lang="ru-RU" dirty="0"/>
          </a:p>
        </p:txBody>
      </p:sp>
      <p:cxnSp>
        <p:nvCxnSpPr>
          <p:cNvPr id="12" name="Прямая соединительная линия 11">
            <a:extLst>
              <a:ext uri="{FF2B5EF4-FFF2-40B4-BE49-F238E27FC236}"/>
            </a:extLst>
          </p:cNvPr>
          <p:cNvCxnSpPr/>
          <p:nvPr/>
        </p:nvCxnSpPr>
        <p:spPr>
          <a:xfrm flipH="1">
            <a:off x="9347200" y="976313"/>
            <a:ext cx="463550" cy="68897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9810750" y="976313"/>
            <a:ext cx="1155700" cy="36195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9347200" y="1665288"/>
            <a:ext cx="10414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 flipV="1">
            <a:off x="10388600" y="1338263"/>
            <a:ext cx="577850" cy="32702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>
            <a:extLst>
              <a:ext uri="{FF2B5EF4-FFF2-40B4-BE49-F238E27FC236}"/>
            </a:extLst>
          </p:cNvPr>
          <p:cNvSpPr/>
          <p:nvPr/>
        </p:nvSpPr>
        <p:spPr>
          <a:xfrm>
            <a:off x="9940925" y="3209925"/>
            <a:ext cx="1296988" cy="12969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квадрат</a:t>
            </a:r>
          </a:p>
        </p:txBody>
      </p:sp>
      <p:sp>
        <p:nvSpPr>
          <p:cNvPr id="15371" name="Номер слайда 2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63225D-1615-4FBA-A2DD-C17954C5B638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01675"/>
            <a:ext cx="11029950" cy="10144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Трапеция</a:t>
            </a:r>
          </a:p>
        </p:txBody>
      </p:sp>
      <p:sp>
        <p:nvSpPr>
          <p:cNvPr id="16386" name="Объект 2"/>
          <p:cNvSpPr>
            <a:spLocks noGrp="1"/>
          </p:cNvSpPr>
          <p:nvPr>
            <p:ph idx="1"/>
          </p:nvPr>
        </p:nvSpPr>
        <p:spPr>
          <a:xfrm>
            <a:off x="581025" y="2038350"/>
            <a:ext cx="11029950" cy="2979738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ru-RU" smtClean="0"/>
              <a:t>	Трапеция – это четырехугольник, у которого две стороны параллельны, а две другие стороны не параллельны.</a:t>
            </a:r>
          </a:p>
          <a:p>
            <a:pPr marL="0" indent="0" eaLnBrk="1" hangingPunct="1">
              <a:buFont typeface="Wingdings 2" pitchFamily="18" charset="2"/>
              <a:buNone/>
            </a:pPr>
            <a:endParaRPr lang="ru-RU" smtClean="0"/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smtClean="0"/>
              <a:t>	Параллельные стороны трапеции – основания геометрической фигуры, а две другие стороны – боковые стороны.</a:t>
            </a:r>
          </a:p>
        </p:txBody>
      </p:sp>
      <p:sp>
        <p:nvSpPr>
          <p:cNvPr id="4" name="Трапеция 3">
            <a:extLst>
              <a:ext uri="{FF2B5EF4-FFF2-40B4-BE49-F238E27FC236}"/>
            </a:extLst>
          </p:cNvPr>
          <p:cNvSpPr/>
          <p:nvPr/>
        </p:nvSpPr>
        <p:spPr>
          <a:xfrm>
            <a:off x="1806575" y="4514850"/>
            <a:ext cx="2720975" cy="1717675"/>
          </a:xfrm>
          <a:prstGeom prst="trapezoid">
            <a:avLst/>
          </a:prstGeom>
          <a:solidFill>
            <a:schemeClr val="bg1"/>
          </a:solidFill>
          <a:ln>
            <a:solidFill>
              <a:schemeClr val="accent1">
                <a:lumMod val="90000"/>
                <a:lumOff val="1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388" name="TextBox 4"/>
          <p:cNvSpPr txBox="1">
            <a:spLocks noChangeArrowheads="1"/>
          </p:cNvSpPr>
          <p:nvPr/>
        </p:nvSpPr>
        <p:spPr bwMode="auto">
          <a:xfrm>
            <a:off x="1476375" y="4324350"/>
            <a:ext cx="3389313" cy="203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rbel" pitchFamily="34" charset="0"/>
              </a:rPr>
              <a:t>	</a:t>
            </a:r>
            <a:r>
              <a:rPr lang="en-US">
                <a:latin typeface="Gill Sans MT" pitchFamily="34" charset="0"/>
              </a:rPr>
              <a:t>B</a:t>
            </a:r>
            <a:r>
              <a:rPr lang="ru-RU">
                <a:latin typeface="Corbel" pitchFamily="34" charset="0"/>
              </a:rPr>
              <a:t>				       </a:t>
            </a:r>
            <a:r>
              <a:rPr lang="en-US">
                <a:latin typeface="Gill Sans MT" pitchFamily="34" charset="0"/>
              </a:rPr>
              <a:t>C</a:t>
            </a:r>
            <a:endParaRPr lang="ru-RU">
              <a:latin typeface="Corbel" pitchFamily="34" charset="0"/>
            </a:endParaRPr>
          </a:p>
          <a:p>
            <a:endParaRPr lang="ru-RU">
              <a:latin typeface="Corbel" pitchFamily="34" charset="0"/>
            </a:endParaRPr>
          </a:p>
          <a:p>
            <a:endParaRPr lang="ru-RU">
              <a:latin typeface="Corbel" pitchFamily="34" charset="0"/>
            </a:endParaRPr>
          </a:p>
          <a:p>
            <a:endParaRPr lang="ru-RU">
              <a:latin typeface="Corbel" pitchFamily="34" charset="0"/>
            </a:endParaRPr>
          </a:p>
          <a:p>
            <a:endParaRPr lang="ru-RU">
              <a:latin typeface="Corbel" pitchFamily="34" charset="0"/>
            </a:endParaRPr>
          </a:p>
          <a:p>
            <a:endParaRPr lang="ru-RU">
              <a:latin typeface="Corbel" pitchFamily="34" charset="0"/>
            </a:endParaRPr>
          </a:p>
          <a:p>
            <a:r>
              <a:rPr lang="en-US">
                <a:latin typeface="Gill Sans MT" pitchFamily="34" charset="0"/>
              </a:rPr>
              <a:t>A</a:t>
            </a:r>
            <a:r>
              <a:rPr lang="ru-RU">
                <a:latin typeface="Corbel" pitchFamily="34" charset="0"/>
              </a:rPr>
              <a:t>						      </a:t>
            </a:r>
            <a:r>
              <a:rPr lang="en-US">
                <a:latin typeface="Gill Sans MT" pitchFamily="34" charset="0"/>
              </a:rPr>
              <a:t>D</a:t>
            </a:r>
            <a:endParaRPr lang="ru-RU">
              <a:latin typeface="Corbel" pitchFamily="34" charset="0"/>
            </a:endParaRPr>
          </a:p>
        </p:txBody>
      </p:sp>
      <p:sp>
        <p:nvSpPr>
          <p:cNvPr id="16389" name="TextBox 5"/>
          <p:cNvSpPr txBox="1">
            <a:spLocks noChangeArrowheads="1"/>
          </p:cNvSpPr>
          <p:nvPr/>
        </p:nvSpPr>
        <p:spPr bwMode="auto">
          <a:xfrm>
            <a:off x="5678488" y="4797425"/>
            <a:ext cx="49180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ill Sans MT" pitchFamily="34" charset="0"/>
              </a:rPr>
              <a:t>AD</a:t>
            </a:r>
            <a:r>
              <a:rPr lang="ru-RU">
                <a:latin typeface="Corbel" pitchFamily="34" charset="0"/>
              </a:rPr>
              <a:t> и</a:t>
            </a:r>
            <a:r>
              <a:rPr lang="en-US">
                <a:latin typeface="Gill Sans MT" pitchFamily="34" charset="0"/>
              </a:rPr>
              <a:t> BC</a:t>
            </a:r>
            <a:r>
              <a:rPr lang="ru-RU">
                <a:latin typeface="Corbel" pitchFamily="34" charset="0"/>
              </a:rPr>
              <a:t> – основания трапеции, </a:t>
            </a:r>
            <a:r>
              <a:rPr lang="en-US">
                <a:latin typeface="Gill Sans MT" pitchFamily="34" charset="0"/>
              </a:rPr>
              <a:t>AD </a:t>
            </a:r>
            <a:r>
              <a:rPr lang="en-US">
                <a:latin typeface="Calibri" pitchFamily="34" charset="0"/>
              </a:rPr>
              <a:t>‖</a:t>
            </a:r>
            <a:r>
              <a:rPr lang="ru-RU">
                <a:latin typeface="Corbel" pitchFamily="34" charset="0"/>
              </a:rPr>
              <a:t> </a:t>
            </a:r>
            <a:r>
              <a:rPr lang="en-US">
                <a:latin typeface="Gill Sans MT" pitchFamily="34" charset="0"/>
              </a:rPr>
              <a:t>BC</a:t>
            </a:r>
          </a:p>
          <a:p>
            <a:endParaRPr lang="en-US">
              <a:latin typeface="Gill Sans MT" pitchFamily="34" charset="0"/>
            </a:endParaRPr>
          </a:p>
          <a:p>
            <a:r>
              <a:rPr lang="en-US">
                <a:latin typeface="Gill Sans MT" pitchFamily="34" charset="0"/>
              </a:rPr>
              <a:t>AB</a:t>
            </a:r>
            <a:r>
              <a:rPr lang="ru-RU">
                <a:latin typeface="Corbel" pitchFamily="34" charset="0"/>
              </a:rPr>
              <a:t> и</a:t>
            </a:r>
            <a:r>
              <a:rPr lang="en-US">
                <a:latin typeface="Gill Sans MT" pitchFamily="34" charset="0"/>
              </a:rPr>
              <a:t> CD</a:t>
            </a:r>
            <a:r>
              <a:rPr lang="ru-RU">
                <a:latin typeface="Corbel" pitchFamily="34" charset="0"/>
              </a:rPr>
              <a:t> – боковые стороны трпеции</a:t>
            </a:r>
          </a:p>
        </p:txBody>
      </p:sp>
      <p:sp>
        <p:nvSpPr>
          <p:cNvPr id="16390" name="Номер слайда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4B2EA1-7323-498E-AEA3-46D1CE6DF48B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01675"/>
            <a:ext cx="11029950" cy="10144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Трапеция</a:t>
            </a:r>
          </a:p>
        </p:txBody>
      </p:sp>
      <p:sp>
        <p:nvSpPr>
          <p:cNvPr id="4" name="Трапеция 3">
            <a:extLst>
              <a:ext uri="{FF2B5EF4-FFF2-40B4-BE49-F238E27FC236}"/>
            </a:extLst>
          </p:cNvPr>
          <p:cNvSpPr/>
          <p:nvPr/>
        </p:nvSpPr>
        <p:spPr>
          <a:xfrm>
            <a:off x="8577263" y="3025775"/>
            <a:ext cx="2349500" cy="1422400"/>
          </a:xfrm>
          <a:prstGeom prst="trapezoi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8" name="Прямая соединительная линия 7">
            <a:extLst>
              <a:ext uri="{FF2B5EF4-FFF2-40B4-BE49-F238E27FC236}"/>
            </a:extLst>
          </p:cNvPr>
          <p:cNvCxnSpPr/>
          <p:nvPr/>
        </p:nvCxnSpPr>
        <p:spPr>
          <a:xfrm>
            <a:off x="5091113" y="3025775"/>
            <a:ext cx="0" cy="142240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5091113" y="3025775"/>
            <a:ext cx="1630362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5091113" y="4448175"/>
            <a:ext cx="2174875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6721475" y="3025775"/>
            <a:ext cx="544513" cy="142240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Соединитель: уступ 19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5091113" y="4298950"/>
            <a:ext cx="217487" cy="149225"/>
          </a:xfrm>
          <a:prstGeom prst="bentConnector3">
            <a:avLst>
              <a:gd name="adj1" fmla="val 100943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Трапеция 23">
            <a:extLst>
              <a:ext uri="{FF2B5EF4-FFF2-40B4-BE49-F238E27FC236}"/>
            </a:extLst>
          </p:cNvPr>
          <p:cNvSpPr/>
          <p:nvPr/>
        </p:nvSpPr>
        <p:spPr>
          <a:xfrm>
            <a:off x="1458913" y="3025775"/>
            <a:ext cx="2255837" cy="1422400"/>
          </a:xfrm>
          <a:custGeom>
            <a:avLst/>
            <a:gdLst>
              <a:gd name="connsiteX0" fmla="*/ 0 w 1631092"/>
              <a:gd name="connsiteY0" fmla="*/ 1013801 h 1013801"/>
              <a:gd name="connsiteX1" fmla="*/ 253450 w 1631092"/>
              <a:gd name="connsiteY1" fmla="*/ 0 h 1013801"/>
              <a:gd name="connsiteX2" fmla="*/ 1377642 w 1631092"/>
              <a:gd name="connsiteY2" fmla="*/ 0 h 1013801"/>
              <a:gd name="connsiteX3" fmla="*/ 1631092 w 1631092"/>
              <a:gd name="connsiteY3" fmla="*/ 1013801 h 1013801"/>
              <a:gd name="connsiteX4" fmla="*/ 0 w 1631092"/>
              <a:gd name="connsiteY4" fmla="*/ 1013801 h 1013801"/>
              <a:gd name="connsiteX0" fmla="*/ 0 w 1458097"/>
              <a:gd name="connsiteY0" fmla="*/ 1001444 h 1013801"/>
              <a:gd name="connsiteX1" fmla="*/ 80455 w 1458097"/>
              <a:gd name="connsiteY1" fmla="*/ 0 h 1013801"/>
              <a:gd name="connsiteX2" fmla="*/ 1204647 w 1458097"/>
              <a:gd name="connsiteY2" fmla="*/ 0 h 1013801"/>
              <a:gd name="connsiteX3" fmla="*/ 1458097 w 1458097"/>
              <a:gd name="connsiteY3" fmla="*/ 1013801 h 1013801"/>
              <a:gd name="connsiteX4" fmla="*/ 0 w 1458097"/>
              <a:gd name="connsiteY4" fmla="*/ 1001444 h 1013801"/>
              <a:gd name="connsiteX0" fmla="*/ 0 w 1729945"/>
              <a:gd name="connsiteY0" fmla="*/ 1001444 h 1001444"/>
              <a:gd name="connsiteX1" fmla="*/ 80455 w 1729945"/>
              <a:gd name="connsiteY1" fmla="*/ 0 h 1001444"/>
              <a:gd name="connsiteX2" fmla="*/ 1204647 w 1729945"/>
              <a:gd name="connsiteY2" fmla="*/ 0 h 1001444"/>
              <a:gd name="connsiteX3" fmla="*/ 1729945 w 1729945"/>
              <a:gd name="connsiteY3" fmla="*/ 1001444 h 1001444"/>
              <a:gd name="connsiteX4" fmla="*/ 0 w 1729945"/>
              <a:gd name="connsiteY4" fmla="*/ 1001444 h 1001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29945" h="1001444">
                <a:moveTo>
                  <a:pt x="0" y="1001444"/>
                </a:moveTo>
                <a:lnTo>
                  <a:pt x="80455" y="0"/>
                </a:lnTo>
                <a:lnTo>
                  <a:pt x="1204647" y="0"/>
                </a:lnTo>
                <a:lnTo>
                  <a:pt x="1729945" y="1001444"/>
                </a:lnTo>
                <a:lnTo>
                  <a:pt x="0" y="10014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280025" y="4595813"/>
            <a:ext cx="17954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>
                <a:latin typeface="Corbel" pitchFamily="34" charset="0"/>
              </a:rPr>
              <a:t>Прямоугольная </a:t>
            </a:r>
          </a:p>
          <a:p>
            <a:pPr algn="ctr"/>
            <a:r>
              <a:rPr lang="ru-RU">
                <a:latin typeface="Corbel" pitchFamily="34" charset="0"/>
              </a:rPr>
              <a:t>трапеция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8769350" y="4595813"/>
            <a:ext cx="1965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>
                <a:latin typeface="Corbel" pitchFamily="34" charset="0"/>
              </a:rPr>
              <a:t>Равнобедренная </a:t>
            </a:r>
          </a:p>
          <a:p>
            <a:pPr algn="ctr"/>
            <a:r>
              <a:rPr lang="ru-RU">
                <a:latin typeface="Corbel" pitchFamily="34" charset="0"/>
              </a:rPr>
              <a:t>трапеция</a:t>
            </a:r>
          </a:p>
        </p:txBody>
      </p:sp>
      <p:cxnSp>
        <p:nvCxnSpPr>
          <p:cNvPr id="31" name="Прямая соединительная линия 30">
            <a:extLst>
              <a:ext uri="{FF2B5EF4-FFF2-40B4-BE49-F238E27FC236}"/>
            </a:extLst>
          </p:cNvPr>
          <p:cNvCxnSpPr/>
          <p:nvPr/>
        </p:nvCxnSpPr>
        <p:spPr>
          <a:xfrm>
            <a:off x="8631238" y="3638550"/>
            <a:ext cx="276225" cy="984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 flipV="1">
            <a:off x="10585450" y="3638550"/>
            <a:ext cx="250825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1" name="Номер слайда 2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29F7D1-8A1C-47BB-8BC5-55F16000A6D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01675"/>
            <a:ext cx="11029950" cy="10144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Периметр и площадь трапеции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581025" y="2155825"/>
            <a:ext cx="7918450" cy="208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defTabSz="914400" eaLnBrk="0" hangingPunct="0"/>
            <a:r>
              <a:rPr lang="ru-RU" altLang="ru-RU" sz="1400">
                <a:solidFill>
                  <a:srgbClr val="111111"/>
                </a:solidFill>
                <a:latin typeface="Trebuchet MS" pitchFamily="34" charset="0"/>
              </a:rPr>
              <a:t>Площадь трапеции равна произведению полусуммы ее оснований на высоту (a, b, h).</a:t>
            </a:r>
            <a:r>
              <a:rPr lang="ru-RU" altLang="ru-RU" sz="4800">
                <a:solidFill>
                  <a:srgbClr val="111111"/>
                </a:solidFill>
                <a:latin typeface="Trebuchet MS" pitchFamily="34" charset="0"/>
              </a:rPr>
              <a:t>   </a:t>
            </a:r>
            <a:endParaRPr lang="ru-RU" altLang="ru-RU" sz="1400">
              <a:solidFill>
                <a:srgbClr val="111111"/>
              </a:solidFill>
              <a:latin typeface="Trebuchet MS" pitchFamily="34" charset="0"/>
            </a:endParaRPr>
          </a:p>
          <a:p>
            <a:pPr algn="just" defTabSz="914400" eaLnBrk="0" hangingPunct="0">
              <a:lnSpc>
                <a:spcPct val="150000"/>
              </a:lnSpc>
            </a:pPr>
            <a:r>
              <a:rPr lang="ru-RU" altLang="ru-RU" sz="1400" b="1">
                <a:solidFill>
                  <a:srgbClr val="111111"/>
                </a:solidFill>
                <a:latin typeface="Trebuchet MS" pitchFamily="34" charset="0"/>
              </a:rPr>
              <a:t>S</a:t>
            </a:r>
            <a:r>
              <a:rPr lang="ru-RU" altLang="ru-RU" sz="1400">
                <a:solidFill>
                  <a:srgbClr val="111111"/>
                </a:solidFill>
                <a:latin typeface="Trebuchet MS" pitchFamily="34" charset="0"/>
              </a:rPr>
              <a:t> - площадь трапеции;</a:t>
            </a:r>
          </a:p>
          <a:p>
            <a:pPr algn="just" defTabSz="914400" eaLnBrk="0" hangingPunct="0">
              <a:lnSpc>
                <a:spcPct val="150000"/>
              </a:lnSpc>
            </a:pPr>
            <a:r>
              <a:rPr lang="ru-RU" altLang="ru-RU" sz="1400" b="1">
                <a:solidFill>
                  <a:srgbClr val="111111"/>
                </a:solidFill>
                <a:latin typeface="Trebuchet MS" pitchFamily="34" charset="0"/>
              </a:rPr>
              <a:t>a</a:t>
            </a:r>
            <a:r>
              <a:rPr lang="ru-RU" altLang="ru-RU" sz="1400">
                <a:solidFill>
                  <a:srgbClr val="111111"/>
                </a:solidFill>
                <a:latin typeface="Trebuchet MS" pitchFamily="34" charset="0"/>
              </a:rPr>
              <a:t> - длина 1-ого основания;</a:t>
            </a:r>
          </a:p>
          <a:p>
            <a:pPr algn="just" defTabSz="914400" eaLnBrk="0" hangingPunct="0">
              <a:lnSpc>
                <a:spcPct val="150000"/>
              </a:lnSpc>
            </a:pPr>
            <a:r>
              <a:rPr lang="ru-RU" altLang="ru-RU" sz="1400" b="1">
                <a:solidFill>
                  <a:srgbClr val="111111"/>
                </a:solidFill>
                <a:latin typeface="Trebuchet MS" pitchFamily="34" charset="0"/>
              </a:rPr>
              <a:t>b</a:t>
            </a:r>
            <a:r>
              <a:rPr lang="ru-RU" altLang="ru-RU" sz="1400">
                <a:solidFill>
                  <a:srgbClr val="111111"/>
                </a:solidFill>
                <a:latin typeface="Trebuchet MS" pitchFamily="34" charset="0"/>
              </a:rPr>
              <a:t> - длина 2-ого основания;</a:t>
            </a:r>
          </a:p>
          <a:p>
            <a:pPr algn="just" defTabSz="914400" eaLnBrk="0" hangingPunct="0">
              <a:lnSpc>
                <a:spcPct val="150000"/>
              </a:lnSpc>
            </a:pPr>
            <a:r>
              <a:rPr lang="ru-RU" altLang="ru-RU" sz="1400" b="1">
                <a:solidFill>
                  <a:srgbClr val="111111"/>
                </a:solidFill>
                <a:latin typeface="Trebuchet MS" pitchFamily="34" charset="0"/>
              </a:rPr>
              <a:t>h</a:t>
            </a:r>
            <a:r>
              <a:rPr lang="ru-RU" altLang="ru-RU" sz="1400">
                <a:solidFill>
                  <a:srgbClr val="111111"/>
                </a:solidFill>
                <a:latin typeface="Trebuchet MS" pitchFamily="34" charset="0"/>
              </a:rPr>
              <a:t> - длина высоты трапеции.</a:t>
            </a:r>
            <a:endParaRPr lang="ru-RU" altLang="ru-RU" sz="3200"/>
          </a:p>
        </p:txBody>
      </p:sp>
      <p:pic>
        <p:nvPicPr>
          <p:cNvPr id="1030" name="Picture 6" descr="Площадь трапеции, формула площади трапец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3038" y="3346450"/>
            <a:ext cx="1250950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81025" y="4400550"/>
            <a:ext cx="6978650" cy="148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defTabSz="914400" eaLnBrk="0" hangingPunct="0">
              <a:lnSpc>
                <a:spcPct val="150000"/>
              </a:lnSpc>
            </a:pPr>
            <a:r>
              <a:rPr lang="ru-RU" altLang="ru-RU" sz="1400">
                <a:solidFill>
                  <a:srgbClr val="111111"/>
                </a:solidFill>
                <a:latin typeface="Trebuchet MS" pitchFamily="34" charset="0"/>
              </a:rPr>
              <a:t>Периметр трапеции равен сумме 4-х её сторон (a, b, c, d).</a:t>
            </a:r>
            <a:r>
              <a:rPr lang="ru-RU" altLang="ru-RU" sz="2000">
                <a:solidFill>
                  <a:srgbClr val="111111"/>
                </a:solidFill>
                <a:latin typeface="Trebuchet MS" pitchFamily="34" charset="0"/>
              </a:rPr>
              <a:t>                     </a:t>
            </a:r>
            <a:endParaRPr lang="ru-RU" altLang="ru-RU" sz="1400">
              <a:solidFill>
                <a:srgbClr val="111111"/>
              </a:solidFill>
              <a:latin typeface="Trebuchet MS" pitchFamily="34" charset="0"/>
            </a:endParaRPr>
          </a:p>
          <a:p>
            <a:pPr algn="just" defTabSz="914400" eaLnBrk="0" hangingPunct="0">
              <a:lnSpc>
                <a:spcPct val="150000"/>
              </a:lnSpc>
            </a:pPr>
            <a:r>
              <a:rPr lang="ru-RU" altLang="ru-RU" sz="1400" b="1">
                <a:solidFill>
                  <a:srgbClr val="111111"/>
                </a:solidFill>
                <a:latin typeface="Trebuchet MS" pitchFamily="34" charset="0"/>
              </a:rPr>
              <a:t>P</a:t>
            </a:r>
            <a:r>
              <a:rPr lang="ru-RU" altLang="ru-RU" sz="1400">
                <a:solidFill>
                  <a:srgbClr val="111111"/>
                </a:solidFill>
                <a:latin typeface="Trebuchet MS" pitchFamily="34" charset="0"/>
              </a:rPr>
              <a:t> - периметр трапеции;</a:t>
            </a:r>
          </a:p>
          <a:p>
            <a:pPr algn="just" defTabSz="914400" eaLnBrk="0" hangingPunct="0">
              <a:lnSpc>
                <a:spcPct val="150000"/>
              </a:lnSpc>
            </a:pPr>
            <a:r>
              <a:rPr lang="ru-RU" altLang="ru-RU" sz="1400" b="1">
                <a:solidFill>
                  <a:srgbClr val="111111"/>
                </a:solidFill>
                <a:latin typeface="Trebuchet MS" pitchFamily="34" charset="0"/>
              </a:rPr>
              <a:t>a, </a:t>
            </a:r>
            <a:r>
              <a:rPr lang="en-US" altLang="ru-RU" sz="1400" b="1">
                <a:solidFill>
                  <a:srgbClr val="111111"/>
                </a:solidFill>
                <a:latin typeface="Trebuchet MS" pitchFamily="34" charset="0"/>
              </a:rPr>
              <a:t>b</a:t>
            </a:r>
            <a:r>
              <a:rPr lang="ru-RU" altLang="ru-RU" sz="1400">
                <a:solidFill>
                  <a:srgbClr val="111111"/>
                </a:solidFill>
                <a:latin typeface="Trebuchet MS" pitchFamily="34" charset="0"/>
              </a:rPr>
              <a:t> - длины оснований трапеции;</a:t>
            </a:r>
          </a:p>
          <a:p>
            <a:pPr algn="just" defTabSz="914400" eaLnBrk="0" hangingPunct="0">
              <a:lnSpc>
                <a:spcPct val="150000"/>
              </a:lnSpc>
            </a:pPr>
            <a:r>
              <a:rPr lang="en-US" altLang="ru-RU" sz="1400" b="1">
                <a:solidFill>
                  <a:srgbClr val="111111"/>
                </a:solidFill>
                <a:latin typeface="Trebuchet MS" pitchFamily="34" charset="0"/>
              </a:rPr>
              <a:t>c</a:t>
            </a:r>
            <a:r>
              <a:rPr lang="ru-RU" altLang="ru-RU" sz="1400" b="1">
                <a:solidFill>
                  <a:srgbClr val="111111"/>
                </a:solidFill>
                <a:latin typeface="Trebuchet MS" pitchFamily="34" charset="0"/>
              </a:rPr>
              <a:t>, d</a:t>
            </a:r>
            <a:r>
              <a:rPr lang="ru-RU" altLang="ru-RU" sz="1400">
                <a:solidFill>
                  <a:srgbClr val="111111"/>
                </a:solidFill>
                <a:latin typeface="Trebuchet MS" pitchFamily="34" charset="0"/>
              </a:rPr>
              <a:t> - длины боковых сторон трапеции.</a:t>
            </a:r>
            <a:endParaRPr lang="ru-RU" altLang="ru-RU" sz="3200"/>
          </a:p>
        </p:txBody>
      </p:sp>
      <p:pic>
        <p:nvPicPr>
          <p:cNvPr id="1032" name="Picture 8" descr="Периметр трапеции, формула периметра трапеци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8713" y="5064125"/>
            <a:ext cx="231457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Трапеция 8">
            <a:extLst>
              <a:ext uri="{FF2B5EF4-FFF2-40B4-BE49-F238E27FC236}"/>
            </a:extLst>
          </p:cNvPr>
          <p:cNvSpPr/>
          <p:nvPr/>
        </p:nvSpPr>
        <p:spPr>
          <a:xfrm>
            <a:off x="8464550" y="3297238"/>
            <a:ext cx="2503488" cy="1592262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" name="TextBox 9">
            <a:extLst>
              <a:ext uri="{FF2B5EF4-FFF2-40B4-BE49-F238E27FC236}"/>
            </a:extLst>
          </p:cNvPr>
          <p:cNvSpPr txBox="1"/>
          <p:nvPr/>
        </p:nvSpPr>
        <p:spPr>
          <a:xfrm>
            <a:off x="8276612" y="2959443"/>
            <a:ext cx="2879413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			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  c     </a:t>
            </a:r>
            <a:r>
              <a:rPr lang="en-US" dirty="0"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  <a:latin typeface="+mn-lt"/>
                <a:cs typeface="+mn-cs"/>
              </a:rPr>
              <a:t>h</a:t>
            </a:r>
            <a:r>
              <a:rPr lang="en-US" dirty="0">
                <a:latin typeface="+mn-lt"/>
                <a:cs typeface="+mn-cs"/>
              </a:rPr>
              <a:t>				   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			b</a:t>
            </a:r>
            <a:endParaRPr lang="ru-RU" dirty="0">
              <a:latin typeface="+mn-lt"/>
              <a:cs typeface="+mn-cs"/>
            </a:endParaRPr>
          </a:p>
        </p:txBody>
      </p:sp>
      <p:cxnSp>
        <p:nvCxnSpPr>
          <p:cNvPr id="12" name="Прямая соединительная линия 11">
            <a:extLst>
              <a:ext uri="{FF2B5EF4-FFF2-40B4-BE49-F238E27FC236}"/>
            </a:extLst>
          </p:cNvPr>
          <p:cNvCxnSpPr/>
          <p:nvPr/>
        </p:nvCxnSpPr>
        <p:spPr>
          <a:xfrm>
            <a:off x="8859838" y="3297238"/>
            <a:ext cx="0" cy="1592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1" name="Номер слайда 2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D7EA4B-2112-465E-AA6B-0D1413F6A18F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01675"/>
            <a:ext cx="11029950" cy="10144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Задачи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025" y="2181225"/>
            <a:ext cx="11029950" cy="3937000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В ч</a:t>
            </a:r>
            <a:r>
              <a:rPr lang="ru-RU" smtClean="0"/>
              <a:t>етырехугольнике </a:t>
            </a:r>
            <a:r>
              <a:rPr lang="en-US" smtClean="0"/>
              <a:t>ABCD</a:t>
            </a:r>
            <a:r>
              <a:rPr lang="ru-RU" smtClean="0"/>
              <a:t> стороны </a:t>
            </a:r>
            <a:r>
              <a:rPr lang="en-US" smtClean="0"/>
              <a:t>AB</a:t>
            </a:r>
            <a:r>
              <a:rPr lang="ru-RU" smtClean="0"/>
              <a:t>,</a:t>
            </a:r>
            <a:r>
              <a:rPr lang="en-US" smtClean="0"/>
              <a:t> BC</a:t>
            </a:r>
            <a:r>
              <a:rPr lang="ru-RU" smtClean="0"/>
              <a:t>,</a:t>
            </a:r>
            <a:r>
              <a:rPr lang="en-US" smtClean="0"/>
              <a:t> CD</a:t>
            </a:r>
            <a:r>
              <a:rPr lang="ru-RU" smtClean="0"/>
              <a:t>,</a:t>
            </a:r>
            <a:r>
              <a:rPr lang="en-US" smtClean="0"/>
              <a:t> AD</a:t>
            </a:r>
            <a:r>
              <a:rPr lang="ru-RU" smtClean="0"/>
              <a:t>, соответственно, равны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7 </a:t>
            </a:r>
            <a:r>
              <a:rPr lang="ru-RU" smtClean="0"/>
              <a:t>см, </a:t>
            </a:r>
            <a:r>
              <a:rPr lang="en-US" smtClean="0"/>
              <a:t>8</a:t>
            </a:r>
            <a:r>
              <a:rPr lang="ru-RU" smtClean="0"/>
              <a:t> см, </a:t>
            </a:r>
            <a:r>
              <a:rPr lang="en-US" smtClean="0"/>
              <a:t>12</a:t>
            </a:r>
            <a:r>
              <a:rPr lang="ru-RU" smtClean="0"/>
              <a:t> см,</a:t>
            </a:r>
            <a:r>
              <a:rPr lang="en-US" smtClean="0"/>
              <a:t> 17</a:t>
            </a:r>
            <a:r>
              <a:rPr lang="ru-RU" smtClean="0"/>
              <a:t> см. Найдите периметр четырехугольника </a:t>
            </a:r>
            <a:r>
              <a:rPr lang="en-US" smtClean="0"/>
              <a:t>ABCD</a:t>
            </a:r>
            <a:r>
              <a:rPr lang="ru-RU" smtClean="0"/>
              <a:t>.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Найдите площадь и периметр четырехугольника  </a:t>
            </a:r>
            <a:r>
              <a:rPr lang="en-US" smtClean="0"/>
              <a:t>MNQP</a:t>
            </a:r>
            <a:r>
              <a:rPr lang="ru-RU" smtClean="0"/>
              <a:t>. </a:t>
            </a:r>
            <a:r>
              <a:rPr lang="en-US" smtClean="0"/>
              <a:t>MP</a:t>
            </a:r>
            <a:r>
              <a:rPr lang="ru-RU" smtClean="0"/>
              <a:t>=</a:t>
            </a:r>
            <a:r>
              <a:rPr lang="ru-RU" smtClean="0">
                <a:latin typeface="Calibri" pitchFamily="34" charset="0"/>
              </a:rPr>
              <a:t>20</a:t>
            </a:r>
            <a:r>
              <a:rPr lang="ru-RU" smtClean="0"/>
              <a:t> см,</a:t>
            </a:r>
            <a:r>
              <a:rPr lang="en-US" smtClean="0"/>
              <a:t> NQ</a:t>
            </a:r>
            <a:r>
              <a:rPr lang="ru-RU" smtClean="0">
                <a:latin typeface="Calibri" pitchFamily="34" charset="0"/>
              </a:rPr>
              <a:t>=14 см,</a:t>
            </a:r>
            <a:r>
              <a:rPr lang="en-US" smtClean="0">
                <a:latin typeface="Calibri" pitchFamily="34" charset="0"/>
              </a:rPr>
              <a:t> </a:t>
            </a:r>
            <a:br>
              <a:rPr lang="en-US" smtClean="0">
                <a:latin typeface="Calibri" pitchFamily="34" charset="0"/>
              </a:rPr>
            </a:br>
            <a:r>
              <a:rPr lang="en-US" smtClean="0"/>
              <a:t>MN=PQ=</a:t>
            </a:r>
            <a:r>
              <a:rPr lang="ru-RU" smtClean="0">
                <a:latin typeface="Calibri" pitchFamily="34" charset="0"/>
              </a:rPr>
              <a:t>5 см. </a:t>
            </a:r>
            <a:endParaRPr lang="ru-RU" smtClean="0"/>
          </a:p>
        </p:txBody>
      </p:sp>
      <p:sp>
        <p:nvSpPr>
          <p:cNvPr id="4" name="Трапеция 23">
            <a:extLst>
              <a:ext uri="{FF2B5EF4-FFF2-40B4-BE49-F238E27FC236}"/>
            </a:extLst>
          </p:cNvPr>
          <p:cNvSpPr/>
          <p:nvPr/>
        </p:nvSpPr>
        <p:spPr>
          <a:xfrm>
            <a:off x="9355138" y="2389188"/>
            <a:ext cx="2255837" cy="1422400"/>
          </a:xfrm>
          <a:custGeom>
            <a:avLst/>
            <a:gdLst>
              <a:gd name="connsiteX0" fmla="*/ 0 w 1631092"/>
              <a:gd name="connsiteY0" fmla="*/ 1013801 h 1013801"/>
              <a:gd name="connsiteX1" fmla="*/ 253450 w 1631092"/>
              <a:gd name="connsiteY1" fmla="*/ 0 h 1013801"/>
              <a:gd name="connsiteX2" fmla="*/ 1377642 w 1631092"/>
              <a:gd name="connsiteY2" fmla="*/ 0 h 1013801"/>
              <a:gd name="connsiteX3" fmla="*/ 1631092 w 1631092"/>
              <a:gd name="connsiteY3" fmla="*/ 1013801 h 1013801"/>
              <a:gd name="connsiteX4" fmla="*/ 0 w 1631092"/>
              <a:gd name="connsiteY4" fmla="*/ 1013801 h 1013801"/>
              <a:gd name="connsiteX0" fmla="*/ 0 w 1458097"/>
              <a:gd name="connsiteY0" fmla="*/ 1001444 h 1013801"/>
              <a:gd name="connsiteX1" fmla="*/ 80455 w 1458097"/>
              <a:gd name="connsiteY1" fmla="*/ 0 h 1013801"/>
              <a:gd name="connsiteX2" fmla="*/ 1204647 w 1458097"/>
              <a:gd name="connsiteY2" fmla="*/ 0 h 1013801"/>
              <a:gd name="connsiteX3" fmla="*/ 1458097 w 1458097"/>
              <a:gd name="connsiteY3" fmla="*/ 1013801 h 1013801"/>
              <a:gd name="connsiteX4" fmla="*/ 0 w 1458097"/>
              <a:gd name="connsiteY4" fmla="*/ 1001444 h 1013801"/>
              <a:gd name="connsiteX0" fmla="*/ 0 w 1729945"/>
              <a:gd name="connsiteY0" fmla="*/ 1001444 h 1001444"/>
              <a:gd name="connsiteX1" fmla="*/ 80455 w 1729945"/>
              <a:gd name="connsiteY1" fmla="*/ 0 h 1001444"/>
              <a:gd name="connsiteX2" fmla="*/ 1204647 w 1729945"/>
              <a:gd name="connsiteY2" fmla="*/ 0 h 1001444"/>
              <a:gd name="connsiteX3" fmla="*/ 1729945 w 1729945"/>
              <a:gd name="connsiteY3" fmla="*/ 1001444 h 1001444"/>
              <a:gd name="connsiteX4" fmla="*/ 0 w 1729945"/>
              <a:gd name="connsiteY4" fmla="*/ 1001444 h 1001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29945" h="1001444">
                <a:moveTo>
                  <a:pt x="0" y="1001444"/>
                </a:moveTo>
                <a:lnTo>
                  <a:pt x="80455" y="0"/>
                </a:lnTo>
                <a:lnTo>
                  <a:pt x="1204647" y="0"/>
                </a:lnTo>
                <a:lnTo>
                  <a:pt x="1729945" y="1001444"/>
                </a:lnTo>
                <a:lnTo>
                  <a:pt x="0" y="10014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059863" y="2222500"/>
            <a:ext cx="2846387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ill Sans MT" pitchFamily="34" charset="0"/>
              </a:rPr>
              <a:t>  B				C</a:t>
            </a:r>
          </a:p>
          <a:p>
            <a:endParaRPr lang="en-US">
              <a:latin typeface="Gill Sans MT" pitchFamily="34" charset="0"/>
            </a:endParaRPr>
          </a:p>
          <a:p>
            <a:endParaRPr lang="en-US">
              <a:latin typeface="Gill Sans MT" pitchFamily="34" charset="0"/>
            </a:endParaRPr>
          </a:p>
          <a:p>
            <a:endParaRPr lang="en-US">
              <a:latin typeface="Gill Sans MT" pitchFamily="34" charset="0"/>
            </a:endParaRPr>
          </a:p>
          <a:p>
            <a:endParaRPr lang="en-US">
              <a:latin typeface="Gill Sans MT" pitchFamily="34" charset="0"/>
            </a:endParaRPr>
          </a:p>
          <a:p>
            <a:r>
              <a:rPr lang="en-US">
                <a:latin typeface="Gill Sans MT" pitchFamily="34" charset="0"/>
              </a:rPr>
              <a:t>A					   D</a:t>
            </a:r>
            <a:endParaRPr lang="ru-RU">
              <a:latin typeface="Corbel" pitchFamily="34" charset="0"/>
            </a:endParaRPr>
          </a:p>
        </p:txBody>
      </p:sp>
      <p:sp>
        <p:nvSpPr>
          <p:cNvPr id="6" name="Трапеция 5">
            <a:extLst>
              <a:ext uri="{FF2B5EF4-FFF2-40B4-BE49-F238E27FC236}"/>
            </a:extLst>
          </p:cNvPr>
          <p:cNvSpPr/>
          <p:nvPr/>
        </p:nvSpPr>
        <p:spPr>
          <a:xfrm>
            <a:off x="9231313" y="4525963"/>
            <a:ext cx="2503487" cy="1592262"/>
          </a:xfrm>
          <a:prstGeom prst="trapezoi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7" name="Прямая соединительная линия 6">
            <a:extLst>
              <a:ext uri="{FF2B5EF4-FFF2-40B4-BE49-F238E27FC236}"/>
            </a:extLst>
          </p:cNvPr>
          <p:cNvCxnSpPr/>
          <p:nvPr/>
        </p:nvCxnSpPr>
        <p:spPr>
          <a:xfrm>
            <a:off x="9628188" y="4525963"/>
            <a:ext cx="0" cy="1592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872538" y="4335463"/>
            <a:ext cx="3228975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ill Sans MT" pitchFamily="34" charset="0"/>
              </a:rPr>
              <a:t>	N				   Q</a:t>
            </a:r>
          </a:p>
          <a:p>
            <a:endParaRPr lang="en-US">
              <a:latin typeface="Gill Sans MT" pitchFamily="34" charset="0"/>
            </a:endParaRPr>
          </a:p>
          <a:p>
            <a:endParaRPr lang="en-US">
              <a:latin typeface="Gill Sans MT" pitchFamily="34" charset="0"/>
            </a:endParaRPr>
          </a:p>
          <a:p>
            <a:endParaRPr lang="en-US">
              <a:latin typeface="Gill Sans MT" pitchFamily="34" charset="0"/>
            </a:endParaRPr>
          </a:p>
          <a:p>
            <a:endParaRPr lang="en-US" sz="3200">
              <a:latin typeface="Gill Sans MT" pitchFamily="34" charset="0"/>
            </a:endParaRPr>
          </a:p>
          <a:p>
            <a:r>
              <a:rPr lang="en-US">
                <a:latin typeface="Gill Sans MT" pitchFamily="34" charset="0"/>
              </a:rPr>
              <a:t>M					        P</a:t>
            </a:r>
          </a:p>
          <a:p>
            <a:r>
              <a:rPr lang="en-US">
                <a:latin typeface="Gill Sans MT" pitchFamily="34" charset="0"/>
              </a:rPr>
              <a:t>	  O</a:t>
            </a:r>
            <a:endParaRPr lang="ru-RU">
              <a:latin typeface="Corbel" pitchFamily="34" charset="0"/>
            </a:endParaRPr>
          </a:p>
        </p:txBody>
      </p:sp>
      <p:sp>
        <p:nvSpPr>
          <p:cNvPr id="19464" name="Номер слайда 8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628443-61B7-4A1E-9374-3B8C3ABC8683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01675"/>
            <a:ext cx="11029950" cy="10144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Задачи</a:t>
            </a:r>
          </a:p>
        </p:txBody>
      </p:sp>
      <p:sp>
        <p:nvSpPr>
          <p:cNvPr id="21506" name="Объект 2"/>
          <p:cNvSpPr>
            <a:spLocks noGrp="1"/>
          </p:cNvSpPr>
          <p:nvPr>
            <p:ph idx="1"/>
          </p:nvPr>
        </p:nvSpPr>
        <p:spPr>
          <a:xfrm>
            <a:off x="581025" y="2181225"/>
            <a:ext cx="11029950" cy="2052638"/>
          </a:xfrm>
        </p:spPr>
        <p:txBody>
          <a:bodyPr/>
          <a:lstStyle/>
          <a:p>
            <a:pPr eaLnBrk="1" hangingPunct="1"/>
            <a:r>
              <a:rPr lang="ru-RU" smtClean="0"/>
              <a:t>Дана прямоугольная трапеция </a:t>
            </a:r>
            <a:r>
              <a:rPr lang="en-US" smtClean="0"/>
              <a:t>ABCD</a:t>
            </a:r>
            <a:r>
              <a:rPr lang="ru-RU" smtClean="0"/>
              <a:t>. Основание </a:t>
            </a:r>
            <a:r>
              <a:rPr lang="en-US" smtClean="0"/>
              <a:t>AD</a:t>
            </a:r>
            <a:r>
              <a:rPr lang="ru-RU" smtClean="0"/>
              <a:t>=</a:t>
            </a:r>
            <a:r>
              <a:rPr lang="ru-RU" smtClean="0">
                <a:latin typeface="Calibri" pitchFamily="34" charset="0"/>
              </a:rPr>
              <a:t>28</a:t>
            </a:r>
            <a:r>
              <a:rPr lang="ru-RU" smtClean="0"/>
              <a:t> см. Перпендикуляр </a:t>
            </a:r>
            <a:br>
              <a:rPr lang="ru-RU" smtClean="0"/>
            </a:br>
            <a:r>
              <a:rPr lang="en-US" smtClean="0"/>
              <a:t>CE </a:t>
            </a:r>
            <a:r>
              <a:rPr lang="ru-RU" smtClean="0"/>
              <a:t>делит основание </a:t>
            </a:r>
            <a:r>
              <a:rPr lang="en-US" smtClean="0"/>
              <a:t>AD</a:t>
            </a:r>
            <a:r>
              <a:rPr lang="ru-RU" smtClean="0"/>
              <a:t> на 2 части, как </a:t>
            </a:r>
            <a:r>
              <a:rPr lang="en-US" smtClean="0"/>
              <a:t>AE</a:t>
            </a:r>
            <a:r>
              <a:rPr lang="ru-RU" smtClean="0"/>
              <a:t>:</a:t>
            </a:r>
            <a:r>
              <a:rPr lang="en-US" smtClean="0"/>
              <a:t>ED</a:t>
            </a:r>
            <a:r>
              <a:rPr lang="ru-RU" smtClean="0"/>
              <a:t>=4:3. </a:t>
            </a:r>
            <a:r>
              <a:rPr lang="en-US" smtClean="0"/>
              <a:t>CE=BC</a:t>
            </a:r>
            <a:r>
              <a:rPr lang="ru-RU" smtClean="0"/>
              <a:t>. Найдите </a:t>
            </a:r>
            <a:br>
              <a:rPr lang="ru-RU" smtClean="0"/>
            </a:br>
            <a:r>
              <a:rPr lang="ru-RU" smtClean="0"/>
              <a:t>площадь и периметр трапеции </a:t>
            </a:r>
            <a:r>
              <a:rPr lang="en-US" smtClean="0"/>
              <a:t>ABCD</a:t>
            </a:r>
            <a:r>
              <a:rPr lang="ru-RU" smtClean="0"/>
              <a:t>.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/>
            </a:extLst>
          </p:cNvPr>
          <p:cNvCxnSpPr/>
          <p:nvPr/>
        </p:nvCxnSpPr>
        <p:spPr>
          <a:xfrm>
            <a:off x="8918575" y="2573338"/>
            <a:ext cx="0" cy="1422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8918575" y="2573338"/>
            <a:ext cx="163036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8918575" y="3995738"/>
            <a:ext cx="217487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10548938" y="2573338"/>
            <a:ext cx="544512" cy="1422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Соединитель: уступ 10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8918575" y="3848100"/>
            <a:ext cx="217488" cy="147638"/>
          </a:xfrm>
          <a:prstGeom prst="bentConnector3">
            <a:avLst>
              <a:gd name="adj1" fmla="val 100943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2" name="TextBox 13"/>
          <p:cNvSpPr txBox="1">
            <a:spLocks noChangeArrowheads="1"/>
          </p:cNvSpPr>
          <p:nvPr/>
        </p:nvSpPr>
        <p:spPr bwMode="auto">
          <a:xfrm>
            <a:off x="8591550" y="2359025"/>
            <a:ext cx="3019425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ill Sans MT" pitchFamily="34" charset="0"/>
              </a:rPr>
              <a:t>B				  C</a:t>
            </a:r>
          </a:p>
          <a:p>
            <a:endParaRPr lang="en-US">
              <a:latin typeface="Gill Sans MT" pitchFamily="34" charset="0"/>
            </a:endParaRPr>
          </a:p>
          <a:p>
            <a:endParaRPr lang="en-US">
              <a:latin typeface="Gill Sans MT" pitchFamily="34" charset="0"/>
            </a:endParaRPr>
          </a:p>
          <a:p>
            <a:endParaRPr lang="en-US">
              <a:latin typeface="Gill Sans MT" pitchFamily="34" charset="0"/>
            </a:endParaRPr>
          </a:p>
          <a:p>
            <a:endParaRPr lang="en-US">
              <a:latin typeface="Gill Sans MT" pitchFamily="34" charset="0"/>
            </a:endParaRPr>
          </a:p>
          <a:p>
            <a:r>
              <a:rPr lang="en-US">
                <a:latin typeface="Gill Sans MT" pitchFamily="34" charset="0"/>
              </a:rPr>
              <a:t>A					   D</a:t>
            </a:r>
          </a:p>
          <a:p>
            <a:r>
              <a:rPr lang="en-US">
                <a:latin typeface="Gill Sans MT" pitchFamily="34" charset="0"/>
              </a:rPr>
              <a:t>				E</a:t>
            </a:r>
            <a:endParaRPr lang="ru-RU">
              <a:latin typeface="Corbel" pitchFamily="34" charset="0"/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/>
            </a:extLst>
          </p:cNvPr>
          <p:cNvCxnSpPr/>
          <p:nvPr/>
        </p:nvCxnSpPr>
        <p:spPr>
          <a:xfrm>
            <a:off x="10548938" y="2573338"/>
            <a:ext cx="0" cy="142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4" name="Номер слайда 1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1E79BB-7C93-4208-828E-051B497034BA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63" y="2027238"/>
            <a:ext cx="11029950" cy="1498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/>
              <a:t>Спасибо за внимание!</a:t>
            </a:r>
          </a:p>
        </p:txBody>
      </p:sp>
      <p:sp>
        <p:nvSpPr>
          <p:cNvPr id="4" name="Номер слайда 3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4EF842-F965-4973-A085-B00F32E9D26A}" type="slidenum">
              <a:rPr lang="ru-RU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191</TotalTime>
  <Words>219</Words>
  <Application>Microsoft Office PowerPoint</Application>
  <PresentationFormat>Произвольный</PresentationFormat>
  <Paragraphs>78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10</vt:i4>
      </vt:variant>
      <vt:variant>
        <vt:lpstr>Заголовки слайдов</vt:lpstr>
      </vt:variant>
      <vt:variant>
        <vt:i4>8</vt:i4>
      </vt:variant>
    </vt:vector>
  </HeadingPairs>
  <TitlesOfParts>
    <vt:vector size="24" baseType="lpstr">
      <vt:lpstr>Arial</vt:lpstr>
      <vt:lpstr>Gill Sans MT</vt:lpstr>
      <vt:lpstr>Wingdings 2</vt:lpstr>
      <vt:lpstr>Calibri</vt:lpstr>
      <vt:lpstr>Corbel</vt:lpstr>
      <vt:lpstr>Trebuchet MS</vt:lpstr>
      <vt:lpstr>Дивиденд</vt:lpstr>
      <vt:lpstr>Дивиденд</vt:lpstr>
      <vt:lpstr>Дивиденд</vt:lpstr>
      <vt:lpstr>Дивиденд</vt:lpstr>
      <vt:lpstr>Дивиденд</vt:lpstr>
      <vt:lpstr>Дивиденд</vt:lpstr>
      <vt:lpstr>Дивиденд</vt:lpstr>
      <vt:lpstr>Дивиденд</vt:lpstr>
      <vt:lpstr>Дивиденд</vt:lpstr>
      <vt:lpstr>Дивиденд</vt:lpstr>
      <vt:lpstr>ГЕОМЕТРИЯ. ТРАПЕЦИЯ</vt:lpstr>
      <vt:lpstr>КАКИЕ БЫВАЮТ ЧЕТЫРЕХУГОЛЬНИКИ?</vt:lpstr>
      <vt:lpstr>ТРАПЕЦИЯ</vt:lpstr>
      <vt:lpstr>ТРАПЕЦИЯ</vt:lpstr>
      <vt:lpstr>ПЕРИМЕТР И ПЛОЩАДЬ ТРАПЕЦИИ</vt:lpstr>
      <vt:lpstr>ЗАДАЧИ</vt:lpstr>
      <vt:lpstr>ЗАДАЧИ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Геометрия. Трапеция</dc:title>
  <dc:creator>Марина Мелюхова</dc:creator>
  <cp:lastModifiedBy>Админ</cp:lastModifiedBy>
  <cp:revision>19</cp:revision>
  <dcterms:created xsi:type="dcterms:W3CDTF">2020-11-04T05:57:28Z</dcterms:created>
  <dcterms:modified xsi:type="dcterms:W3CDTF">2020-12-08T17:38:45Z</dcterms:modified>
</cp:coreProperties>
</file>