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3" r:id="rId2"/>
    <p:sldId id="307" r:id="rId3"/>
    <p:sldId id="324" r:id="rId4"/>
    <p:sldId id="317" r:id="rId5"/>
    <p:sldId id="325" r:id="rId6"/>
    <p:sldId id="316" r:id="rId7"/>
    <p:sldId id="326" r:id="rId8"/>
    <p:sldId id="308" r:id="rId9"/>
    <p:sldId id="327" r:id="rId10"/>
    <p:sldId id="309" r:id="rId11"/>
    <p:sldId id="328" r:id="rId12"/>
    <p:sldId id="310" r:id="rId13"/>
    <p:sldId id="329" r:id="rId14"/>
    <p:sldId id="311" r:id="rId15"/>
    <p:sldId id="330" r:id="rId16"/>
    <p:sldId id="312" r:id="rId17"/>
    <p:sldId id="331" r:id="rId18"/>
    <p:sldId id="313" r:id="rId19"/>
    <p:sldId id="319" r:id="rId20"/>
    <p:sldId id="285" r:id="rId21"/>
    <p:sldId id="294" r:id="rId22"/>
    <p:sldId id="296" r:id="rId23"/>
    <p:sldId id="292" r:id="rId24"/>
    <p:sldId id="295" r:id="rId25"/>
    <p:sldId id="297" r:id="rId26"/>
    <p:sldId id="293" r:id="rId27"/>
    <p:sldId id="282" r:id="rId28"/>
    <p:sldId id="299" r:id="rId29"/>
    <p:sldId id="301" r:id="rId30"/>
    <p:sldId id="300" r:id="rId31"/>
    <p:sldId id="281" r:id="rId32"/>
    <p:sldId id="303" r:id="rId33"/>
    <p:sldId id="304" r:id="rId34"/>
    <p:sldId id="306" r:id="rId35"/>
    <p:sldId id="305" r:id="rId36"/>
    <p:sldId id="318" r:id="rId37"/>
    <p:sldId id="320" r:id="rId38"/>
    <p:sldId id="321" r:id="rId39"/>
    <p:sldId id="323" r:id="rId40"/>
    <p:sldId id="322" r:id="rId41"/>
    <p:sldId id="259" r:id="rId42"/>
    <p:sldId id="28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CC00FF"/>
    <a:srgbClr val="CC99FF"/>
    <a:srgbClr val="FF6600"/>
    <a:srgbClr val="0033CC"/>
    <a:srgbClr val="FF9900"/>
    <a:srgbClr val="00FFFF"/>
    <a:srgbClr val="FFFF66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105" d="100"/>
          <a:sy n="105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CE7A864-8403-4B7F-A47A-BE89067760A5}" type="datetimeFigureOut">
              <a:rPr lang="ru-RU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18045C6-F68D-4B84-99D5-E6179225B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6140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newtek\arts_magic\_power_point\botany\plan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7B4B6-F5AD-458F-ABAA-A25CDBEC5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922E-77CA-46F6-BF35-3EF67FEF5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1CA6-E241-4B81-9984-BD391D6E3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C916-8626-418F-91A3-4DB871F53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B781-C1E4-419F-92B7-1A664B968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3E2E-9645-4B5B-9CE1-A84D5B67E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21CFC-D3AD-40F3-80AA-05941AEC3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3E1F9-5417-44A3-8532-F5DE78FB1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66B48-2DD5-4F51-AB0B-6CA7695E9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CA82-3AA2-4271-99E8-2E44D4BF1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1B044-7790-46C7-B398-3E886DCBC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0C8B35-B0B4-47EF-992C-BE118CD1A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10" Type="http://schemas.openxmlformats.org/officeDocument/2006/relationships/hyperlink" Target="file:///J:\8-&#1044;&#1048;&#1044;&#1040;&#1050;&#1058;&#1048;&#1063;&#1045;&#1057;&#1050;&#1048;&#1049;%20&#1052;&#1040;&#1058;&#1045;&#1056;&#1048;&#1040;&#1051;\&#1079;&#1072;&#1085;&#1080;&#1084;&#1072;&#1090;&#1077;&#1083;&#1100;&#1085;&#1099;&#1077;%20&#1092;&#1072;&#1082;&#1090;&#1099;\5&#1082;&#1083;-&#1062;&#1074;&#1077;&#1090;&#1080;&#1082;-&#1089;&#1077;&#1084;&#1080;&#1094;&#1074;&#1077;&#1090;&#1080;&#1082;-&#1054;&#1057;&#1068;&#1050;&#1048;&#1053;&#1040;\&#1095;&#1091;&#1076;&#1077;&#1089;&#1085;&#1099;&#1077;%20&#1094;&#1074;&#1077;&#1090;&#1099;%20&#1087;&#1077;&#1085;&#1080;&#1077;%20&#1087;&#1090;&#1080;&#1094;%20&#1084;&#1091;&#1079;.pps" TargetMode="External"/><Relationship Id="rId4" Type="http://schemas.openxmlformats.org/officeDocument/2006/relationships/slide" Target="slide23.xml"/><Relationship Id="rId9" Type="http://schemas.openxmlformats.org/officeDocument/2006/relationships/slide" Target="slide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oralblog.ru/mify/legendy-o-hrizanteme.html" TargetMode="External"/><Relationship Id="rId13" Type="http://schemas.openxmlformats.org/officeDocument/2006/relationships/hyperlink" Target="http://inoskaz.com/legendy/legendy-o-cvetax/" TargetMode="External"/><Relationship Id="rId18" Type="http://schemas.openxmlformats.org/officeDocument/2006/relationships/hyperlink" Target="http://zvim.ru/im/1/cvetochnaya_polyana_1920x1080.jpg" TargetMode="External"/><Relationship Id="rId3" Type="http://schemas.openxmlformats.org/officeDocument/2006/relationships/hyperlink" Target="http://flowers.forum2x2.ru/t37p15-topic" TargetMode="External"/><Relationship Id="rId7" Type="http://schemas.openxmlformats.org/officeDocument/2006/relationships/hyperlink" Target="http://letopisi.org/index.php/%D0%94%D0%B0%D0%BB%D1%8C%D0%BD%D0%B5%D0%B2%D0%BE%D1%81%D1%82%D0%BE%D1%87%D0%BD%D0%B0%D1%8F_%D0%B0%D0%B7%D0%B1%D1%83%D0%BA%D0%B0._%D0%91%D1%83%D0%BA%D0%B2%D0%B0_%D0%92" TargetMode="External"/><Relationship Id="rId12" Type="http://schemas.openxmlformats.org/officeDocument/2006/relationships/hyperlink" Target="http://www.numama.ru/zagadki-dlja-malenkih-detei/zagadki-o-zhivoi-prirode/zagadki-pro-kaktus.html" TargetMode="External"/><Relationship Id="rId17" Type="http://schemas.openxmlformats.org/officeDocument/2006/relationships/hyperlink" Target="http://kogofragola.ru/files/s/800x0/files/menu/342___jpg____1353504186_fd36fa55.jpg" TargetMode="External"/><Relationship Id="rId2" Type="http://schemas.openxmlformats.org/officeDocument/2006/relationships/image" Target="../media/image48.jpeg"/><Relationship Id="rId16" Type="http://schemas.openxmlformats.org/officeDocument/2006/relationships/hyperlink" Target="http://st.steepwalls.com/wallpapers_original/wallpapers/535923_(www.GdeFon.com)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umama.ru/zagadki-dlja-malenkih-detei/zagadki-o-zhivoi-prirode/zagadki-pro-romashku.html" TargetMode="External"/><Relationship Id="rId11" Type="http://schemas.openxmlformats.org/officeDocument/2006/relationships/hyperlink" Target="http://www.liveinternet.ru/users/3109898/post137960776" TargetMode="External"/><Relationship Id="rId5" Type="http://schemas.openxmlformats.org/officeDocument/2006/relationships/hyperlink" Target="http://loveflora.ru/interesnie-fakti/legenda-o-romashke" TargetMode="External"/><Relationship Id="rId15" Type="http://schemas.openxmlformats.org/officeDocument/2006/relationships/hyperlink" Target="http://stat20.privet.ru/lr/0d14f0cc85ae3bd9e0c07a9cc0658ff7" TargetMode="External"/><Relationship Id="rId10" Type="http://schemas.openxmlformats.org/officeDocument/2006/relationships/hyperlink" Target="http://www.playroom.ru/content/view/1649/" TargetMode="External"/><Relationship Id="rId4" Type="http://schemas.openxmlformats.org/officeDocument/2006/relationships/hyperlink" Target="http://fialka.tomsk.ru/index.php/leg" TargetMode="External"/><Relationship Id="rId9" Type="http://schemas.openxmlformats.org/officeDocument/2006/relationships/hyperlink" Target="http://subscribe.ru/group/zabugore/2855816/" TargetMode="External"/><Relationship Id="rId14" Type="http://schemas.openxmlformats.org/officeDocument/2006/relationships/hyperlink" Target="http://www.dityachi-zagadky.org.ua/%D0%B8%D1%80%D0%B8%D1%81/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dreamworlds.ru/uploads/posts/2011-06/1306952653_y_f530487e.jpg" TargetMode="External"/><Relationship Id="rId13" Type="http://schemas.openxmlformats.org/officeDocument/2006/relationships/hyperlink" Target="http://img1.liveinternet.ru/images/attach/c/6/98/952/98952007_400590.jpg" TargetMode="External"/><Relationship Id="rId18" Type="http://schemas.openxmlformats.org/officeDocument/2006/relationships/hyperlink" Target="http://im2-tub-ru.yandex.net/i?id=100304509-56-72&amp;n=21" TargetMode="External"/><Relationship Id="rId3" Type="http://schemas.openxmlformats.org/officeDocument/2006/relationships/hyperlink" Target="http://www.poetryclub.com.ua/upload/poem_all/00314281.jpg" TargetMode="External"/><Relationship Id="rId21" Type="http://schemas.openxmlformats.org/officeDocument/2006/relationships/hyperlink" Target="http://photo.qip.ru/photo/korall-11/2498460/large/48462415.gif" TargetMode="External"/><Relationship Id="rId7" Type="http://schemas.openxmlformats.org/officeDocument/2006/relationships/hyperlink" Target="http://stat18.privet.ru/lr/0a1c762eebed3eae5cfc191e2e98e03c" TargetMode="External"/><Relationship Id="rId12" Type="http://schemas.openxmlformats.org/officeDocument/2006/relationships/hyperlink" Target="http://lib3.podelise.ru/tw_files2/urls_3/24/d-23500/23500_html_m3c4e337b.png" TargetMode="External"/><Relationship Id="rId17" Type="http://schemas.openxmlformats.org/officeDocument/2006/relationships/hyperlink" Target="http://www.ceipcapdor.es/imagenes/menu/146/83/cebolla05.gif" TargetMode="External"/><Relationship Id="rId25" Type="http://schemas.openxmlformats.org/officeDocument/2006/relationships/hyperlink" Target="http://static3.fjcdn.com/comments/Rule+34+I+dare+you+_264a0a596a5d10cf4aafd65d2952d336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s20.rimg.info/e762d755c641d075e72a82721d6de543.gif" TargetMode="External"/><Relationship Id="rId20" Type="http://schemas.openxmlformats.org/officeDocument/2006/relationships/hyperlink" Target="http://c.foto.radikal.ru/0610/ed750cb88a31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aylorgardenclub.com/astpop6.jpg" TargetMode="External"/><Relationship Id="rId11" Type="http://schemas.openxmlformats.org/officeDocument/2006/relationships/hyperlink" Target="http://img0.liveinternet.ru/images/attach/c/2/67/687/67687693_1291985774_13.jpg" TargetMode="External"/><Relationship Id="rId24" Type="http://schemas.openxmlformats.org/officeDocument/2006/relationships/hyperlink" Target="http://img1.liveinternet.ru/images/attach/c/2/74/492/74492703_2714816_1.jpg" TargetMode="External"/><Relationship Id="rId5" Type="http://schemas.openxmlformats.org/officeDocument/2006/relationships/hyperlink" Target="http://stat18.privet.ru/lr/0a31d0ca110767daab2ff501b5b3b20e" TargetMode="External"/><Relationship Id="rId15" Type="http://schemas.openxmlformats.org/officeDocument/2006/relationships/hyperlink" Target="http://litwinenko.com/_ph/1/2/932468711.gif" TargetMode="External"/><Relationship Id="rId23" Type="http://schemas.openxmlformats.org/officeDocument/2006/relationships/hyperlink" Target="http://im0-tub-ru.yandex.net/i?id=58831588-11-72&amp;n=21" TargetMode="External"/><Relationship Id="rId10" Type="http://schemas.openxmlformats.org/officeDocument/2006/relationships/hyperlink" Target="http://www.ud-legend.ru/editor/uploads/images/cypripedium_macranthon_venerin_bashmachok_krupnocvetkovyy_(1).jpg" TargetMode="External"/><Relationship Id="rId19" Type="http://schemas.openxmlformats.org/officeDocument/2006/relationships/hyperlink" Target="http://img0.liveinternet.ru/images/attach/c/4/80/577/80577644_70.gif" TargetMode="External"/><Relationship Id="rId4" Type="http://schemas.openxmlformats.org/officeDocument/2006/relationships/hyperlink" Target="http://mojmirok.ucoz.ru/_fr/5/7004902.jpg" TargetMode="External"/><Relationship Id="rId9" Type="http://schemas.openxmlformats.org/officeDocument/2006/relationships/hyperlink" Target="http://img0.liveinternet.ru/images/attach/c/1/62/676/62676056_56203684_2582010.jpg" TargetMode="External"/><Relationship Id="rId14" Type="http://schemas.openxmlformats.org/officeDocument/2006/relationships/hyperlink" Target="http://fotki.yandex.ru/users/svetlera/album/123964" TargetMode="External"/><Relationship Id="rId22" Type="http://schemas.openxmlformats.org/officeDocument/2006/relationships/hyperlink" Target="http://im6-tub-ru.yandex.net/i?id=28815286-16-72&amp;n=2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382675">
            <a:off x="1450741" y="2691502"/>
            <a:ext cx="5447503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хоккей</a:t>
            </a:r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033163">
            <a:off x="1158062" y="2092855"/>
            <a:ext cx="5573221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</a:t>
            </a:r>
            <a:r>
              <a:rPr lang="ru-RU" sz="6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Биологический</a:t>
            </a:r>
            <a:endParaRPr lang="ru-RU" sz="60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0"/>
            <a:ext cx="6903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Файзулина</a:t>
            </a:r>
            <a:r>
              <a:rPr lang="ru-RU" sz="2800" dirty="0" smtClean="0"/>
              <a:t> Анастасия Андреевна– учитель химии и биологии МБОУ СОШ №1 </a:t>
            </a:r>
            <a:r>
              <a:rPr lang="ru-RU" sz="2800" dirty="0" smtClean="0"/>
              <a:t>г.Абакан, Республика Хакасия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гепард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рат\Desktop\animals grass cheetahs wild animals blue skies 1280x1024 wallpaper_wallpaperswa.com_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844824"/>
            <a:ext cx="5328592" cy="4262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4800" dirty="0" smtClean="0"/>
              <a:t>Какая птица может во время  перелета  уснуть на несколько </a:t>
            </a:r>
            <a:r>
              <a:rPr lang="ru-RU" sz="4800" dirty="0" smtClean="0"/>
              <a:t>минут?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аист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арат\Desktop\450px-Kounotori_06f4471s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556792"/>
            <a:ext cx="4794547" cy="4741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Какая рыба называется так же, как и спортсмен-легкоатлет?</a:t>
            </a:r>
            <a:endParaRPr lang="ru-RU"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Илистый прыгун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рат\Desktop\1401461442_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844824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772400" cy="464347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Новогвинейские</a:t>
            </a:r>
            <a:r>
              <a:rPr lang="ru-RU" dirty="0" smtClean="0"/>
              <a:t> папуасы поклоняются этим животным. Их воспитывают, как членов семьи, обращаются к ним по имени, кладут спать с собой , гладят,  ласкают и плачут,  когда животное заболело, кормят лучшими блюдами со своего </a:t>
            </a:r>
            <a:r>
              <a:rPr lang="ru-RU" dirty="0" smtClean="0"/>
              <a:t>стола.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свинья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рат\Desktop\3808128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48478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Об этих  животных в священной книге персов «</a:t>
            </a:r>
            <a:r>
              <a:rPr lang="ru-RU" dirty="0" err="1" smtClean="0"/>
              <a:t>Зену</a:t>
            </a:r>
            <a:r>
              <a:rPr lang="ru-RU" dirty="0" smtClean="0"/>
              <a:t> –Авеста»записано «В них наша сила, в них наша потребность, в них  наша пища, в них  наша одежда, в них  наша победа»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Первый период.  Разминка «Удивительные животные»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Марат\Desktop\chystka_kopyt_korov_lechenye_y_effektyvnyy_ukhod_za_nogamy_zhyvotnogo__16896274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772816"/>
            <a:ext cx="5903780" cy="4427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/>
              <a:t>Второй период </a:t>
            </a:r>
          </a:p>
          <a:p>
            <a:pPr algn="ctr">
              <a:buNone/>
            </a:pPr>
            <a:r>
              <a:rPr lang="ru-RU" sz="4800" b="1" dirty="0" smtClean="0"/>
              <a:t>«Цветик - </a:t>
            </a:r>
            <a:r>
              <a:rPr lang="ru-RU" sz="4800" b="1" dirty="0" err="1" smtClean="0"/>
              <a:t>семицветик</a:t>
            </a:r>
            <a:r>
              <a:rPr lang="ru-RU" sz="4800" b="1" dirty="0" smtClean="0"/>
              <a:t>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/>
              <a:t>Первый период.  Разминка «Удивительные животные»</a:t>
            </a:r>
            <a:endParaRPr lang="ru-RU" sz="44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zvim.ru/im/1/cvetochnaya_polyana_1920x1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68341" cy="70294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419872" y="2348880"/>
            <a:ext cx="93610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 rot="3589164">
            <a:off x="1822122" y="839068"/>
            <a:ext cx="2444691" cy="875109"/>
          </a:xfrm>
          <a:prstGeom prst="ellipse">
            <a:avLst/>
          </a:prstGeom>
          <a:solidFill>
            <a:srgbClr val="0033CC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 rot="412763">
            <a:off x="798557" y="1998537"/>
            <a:ext cx="2619208" cy="875109"/>
          </a:xfrm>
          <a:prstGeom prst="ellipse">
            <a:avLst/>
          </a:prstGeom>
          <a:solidFill>
            <a:srgbClr val="FF66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 rot="7040801">
            <a:off x="3444072" y="835475"/>
            <a:ext cx="2413819" cy="875109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 rot="10209144">
            <a:off x="4413028" y="2044792"/>
            <a:ext cx="2413819" cy="875109"/>
          </a:xfrm>
          <a:prstGeom prst="ellipse">
            <a:avLst/>
          </a:prstGeom>
          <a:solidFill>
            <a:srgbClr val="CC99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7" action="ppaction://hlinksldjump"/>
          </p:cNvPr>
          <p:cNvSpPr/>
          <p:nvPr/>
        </p:nvSpPr>
        <p:spPr>
          <a:xfrm rot="13278388">
            <a:off x="3984468" y="3468725"/>
            <a:ext cx="2413819" cy="875109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rId8" action="ppaction://hlinksldjump"/>
          </p:cNvPr>
          <p:cNvSpPr/>
          <p:nvPr/>
        </p:nvSpPr>
        <p:spPr>
          <a:xfrm rot="19319689">
            <a:off x="1273129" y="3359273"/>
            <a:ext cx="2413819" cy="875109"/>
          </a:xfrm>
          <a:prstGeom prst="ellipse">
            <a:avLst/>
          </a:prstGeom>
          <a:solidFill>
            <a:srgbClr val="00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9" action="ppaction://hlinksldjump"/>
          </p:cNvPr>
          <p:cNvSpPr/>
          <p:nvPr/>
        </p:nvSpPr>
        <p:spPr>
          <a:xfrm rot="16200000">
            <a:off x="2722525" y="3982331"/>
            <a:ext cx="2413819" cy="875109"/>
          </a:xfrm>
          <a:prstGeom prst="ellipse">
            <a:avLst/>
          </a:prstGeom>
          <a:solidFill>
            <a:srgbClr val="FF00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фильм 12">
            <a:hlinkClick r:id="rId10" action="ppaction://hlinkpres?slideindex=1&amp;slidetitle=" highlightClick="1"/>
          </p:cNvPr>
          <p:cNvSpPr/>
          <p:nvPr/>
        </p:nvSpPr>
        <p:spPr>
          <a:xfrm>
            <a:off x="8713144" y="6436272"/>
            <a:ext cx="430856" cy="42172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99992" y="476672"/>
            <a:ext cx="4032448" cy="1736646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Он растёт на тонкой ножке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В синей ситцевой одёжке,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Ты всегда его найдёшь,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Там, где в поле зреет рожь. 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6" name="Picture 2" descr="http://stat18.privet.ru/lr/0a31d0ca110767daab2ff501b5b3b20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623618"/>
            <a:ext cx="4608512" cy="3516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755576" y="2636912"/>
            <a:ext cx="4536504" cy="3600400"/>
          </a:xfrm>
          <a:prstGeom prst="ellipse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картинка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571480"/>
            <a:ext cx="3888432" cy="1584176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загадка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46314">
            <a:off x="5640630" y="2920449"/>
            <a:ext cx="2706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василёк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Shonar Bangl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591247">
            <a:off x="5559932" y="3046139"/>
            <a:ext cx="2681639" cy="864096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название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http://s20.rimg.info/e762d755c641d075e72a82721d6de54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60648"/>
            <a:ext cx="1800200" cy="15841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3568" y="1628800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3,4,1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908720"/>
            <a:ext cx="971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У=Ё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15368" name="Picture 8" descr="http://www.ceipcapdor.es/imagenes/menu/146/83/cebolla0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260648"/>
            <a:ext cx="1656184" cy="216024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683568" y="548680"/>
            <a:ext cx="3024336" cy="1872208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ребус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92688"/>
          </a:xfrm>
          <a:solidFill>
            <a:srgbClr val="E5FFE5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ru-RU" sz="2600" b="1" dirty="0" smtClean="0">
                <a:latin typeface="Monotype Corsiva" pitchFamily="66" charset="0"/>
              </a:rPr>
              <a:t>Латинское название этого растения связано с кентавром </a:t>
            </a:r>
            <a:r>
              <a:rPr lang="ru-RU" sz="2600" b="1" dirty="0" err="1" smtClean="0">
                <a:latin typeface="Monotype Corsiva" pitchFamily="66" charset="0"/>
              </a:rPr>
              <a:t>Хироном</a:t>
            </a:r>
            <a:r>
              <a:rPr lang="ru-RU" sz="2600" b="1" dirty="0" smtClean="0">
                <a:latin typeface="Monotype Corsiva" pitchFamily="66" charset="0"/>
              </a:rPr>
              <a:t> – древнегреческим мифологическим героем – полулошадью и получеловеком. Он обладал знаниями о целебных свойствах многих растений и с помощью этого цветка смог вылечиться от раны, нанесённой ему отравленной стрелой Геркулеса. </a:t>
            </a:r>
            <a:br>
              <a:rPr lang="ru-RU" sz="2600" b="1" dirty="0" smtClean="0">
                <a:latin typeface="Monotype Corsiva" pitchFamily="66" charset="0"/>
              </a:rPr>
            </a:br>
            <a:r>
              <a:rPr lang="ru-RU" sz="2600" b="1" dirty="0" smtClean="0">
                <a:latin typeface="Monotype Corsiva" pitchFamily="66" charset="0"/>
              </a:rPr>
              <a:t>Происхождение русского названия этого растения объясняет старинное народное поверье. Давным-давно в красивого молодого пахаря влюбилась прекрасная русалка. Юноша ответил ей взаимностью, однако влюблённые не могли договориться, где им жить – на земле или в воде. Не захотела русалка расставаться с парнем, поэтому превратила его в полевой цветок, который своей окраской напоминал прохладную синеву воды. С тех пор, согласно легенде, каждое лето, когда зацветают эти цветки, русалки плетут из них венки и украшают ими свои головы.</a:t>
            </a:r>
          </a:p>
        </p:txBody>
      </p:sp>
      <p:pic>
        <p:nvPicPr>
          <p:cNvPr id="28674" name="Picture 2" descr="http://www.thewallpapers.org/wallpapers/0/49/thumb/600_Flowers-on-meadow-fields-0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8568952" cy="615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im5-tub-ru.yandex.net/i?id=16822399-30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60432" y="6155704"/>
            <a:ext cx="683568" cy="70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18.privet.ru/lr/0a1c762eebed3eae5cfc191e2e98e03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708920"/>
            <a:ext cx="4463058" cy="3350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755576" y="2780928"/>
            <a:ext cx="4320480" cy="3240360"/>
          </a:xfrm>
          <a:prstGeom prst="ellipse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Narrow" pitchFamily="34" charset="0"/>
              </a:rPr>
              <a:t>картинка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548680"/>
            <a:ext cx="3456384" cy="1736646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Красивые цветочки 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Расцвели в саду, 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Запестрели красками, 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А осень на носу.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620688"/>
            <a:ext cx="3312368" cy="1584176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Narrow" pitchFamily="34" charset="0"/>
              </a:rPr>
              <a:t>загадка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9785464">
            <a:off x="4838330" y="4437605"/>
            <a:ext cx="23029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астра</a:t>
            </a:r>
            <a:endParaRPr lang="ru-RU" sz="66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Shonar Bangl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9874408">
            <a:off x="4934624" y="4687651"/>
            <a:ext cx="2160949" cy="864096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Narrow" pitchFamily="34" charset="0"/>
              </a:rPr>
              <a:t>название</a:t>
            </a:r>
            <a:r>
              <a:rPr lang="ru-RU" dirty="0" smtClean="0">
                <a:ln w="635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endParaRPr lang="ru-RU" dirty="0">
              <a:ln w="6350">
                <a:solidFill>
                  <a:sysClr val="windowText" lastClr="000000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7172" name="Picture 4" descr="http://static.playcast.ru/uploads/2013/08/31/598753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761860"/>
            <a:ext cx="1518016" cy="1577979"/>
          </a:xfrm>
          <a:prstGeom prst="rect">
            <a:avLst/>
          </a:prstGeom>
          <a:noFill/>
        </p:spPr>
      </p:pic>
      <p:pic>
        <p:nvPicPr>
          <p:cNvPr id="7178" name="Picture 10" descr="http://litwinenko.com/_ph/1/2/93246871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1124744"/>
            <a:ext cx="2019653" cy="273630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10800000">
            <a:off x="7164288" y="1052736"/>
            <a:ext cx="954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, ,</a:t>
            </a:r>
            <a:endParaRPr lang="ru-RU" sz="8000" b="1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499992" y="332656"/>
            <a:ext cx="4104456" cy="3528392"/>
          </a:xfrm>
          <a:prstGeom prst="ellipse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Narrow" pitchFamily="34" charset="0"/>
              </a:rPr>
              <a:t>ребус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6912768" cy="5760640"/>
          </a:xfrm>
        </p:spPr>
        <p:txBody>
          <a:bodyPr/>
          <a:lstStyle/>
          <a:p>
            <a:r>
              <a:rPr lang="ru-RU" sz="2600" b="1" dirty="0" smtClean="0">
                <a:latin typeface="Monotype Corsiva" pitchFamily="66" charset="0"/>
              </a:rPr>
              <a:t>В начале 17 века одному французскому ботанику прислали из Китая семена неизвестного растения. Семена посеяли в Парижском ботаническом саду, и растение расцвело красным лучистым цветком с желтой серединкой. Оно походило на большую маргаритку. Французам очень понравился этот цветок, и они назвали его Королевой маргариток. Ботаники и садовники стали выводить всё новые и новые сорта Королевы маргариток всевозможных окрасок. И спустя два года расцвел невиданный махровый цветок. Увидев его, один из ботаников воскликнул: «</a:t>
            </a:r>
            <a:r>
              <a:rPr lang="ru-RU" sz="2600" b="1" dirty="0" err="1" smtClean="0">
                <a:latin typeface="Monotype Corsiva" pitchFamily="66" charset="0"/>
              </a:rPr>
              <a:t>Астер</a:t>
            </a:r>
            <a:r>
              <a:rPr lang="ru-RU" sz="2600" b="1" dirty="0" smtClean="0">
                <a:latin typeface="Monotype Corsiva" pitchFamily="66" charset="0"/>
              </a:rPr>
              <a:t>!», что по-гречески означало «звезда». </a:t>
            </a:r>
          </a:p>
          <a:p>
            <a:r>
              <a:rPr lang="ru-RU" sz="2600" b="1" dirty="0" smtClean="0">
                <a:latin typeface="Monotype Corsiva" pitchFamily="66" charset="0"/>
              </a:rPr>
              <a:t>С тех пор этот цветок и стали называть астрой.</a:t>
            </a:r>
            <a:endParaRPr lang="ru-RU" sz="2600" b="1" dirty="0">
              <a:latin typeface="Monotype Corsiva" pitchFamily="66" charset="0"/>
            </a:endParaRPr>
          </a:p>
        </p:txBody>
      </p:sp>
      <p:pic>
        <p:nvPicPr>
          <p:cNvPr id="6146" name="Picture 2" descr="http://www.taylorgardenclub.com/astpop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76672"/>
            <a:ext cx="7344816" cy="5802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im5-tub-ru.yandex.net/i?id=16822399-30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60432" y="6155704"/>
            <a:ext cx="683568" cy="70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0.liveinternet.ru/images/attach/c/1/62/676/62676056_56203684_258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404664"/>
            <a:ext cx="4359600" cy="3168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4427984" y="404664"/>
            <a:ext cx="4320480" cy="3096344"/>
          </a:xfrm>
          <a:prstGeom prst="ellipse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картинка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04664"/>
            <a:ext cx="769762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р</a:t>
            </a:r>
            <a:endParaRPr lang="ru-RU" sz="5400" b="1" cap="none" spc="0" dirty="0" smtClean="0">
              <a:ln w="1905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Shonar Bangla" pitchFamily="34" charset="0"/>
            </a:endParaRPr>
          </a:p>
          <a:p>
            <a:pPr algn="ctr"/>
            <a:r>
              <a:rPr lang="ru-RU" sz="54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о</a:t>
            </a:r>
          </a:p>
          <a:p>
            <a:pPr algn="ctr"/>
            <a:r>
              <a:rPr lang="ru-RU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м</a:t>
            </a:r>
            <a:endParaRPr lang="ru-RU" sz="5400" b="1" cap="none" spc="0" dirty="0" smtClean="0">
              <a:ln w="1905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Shonar Bangla" pitchFamily="34" charset="0"/>
            </a:endParaRPr>
          </a:p>
          <a:p>
            <a:pPr algn="ctr"/>
            <a:r>
              <a:rPr lang="ru-RU" sz="54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а</a:t>
            </a:r>
          </a:p>
          <a:p>
            <a:pPr algn="ctr"/>
            <a:r>
              <a:rPr lang="ru-RU" sz="5400" b="1" cap="none" spc="0" dirty="0" err="1" smtClean="0">
                <a:ln w="1905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ш</a:t>
            </a:r>
            <a:endParaRPr lang="ru-RU" sz="5400" b="1" cap="none" spc="0" dirty="0" smtClean="0">
              <a:ln w="1905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Shonar Bangla" pitchFamily="34" charset="0"/>
            </a:endParaRPr>
          </a:p>
          <a:p>
            <a:pPr algn="ctr"/>
            <a:r>
              <a:rPr lang="ru-RU" sz="54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к</a:t>
            </a:r>
          </a:p>
          <a:p>
            <a:pPr algn="ctr"/>
            <a:r>
              <a:rPr lang="ru-RU" sz="54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а</a:t>
            </a:r>
            <a:endParaRPr lang="ru-RU" sz="5400" b="1" cap="none" spc="0" dirty="0">
              <a:ln w="1905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Shonar Bangl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-1908718" y="2996950"/>
            <a:ext cx="5688632" cy="648073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название</a:t>
            </a:r>
            <a:r>
              <a:rPr lang="ru-RU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dirty="0">
              <a:ln w="635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80" y="3645024"/>
            <a:ext cx="5472608" cy="2553891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Желтые глазки в белых ресничках,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Людям на радость, пчёлкам и птичкам.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Землю собою они украшают,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На лепестках их порою гадают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Бабочки любят их, любят букашки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Эти цветочки зовутся …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3717032"/>
            <a:ext cx="5328592" cy="2376264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загадка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8" name="Picture 10" descr="http://im2-tub-ru.yandex.net/i?id=100304509-56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2060848"/>
            <a:ext cx="1771650" cy="14287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75856" y="2204864"/>
            <a:ext cx="745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2,3,</a:t>
            </a:r>
          </a:p>
          <a:p>
            <a:r>
              <a:rPr lang="ru-RU" sz="3200" b="1" dirty="0" smtClean="0">
                <a:latin typeface="Arial Narrow" pitchFamily="34" charset="0"/>
              </a:rPr>
              <a:t>1,4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620688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3,2,1</a:t>
            </a:r>
            <a:endParaRPr lang="ru-RU" sz="3200" b="1" dirty="0">
              <a:latin typeface="Arial Narrow" pitchFamily="34" charset="0"/>
            </a:endParaRPr>
          </a:p>
        </p:txBody>
      </p:sp>
      <p:pic>
        <p:nvPicPr>
          <p:cNvPr id="2062" name="Picture 14" descr="http://img0.liveinternet.ru/images/attach/c/4/80/577/80577644_7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476672"/>
            <a:ext cx="2030017" cy="152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331640" y="404664"/>
            <a:ext cx="3024336" cy="3096344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ребус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ru-RU" sz="2000" b="1" dirty="0" smtClean="0">
                <a:latin typeface="Arial Narrow" pitchFamily="34" charset="0"/>
              </a:rPr>
              <a:t>Много лет назад в одной небольшой деревушке жила-была милая девушка со светлыми волосами и голубыми глазами. Эта девушка была давно влюблена в парнишку по имени Роман и ее чувства были взаимны. Они каждый день гуляли в лесу, собирали грибы, ягоды, цветы и практически совсем не расставались.</a:t>
            </a:r>
          </a:p>
          <a:p>
            <a:r>
              <a:rPr lang="ru-RU" sz="2000" b="1" dirty="0" smtClean="0">
                <a:latin typeface="Arial Narrow" pitchFamily="34" charset="0"/>
              </a:rPr>
              <a:t>Однажды молодому человеку приснился сон, в котором седовласый старец дарит ему неведомый ему цветок, с ярко-желтой серединой, окаймленной множеством длинных тонких лепестков. Пробудившись ото сна, парнишка действительно находит около себя этот диковинный цветок. Он сразу же побежал к своей возлюбленной и подарил ей цветочек. Она была в восторге и сразу дала ему название – Ромашка, от ласкового названия имени Романа.</a:t>
            </a:r>
          </a:p>
          <a:p>
            <a:r>
              <a:rPr lang="ru-RU" sz="2000" b="1" dirty="0" smtClean="0">
                <a:latin typeface="Arial Narrow" pitchFamily="34" charset="0"/>
              </a:rPr>
              <a:t>Но девушке стало грустно потому что другие влюбленные были лишены возможности любоваться такими цветами и она попросила Романа отправиться в страну снов и собрать букетик ромашек. Он отправился в путь, но не так просто было найти эту страну. Проведя в странствиях несколько лет, Роман все-таки нашел эту страну. Правитель страны выслушав историю юноши согласился подарить смертным ромашковое поле в обмен на то, что юноша навсегда останется в стране снов. Влюбленный юноша на все был готов ради своей любимой и согласился.</a:t>
            </a:r>
          </a:p>
          <a:p>
            <a:r>
              <a:rPr lang="ru-RU" sz="2000" b="1" dirty="0" smtClean="0">
                <a:latin typeface="Arial Narrow" pitchFamily="34" charset="0"/>
              </a:rPr>
              <a:t>Девушка изо дня в день ждала возвращение любимого, и вот однажды она выглянула в окно и увидела под окном целое поле ромашек и поняла что ее любовь теперь с ней. Вот так вот на земле и появилась ромашка-символ любви.</a:t>
            </a:r>
          </a:p>
        </p:txBody>
      </p:sp>
      <p:pic>
        <p:nvPicPr>
          <p:cNvPr id="6" name="Picture 2" descr="http://dreamworlds.ru/uploads/posts/2011-06/1306952653_y_f530487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004" y="18003"/>
            <a:ext cx="9119996" cy="6839997"/>
          </a:xfrm>
          <a:prstGeom prst="rect">
            <a:avLst/>
          </a:prstGeom>
          <a:noFill/>
        </p:spPr>
      </p:pic>
      <p:pic>
        <p:nvPicPr>
          <p:cNvPr id="7" name="Picture 2" descr="http://im5-tub-ru.yandex.net/i?id=16822399-30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48464" y="6451626"/>
            <a:ext cx="395536" cy="406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d-legend.ru/editor/uploads/images/cypripedium_macranthon_venerin_bashmachok_krupnocvetkovyy_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404664"/>
            <a:ext cx="4944549" cy="3708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4293096"/>
            <a:ext cx="6264696" cy="1736646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Эту туфельку на ножку не надеть,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Эта туфелька наполнена нектаром.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На неё мне можно лишь смотреть,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В «Книгу красную» она занесена не даром.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420888"/>
            <a:ext cx="33838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в</a:t>
            </a:r>
            <a:r>
              <a:rPr lang="ru-RU" sz="54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енерин </a:t>
            </a:r>
          </a:p>
          <a:p>
            <a:pPr algn="ctr"/>
            <a:r>
              <a:rPr lang="ru-RU" sz="54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башмачок</a:t>
            </a:r>
            <a:endParaRPr lang="ru-RU" sz="5400" b="1" cap="none" spc="0" dirty="0">
              <a:ln w="1905">
                <a:solidFill>
                  <a:sysClr val="windowText" lastClr="000000"/>
                </a:solidFill>
              </a:ln>
              <a:solidFill>
                <a:srgbClr val="CC99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Shonar Bangl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4365104"/>
            <a:ext cx="6048672" cy="1584176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Arial Narrow" pitchFamily="34" charset="0"/>
              </a:rPr>
              <a:t>загадка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23928" y="404664"/>
            <a:ext cx="4824536" cy="3600400"/>
          </a:xfrm>
          <a:prstGeom prst="ellipse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Arial Narrow" pitchFamily="34" charset="0"/>
              </a:rPr>
              <a:t>картинка</a:t>
            </a:r>
            <a:r>
              <a:rPr lang="ru-RU" sz="2800" b="1" dirty="0" smtClean="0">
                <a:solidFill>
                  <a:srgbClr val="CC00FF"/>
                </a:solidFill>
                <a:latin typeface="Arial Narrow" pitchFamily="34" charset="0"/>
              </a:rPr>
              <a:t> </a:t>
            </a:r>
            <a:endParaRPr lang="ru-RU" sz="2800" b="1" dirty="0">
              <a:solidFill>
                <a:srgbClr val="CC00FF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2636912"/>
            <a:ext cx="3240360" cy="1440160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Arial Narrow" pitchFamily="34" charset="0"/>
              </a:rPr>
              <a:t>название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316" name="Picture 4" descr="http://im6-tub-ru.yandex.net/i?id=28815286-16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476672"/>
            <a:ext cx="13335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55576" y="1916832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планета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13318" name="Picture 6" descr="http://im0-tub-ru.yandex.net/i?id=58831588-11-72&amp;n=2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548680"/>
            <a:ext cx="1428750" cy="14287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611560" y="476672"/>
            <a:ext cx="3240360" cy="2016224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Arial Narrow" pitchFamily="34" charset="0"/>
              </a:rPr>
              <a:t>ребус</a:t>
            </a:r>
            <a:r>
              <a:rPr lang="ru-RU" dirty="0" smtClean="0">
                <a:solidFill>
                  <a:srgbClr val="CC00FF"/>
                </a:solidFill>
              </a:rPr>
              <a:t> </a:t>
            </a:r>
            <a:endParaRPr lang="ru-RU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7056784" cy="5976664"/>
          </a:xfrm>
        </p:spPr>
        <p:txBody>
          <a:bodyPr/>
          <a:lstStyle/>
          <a:p>
            <a:r>
              <a:rPr lang="ru-RU" sz="2800" b="1" dirty="0" smtClean="0">
                <a:latin typeface="Monotype Corsiva" pitchFamily="66" charset="0"/>
              </a:rPr>
              <a:t>Охотилась однажды богиня Венера со своим возлюбленным Адонисом в лесу. Вдруг нагрянула гроза. Влюбленные спрятались в пещере, а промокшие туфельки Венера сбросила у входа. Случайный путник, тоже застигнутый грозой в лесу, тоже хотел найти убежище в пещере, но увидел на земле чудные туфельки. Едва он наклонился, чтобы поднять их, как туфельки превратились в орхидеи. Догадался путник, что в пещере отдыхают боги, и убрался подобру-поздорову, а прекрасная орхидея венерин башмачок с тех пор растет в лесу.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2770" name="Picture 2" descr="http://img0.liveinternet.ru/images/attach/c/2/67/687/67687693_1291985774_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1" y="476672"/>
            <a:ext cx="7848872" cy="5400600"/>
          </a:xfrm>
          <a:prstGeom prst="rect">
            <a:avLst/>
          </a:prstGeom>
          <a:noFill/>
        </p:spPr>
      </p:pic>
      <p:pic>
        <p:nvPicPr>
          <p:cNvPr id="5" name="Picture 2" descr="http://im5-tub-ru.yandex.net/i?id=16822399-30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60432" y="6155704"/>
            <a:ext cx="683568" cy="70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476672"/>
            <a:ext cx="379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хризантема</a:t>
            </a:r>
            <a:endParaRPr lang="ru-RU" sz="5400" b="1" cap="none" spc="0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Shonar Bangla" pitchFamily="34" charset="0"/>
            </a:endParaRPr>
          </a:p>
        </p:txBody>
      </p:sp>
      <p:pic>
        <p:nvPicPr>
          <p:cNvPr id="33794" name="Picture 2" descr="http://img1.liveinternet.ru/images/attach/c/6/98/952/98952007_4005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484784"/>
            <a:ext cx="3816424" cy="2835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4437112"/>
            <a:ext cx="5886400" cy="1736646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Цветок-загадка символом осенним,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Звездой спускается сияющей с небес...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Нам осень дарит «звездные мгновенья» ,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И за окном </a:t>
            </a:r>
            <a:r>
              <a:rPr lang="ru-RU" b="1" dirty="0" err="1" smtClean="0">
                <a:latin typeface="Arial Narrow" pitchFamily="34" charset="0"/>
              </a:rPr>
              <a:t>цветоподобный</a:t>
            </a:r>
            <a:r>
              <a:rPr lang="ru-RU" b="1" dirty="0" smtClean="0">
                <a:latin typeface="Arial Narrow" pitchFamily="34" charset="0"/>
              </a:rPr>
              <a:t> лес.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33796" name="Picture 4" descr="http://s5.postimg.org/c7hcj29bb/imag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620688"/>
            <a:ext cx="1224136" cy="1224136"/>
          </a:xfrm>
          <a:prstGeom prst="rect">
            <a:avLst/>
          </a:prstGeom>
          <a:noFill/>
        </p:spPr>
      </p:pic>
      <p:pic>
        <p:nvPicPr>
          <p:cNvPr id="33798" name="Picture 6" descr="filiorum alphabet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2492896"/>
            <a:ext cx="1428750" cy="1285876"/>
          </a:xfrm>
          <a:prstGeom prst="rect">
            <a:avLst/>
          </a:prstGeom>
          <a:noFill/>
        </p:spPr>
      </p:pic>
      <p:pic>
        <p:nvPicPr>
          <p:cNvPr id="33800" name="Picture 8" descr="http://c.foto.radikal.ru/0610/ed750cb88a3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620688"/>
            <a:ext cx="1409700" cy="1314451"/>
          </a:xfrm>
          <a:prstGeom prst="rect">
            <a:avLst/>
          </a:prstGeom>
          <a:noFill/>
        </p:spPr>
      </p:pic>
      <p:pic>
        <p:nvPicPr>
          <p:cNvPr id="33802" name="Picture 10" descr="http://photo.qip.ru/photo/korall-11/2498460/large/48462415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752" y="2348880"/>
            <a:ext cx="1905000" cy="11430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63888" y="1700808"/>
            <a:ext cx="885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О=И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3429000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3,2,1,3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23520" y="1628800"/>
            <a:ext cx="3708920" cy="2736304"/>
          </a:xfrm>
          <a:prstGeom prst="ellipse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Narrow" pitchFamily="34" charset="0"/>
              </a:rPr>
              <a:t>картинка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476672"/>
            <a:ext cx="3960440" cy="3744416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Narrow" pitchFamily="34" charset="0"/>
              </a:rPr>
              <a:t>ребус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548680"/>
            <a:ext cx="3672408" cy="1008112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Narrow" pitchFamily="34" charset="0"/>
              </a:rPr>
              <a:t>название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9592" y="4509120"/>
            <a:ext cx="5688632" cy="1584176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Narrow" pitchFamily="34" charset="0"/>
              </a:rPr>
              <a:t>загадка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dirty="0" smtClean="0"/>
              <a:t>Какая птица носит название танца? </a:t>
            </a:r>
            <a:endParaRPr lang="ru-RU" sz="6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20688"/>
            <a:ext cx="7772400" cy="411480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Однажды царь драконов решил навредить людям, похитив Солнце. Дракон прилетел к нему и хотел схватить, но спалил себе кончики пальцев. Тогда он сильно разозлился и стал рвать Солнце на кусочки. Оторванные кусочки Солнца падали на землю и в этом месте вырастали прекрасные цветы — хризантемы.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Picture 2" descr="http://im5-tub-ru.yandex.net/i?id=16822399-30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60432" y="6155704"/>
            <a:ext cx="683568" cy="70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8" name="Picture 2" descr="http://lib3.podelise.ru/tw_files2/urls_3/24/d-23500/23500_html_m3c4e337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476671"/>
            <a:ext cx="7776864" cy="4937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355976" y="692696"/>
            <a:ext cx="3942184" cy="1736646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Что за странный шар растёт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На окне в иголках?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Зеленеет и цветёт,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И на вид не ёлка.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12290" name="Picture 2" descr="http://static3.fjcdn.com/comments/Rule+34+I+dare+you+_264a0a596a5d10cf4aafd65d2952d3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76672"/>
            <a:ext cx="3507904" cy="3248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76056" y="2492896"/>
            <a:ext cx="2282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кактус</a:t>
            </a:r>
            <a:endParaRPr lang="ru-RU" sz="5400" b="1" cap="none" spc="0" dirty="0">
              <a:ln w="1905"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Shonar Bangla" pitchFamily="34" charset="0"/>
            </a:endParaRPr>
          </a:p>
        </p:txBody>
      </p:sp>
      <p:pic>
        <p:nvPicPr>
          <p:cNvPr id="12292" name="Picture 4" descr="filiorum alphabe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4509120"/>
            <a:ext cx="1390650" cy="1428750"/>
          </a:xfrm>
          <a:prstGeom prst="rect">
            <a:avLst/>
          </a:prstGeom>
          <a:noFill/>
        </p:spPr>
      </p:pic>
      <p:pic>
        <p:nvPicPr>
          <p:cNvPr id="12294" name="Picture 6" descr="filiorum alphabe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789040"/>
            <a:ext cx="1390650" cy="1428750"/>
          </a:xfrm>
          <a:prstGeom prst="rect">
            <a:avLst/>
          </a:prstGeom>
          <a:noFill/>
        </p:spPr>
      </p:pic>
      <p:pic>
        <p:nvPicPr>
          <p:cNvPr id="12296" name="Picture 8" descr="filiorum alphabet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4365104"/>
            <a:ext cx="1371600" cy="1428750"/>
          </a:xfrm>
          <a:prstGeom prst="rect">
            <a:avLst/>
          </a:prstGeom>
          <a:noFill/>
        </p:spPr>
      </p:pic>
      <p:pic>
        <p:nvPicPr>
          <p:cNvPr id="12298" name="Picture 10" descr="filiorum alphabet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4581128"/>
            <a:ext cx="1200150" cy="1428750"/>
          </a:xfrm>
          <a:prstGeom prst="rect">
            <a:avLst/>
          </a:prstGeom>
          <a:noFill/>
        </p:spPr>
      </p:pic>
      <p:pic>
        <p:nvPicPr>
          <p:cNvPr id="12300" name="Picture 12" descr="filiorum alphabet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3933056"/>
            <a:ext cx="1428750" cy="1285876"/>
          </a:xfrm>
          <a:prstGeom prst="rect">
            <a:avLst/>
          </a:prstGeom>
          <a:noFill/>
        </p:spPr>
      </p:pic>
      <p:pic>
        <p:nvPicPr>
          <p:cNvPr id="12302" name="Picture 14" descr="filiorum alphabet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784" y="3933056"/>
            <a:ext cx="1371600" cy="142875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539552" y="404664"/>
            <a:ext cx="3600400" cy="3312368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Arial Narrow" pitchFamily="34" charset="0"/>
              </a:rPr>
              <a:t>картинка</a:t>
            </a:r>
            <a:r>
              <a:rPr lang="ru-RU" dirty="0" smtClean="0">
                <a:solidFill>
                  <a:srgbClr val="00FF00"/>
                </a:solidFill>
              </a:rPr>
              <a:t> 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4" y="764704"/>
            <a:ext cx="3744416" cy="1584176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Arial Narrow" pitchFamily="34" charset="0"/>
              </a:rPr>
              <a:t>загадка</a:t>
            </a:r>
            <a:r>
              <a:rPr lang="ru-RU" dirty="0" smtClean="0">
                <a:solidFill>
                  <a:srgbClr val="00FF00"/>
                </a:solidFill>
              </a:rPr>
              <a:t> 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3861048"/>
            <a:ext cx="6696744" cy="2232248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Arial Narrow" pitchFamily="34" charset="0"/>
              </a:rPr>
              <a:t>переставьте буквы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27984" y="2564904"/>
            <a:ext cx="3600400" cy="1160512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Arial Narrow" pitchFamily="34" charset="0"/>
              </a:rPr>
              <a:t>название</a:t>
            </a:r>
            <a:r>
              <a:rPr lang="ru-RU" dirty="0" smtClean="0">
                <a:solidFill>
                  <a:srgbClr val="00FF00"/>
                </a:solidFill>
              </a:rPr>
              <a:t> </a:t>
            </a:r>
            <a:endParaRPr lang="ru-RU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8424936"/>
          </a:xfrm>
        </p:spPr>
        <p:txBody>
          <a:bodyPr/>
          <a:lstStyle/>
          <a:p>
            <a:r>
              <a:rPr lang="ru-RU" sz="2400" b="1" dirty="0" smtClean="0">
                <a:latin typeface="Arial Narrow" pitchFamily="34" charset="0"/>
              </a:rPr>
              <a:t>У розы, нежной и беззащитной был однажды день рождения. Все цветы приготовили ей свои подарки - лепестки с капельками росы. И только Кактус не знал, как ему быть. "Роза ведь так прекрасна! - думал он. - А я такой неуклюжий, безобразный со своими колючками... нет, не для меня ее день рождения..."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А Роза, оказывается, была чуткой и внимательной, она словно угадала печальные мысли Кактуса и попросила знакомую Бабочку передать ему чтобы он обязательно пришел: ведь нет подарка дороже, чем дружба. Как обрадовался Кактус приглашению!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- Я обязательно приду, - сказал он Бабочке.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И вот наступил день рождения Розы. Принимая подарки гостей, она каждому улыбалась нежно и чуть печально. Последним к Розе подошел Кактус.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37890" name="Picture 2" descr="http://img1.liveinternet.ru/images/attach/c/2/74/492/74492703_2714816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8208912" cy="610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6984776" cy="5544616"/>
          </a:xfrm>
        </p:spPr>
        <p:txBody>
          <a:bodyPr/>
          <a:lstStyle/>
          <a:p>
            <a:r>
              <a:rPr lang="ru-RU" b="1" dirty="0" smtClean="0">
                <a:latin typeface="Arial Narrow" pitchFamily="34" charset="0"/>
              </a:rPr>
              <a:t>- </a:t>
            </a:r>
            <a:r>
              <a:rPr lang="ru-RU" sz="2400" b="1" dirty="0" smtClean="0">
                <a:latin typeface="Arial Narrow" pitchFamily="34" charset="0"/>
              </a:rPr>
              <a:t>Я желаю тебе всего-всего самого хорошего, - сказал он. - Но ты такая беззащитная, тебя так легко обидеть, и поэтому твоя улыбка всегда чуть печальна. Я долго думал, что тебе подарить... Вот, прими это... - и Кактус протянул Розе колючую шубку.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- Спасибо тебе, дорогой друг, - ответила Роза, - Мне очень недоставало этой шубки. Но ты слишком уж скромен - ведь у тебя тоже день рождения. Я не забыла об этом. Прими и от меня подарок, - Роза протянула ему ароматный белый бутон.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С тех пор Роза носит колючую шубку, а Кактус цветет в день своего рождения.</a:t>
            </a:r>
            <a:endParaRPr lang="ru-RU" sz="2400" dirty="0" smtClean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http://im5-tub-ru.yandex.net/i?id=16822399-30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60432" y="6155704"/>
            <a:ext cx="683568" cy="70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tat20.privet.ru/lr/0d14f0cc85ae3bd9e0c07a9cc0658ff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620688"/>
            <a:ext cx="4043832" cy="3745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476672"/>
            <a:ext cx="3240360" cy="1736646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Конфеты есть такие,</a:t>
            </a:r>
          </a:p>
          <a:p>
            <a:r>
              <a:rPr lang="ru-RU" b="1" dirty="0" smtClean="0">
                <a:latin typeface="Arial Narrow" pitchFamily="34" charset="0"/>
              </a:rPr>
              <a:t>И есть такой цветок,</a:t>
            </a:r>
          </a:p>
          <a:p>
            <a:r>
              <a:rPr lang="ru-RU" b="1" dirty="0" smtClean="0">
                <a:latin typeface="Arial Narrow" pitchFamily="34" charset="0"/>
              </a:rPr>
              <a:t>И нитки, из которых</a:t>
            </a:r>
          </a:p>
          <a:p>
            <a:r>
              <a:rPr lang="ru-RU" b="1" dirty="0" smtClean="0">
                <a:latin typeface="Arial Narrow" pitchFamily="34" charset="0"/>
              </a:rPr>
              <a:t>Смотаешь ты клубок.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1370" y="4869160"/>
            <a:ext cx="1675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honar Bangla" pitchFamily="34" charset="0"/>
              </a:rPr>
              <a:t>ирис</a:t>
            </a:r>
            <a:endParaRPr lang="ru-RU" sz="5400" b="1" cap="none" spc="0" dirty="0">
              <a:ln w="1905">
                <a:solidFill>
                  <a:sysClr val="windowText" lastClr="000000"/>
                </a:solidFill>
              </a:ln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Shonar Bangla" pitchFamily="34" charset="0"/>
            </a:endParaRPr>
          </a:p>
        </p:txBody>
      </p:sp>
      <p:pic>
        <p:nvPicPr>
          <p:cNvPr id="38916" name="Picture 4" descr="http://content.foto.mail.ru/bk/220511/1566/s-15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2564904"/>
            <a:ext cx="1994068" cy="1728192"/>
          </a:xfrm>
          <a:prstGeom prst="rect">
            <a:avLst/>
          </a:prstGeom>
          <a:noFill/>
        </p:spPr>
      </p:pic>
      <p:pic>
        <p:nvPicPr>
          <p:cNvPr id="38918" name="Picture 6" descr="http://kogofragola.ru/files/s/800x0/files/menu/342___jpg____1353504186_fd36fa5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005064"/>
            <a:ext cx="3250332" cy="22687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899592" y="548680"/>
            <a:ext cx="3024336" cy="1584176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Arial Narrow" pitchFamily="34" charset="0"/>
              </a:rPr>
              <a:t>загадка</a:t>
            </a:r>
            <a:r>
              <a:rPr lang="ru-RU" dirty="0" smtClean="0">
                <a:solidFill>
                  <a:srgbClr val="00FF00"/>
                </a:solidFill>
              </a:rPr>
              <a:t> 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2492896"/>
            <a:ext cx="3024336" cy="3672408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Arial Narrow" pitchFamily="34" charset="0"/>
              </a:rPr>
              <a:t>ребус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7984" y="4797152"/>
            <a:ext cx="2376264" cy="1008112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Arial Narrow" pitchFamily="34" charset="0"/>
              </a:rPr>
              <a:t>название</a:t>
            </a:r>
            <a:r>
              <a:rPr lang="ru-RU" dirty="0" smtClean="0">
                <a:solidFill>
                  <a:srgbClr val="00FF00"/>
                </a:solidFill>
              </a:rPr>
              <a:t> 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3968" y="476672"/>
            <a:ext cx="4176464" cy="4104456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Arial Narrow" pitchFamily="34" charset="0"/>
              </a:rPr>
              <a:t>картинка</a:t>
            </a:r>
            <a:r>
              <a:rPr lang="ru-RU" dirty="0" smtClean="0">
                <a:solidFill>
                  <a:srgbClr val="00FF00"/>
                </a:solidFill>
              </a:rPr>
              <a:t> </a:t>
            </a:r>
            <a:endParaRPr lang="ru-RU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6840760" cy="5688632"/>
          </a:xfrm>
        </p:spPr>
        <p:txBody>
          <a:bodyPr/>
          <a:lstStyle/>
          <a:p>
            <a:r>
              <a:rPr lang="ru-RU" sz="2600" b="1" dirty="0" smtClean="0">
                <a:latin typeface="Monotype Corsiva" pitchFamily="66" charset="0"/>
              </a:rPr>
              <a:t>Когда титан Прометей похитил на Олимпе небесный огонь и подарил его людям, на земле вспыхнула дивным </a:t>
            </a:r>
            <a:r>
              <a:rPr lang="ru-RU" sz="2600" b="1" dirty="0" err="1" smtClean="0">
                <a:latin typeface="Monotype Corsiva" pitchFamily="66" charset="0"/>
              </a:rPr>
              <a:t>семицветием</a:t>
            </a:r>
            <a:r>
              <a:rPr lang="ru-RU" sz="2600" b="1" dirty="0" smtClean="0">
                <a:latin typeface="Monotype Corsiva" pitchFamily="66" charset="0"/>
              </a:rPr>
              <a:t> радуга – так велика была радость всего живого на свете. Уже и закат отгорел, и день угас, и солнце ушло, а радуга – та по-прежнему светилась над миром, даруя людям надежду. Она не гасла до самого рассвета, а когда утром снова вернулось на свое место солнце, там, где горела и переливалась красками волшебная радуга, расцвели ирисы…</a:t>
            </a:r>
          </a:p>
          <a:p>
            <a:r>
              <a:rPr lang="ru-RU" sz="2600" b="1" dirty="0" smtClean="0">
                <a:latin typeface="Monotype Corsiva" pitchFamily="66" charset="0"/>
              </a:rPr>
              <a:t>Древние греки дали цветку название по имени богини радуги Ириды. Рассыпалась радуга на мелкие осколки – вот и зацвели ирисы. </a:t>
            </a:r>
          </a:p>
        </p:txBody>
      </p:sp>
      <p:pic>
        <p:nvPicPr>
          <p:cNvPr id="39940" name="Picture 4" descr="http://st.steepwalls.com/wallpapers_original/wallpapers/535923_(www.GdeFon.com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8136904" cy="5976664"/>
          </a:xfrm>
          <a:prstGeom prst="rect">
            <a:avLst/>
          </a:prstGeom>
          <a:noFill/>
        </p:spPr>
      </p:pic>
      <p:pic>
        <p:nvPicPr>
          <p:cNvPr id="6" name="Picture 2" descr="http://im5-tub-ru.yandex.net/i?id=16822399-30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60432" y="6155704"/>
            <a:ext cx="683568" cy="70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0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/>
              <a:t>Третий период </a:t>
            </a:r>
          </a:p>
          <a:p>
            <a:pPr algn="ctr">
              <a:buNone/>
            </a:pPr>
            <a:r>
              <a:rPr lang="ru-RU" sz="4800" b="1" dirty="0" smtClean="0"/>
              <a:t>«Найди животное»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Задание: найти в предложении зашифрованное название животного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Среди кустов царит покой, здесь хорошо бродить одной.</a:t>
            </a:r>
          </a:p>
          <a:p>
            <a:pPr>
              <a:buNone/>
            </a:pPr>
            <a:r>
              <a:rPr lang="ru-RU" dirty="0" smtClean="0"/>
              <a:t>Ответ:</a:t>
            </a:r>
          </a:p>
          <a:p>
            <a:pPr>
              <a:buNone/>
            </a:pPr>
            <a:r>
              <a:rPr lang="ru-RU" dirty="0" smtClean="0"/>
              <a:t>Среди куст</a:t>
            </a:r>
            <a:r>
              <a:rPr lang="ru-RU" b="1" u="sng" dirty="0" smtClean="0"/>
              <a:t>ов</a:t>
            </a:r>
            <a:r>
              <a:rPr lang="ru-RU" dirty="0" smtClean="0"/>
              <a:t> </a:t>
            </a:r>
            <a:r>
              <a:rPr lang="ru-RU" b="1" u="sng" dirty="0" smtClean="0"/>
              <a:t>ца</a:t>
            </a:r>
            <a:r>
              <a:rPr lang="ru-RU" dirty="0" smtClean="0"/>
              <a:t>рит покой, здесь хорошо бродить одной.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Листочки с заданиями каждой команде: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1148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Я захожу во все заливы, ищу какой-нибудь поживы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Нашел я чей-то шлем. Ура! Мне нестрашна теперь жара!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Немногие найдут мой след: я здесь, а кажется,  что нет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Дышать легко, закат пылает, прохладный вечер наступает.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Гром грохотал, весь лес трясло, но я гулял грозе назло.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Правильные ответы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1148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Я захожу во все заливы, и</a:t>
            </a:r>
            <a:r>
              <a:rPr lang="ru-RU" sz="2400" b="1" u="sng" dirty="0" smtClean="0"/>
              <a:t>щу</a:t>
            </a:r>
            <a:r>
              <a:rPr lang="ru-RU" sz="2400" dirty="0" smtClean="0"/>
              <a:t> </a:t>
            </a:r>
            <a:r>
              <a:rPr lang="ru-RU" sz="2400" b="1" u="sng" dirty="0" smtClean="0"/>
              <a:t>ка</a:t>
            </a:r>
            <a:r>
              <a:rPr lang="ru-RU" sz="2400" dirty="0" smtClean="0"/>
              <a:t>кой-нибудь поживы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Нашел я чей-то ш</a:t>
            </a:r>
            <a:r>
              <a:rPr lang="ru-RU" sz="2400" b="1" u="sng" dirty="0" smtClean="0"/>
              <a:t>лем</a:t>
            </a:r>
            <a:r>
              <a:rPr lang="ru-RU" sz="2400" dirty="0" smtClean="0"/>
              <a:t>. </a:t>
            </a:r>
            <a:r>
              <a:rPr lang="ru-RU" sz="2400" b="1" u="sng" dirty="0" smtClean="0"/>
              <a:t>Ур</a:t>
            </a:r>
            <a:r>
              <a:rPr lang="ru-RU" sz="2400" dirty="0" smtClean="0"/>
              <a:t>а! Мне нестрашна теперь жара!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Немно</a:t>
            </a:r>
            <a:r>
              <a:rPr lang="ru-RU" sz="2400" b="1" u="sng" dirty="0" smtClean="0"/>
              <a:t>гие</a:t>
            </a:r>
            <a:r>
              <a:rPr lang="ru-RU" sz="2400" dirty="0" smtClean="0"/>
              <a:t> </a:t>
            </a:r>
            <a:r>
              <a:rPr lang="ru-RU" sz="2400" b="1" u="sng" dirty="0" smtClean="0"/>
              <a:t>на</a:t>
            </a:r>
            <a:r>
              <a:rPr lang="ru-RU" sz="2400" dirty="0" smtClean="0"/>
              <a:t>йдут мой след: я здесь, а кажется,  что нет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Дышать лег</a:t>
            </a:r>
            <a:r>
              <a:rPr lang="ru-RU" sz="2400" b="1" u="sng" dirty="0" smtClean="0"/>
              <a:t>ко</a:t>
            </a:r>
            <a:r>
              <a:rPr lang="ru-RU" sz="2400" dirty="0" smtClean="0"/>
              <a:t>, </a:t>
            </a:r>
            <a:r>
              <a:rPr lang="ru-RU" sz="2400" b="1" u="sng" dirty="0" smtClean="0"/>
              <a:t>за</a:t>
            </a:r>
            <a:r>
              <a:rPr lang="ru-RU" sz="2400" dirty="0" smtClean="0"/>
              <a:t>кат пылает, прохладный вечер наступает.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Гром грохотал, весь лес тря</a:t>
            </a:r>
            <a:r>
              <a:rPr lang="ru-RU" sz="2400" b="1" u="sng" dirty="0" smtClean="0"/>
              <a:t>сло</a:t>
            </a:r>
            <a:r>
              <a:rPr lang="ru-RU" sz="2400" dirty="0" smtClean="0"/>
              <a:t>, </a:t>
            </a:r>
            <a:r>
              <a:rPr lang="ru-RU" sz="2400" b="1" u="sng" dirty="0" smtClean="0"/>
              <a:t>н</a:t>
            </a:r>
            <a:r>
              <a:rPr lang="ru-RU" sz="2400" dirty="0" smtClean="0"/>
              <a:t>о я гулял грозе назло.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Чечетка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ат\Desktop\15391272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556792"/>
            <a:ext cx="5904656" cy="450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внимание!!!</a:t>
            </a:r>
          </a:p>
          <a:p>
            <a:pPr algn="ctr">
              <a:buNone/>
            </a:pPr>
            <a:r>
              <a:rPr lang="ru-RU" dirty="0" smtClean="0"/>
              <a:t>Удачи!!!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71813" y="785813"/>
            <a:ext cx="5843587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600" kern="0" dirty="0"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267744" y="692696"/>
            <a:ext cx="6696744" cy="3600400"/>
          </a:xfrm>
          <a:noFill/>
        </p:spPr>
        <p:txBody>
          <a:bodyPr/>
          <a:lstStyle/>
          <a:p>
            <a:r>
              <a:rPr lang="ru-RU" sz="1200" b="1" dirty="0" smtClean="0">
                <a:latin typeface="Arial Narrow" pitchFamily="34" charset="0"/>
              </a:rPr>
              <a:t>Легенды о васильке. </a:t>
            </a:r>
            <a:r>
              <a:rPr lang="en-US" sz="1200" b="1" dirty="0" smtClean="0">
                <a:latin typeface="Arial Narrow" pitchFamily="34" charset="0"/>
                <a:hlinkClick r:id="rId3"/>
              </a:rPr>
              <a:t>http://flowers.forum2x2.ru/t37p15-topic#302</a:t>
            </a:r>
            <a:endParaRPr lang="ru-RU" sz="1200" b="1" dirty="0" smtClean="0">
              <a:latin typeface="Arial Narrow" pitchFamily="34" charset="0"/>
            </a:endParaRPr>
          </a:p>
          <a:p>
            <a:r>
              <a:rPr lang="ru-RU" sz="1200" b="1" dirty="0" smtClean="0">
                <a:latin typeface="Arial Narrow" pitchFamily="34" charset="0"/>
              </a:rPr>
              <a:t>Легенда об астре. </a:t>
            </a:r>
            <a:r>
              <a:rPr lang="en-US" sz="1200" b="1" dirty="0" smtClean="0">
                <a:latin typeface="Arial Narrow" pitchFamily="34" charset="0"/>
                <a:hlinkClick r:id="rId4"/>
              </a:rPr>
              <a:t>http://fialka.tomsk.ru/index.php/leg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Легенда о ромашке. </a:t>
            </a:r>
            <a:r>
              <a:rPr lang="en-US" sz="1200" b="1" dirty="0" smtClean="0">
                <a:latin typeface="Arial Narrow" pitchFamily="34" charset="0"/>
                <a:hlinkClick r:id="rId5"/>
              </a:rPr>
              <a:t>http://loveflora.ru/interesnie-fakti/legenda-o-romashke</a:t>
            </a:r>
            <a:endParaRPr lang="ru-RU" sz="1200" b="1" dirty="0" smtClean="0">
              <a:latin typeface="Arial Narrow" pitchFamily="34" charset="0"/>
            </a:endParaRPr>
          </a:p>
          <a:p>
            <a:r>
              <a:rPr lang="ru-RU" sz="1200" b="1" dirty="0" smtClean="0">
                <a:latin typeface="Arial Narrow" pitchFamily="34" charset="0"/>
              </a:rPr>
              <a:t>Загадка о ромашке. </a:t>
            </a:r>
            <a:r>
              <a:rPr lang="en-US" sz="1200" b="1" dirty="0" smtClean="0">
                <a:latin typeface="Arial Narrow" pitchFamily="34" charset="0"/>
                <a:hlinkClick r:id="rId6"/>
              </a:rPr>
              <a:t>http://www.numama.ru/zagadki-dlja-malenkih-detei/zagadki-o-zhivoi-prirode/zagadki-pro-romashku.html</a:t>
            </a:r>
            <a:r>
              <a:rPr lang="ru-RU" sz="1200" b="1" dirty="0" smtClean="0">
                <a:latin typeface="Arial Narrow" pitchFamily="34" charset="0"/>
              </a:rPr>
              <a:t>  </a:t>
            </a:r>
          </a:p>
          <a:p>
            <a:r>
              <a:rPr lang="ru-RU" sz="1200" b="1" dirty="0" smtClean="0">
                <a:latin typeface="Arial Narrow" pitchFamily="34" charset="0"/>
              </a:rPr>
              <a:t>Легенда и загадка о венерином башмачке. </a:t>
            </a:r>
            <a:r>
              <a:rPr lang="en-US" sz="1200" b="1" dirty="0" smtClean="0">
                <a:latin typeface="Arial Narrow" pitchFamily="34" charset="0"/>
                <a:hlinkClick r:id="rId7"/>
              </a:rPr>
              <a:t>http://letopisi.org/index.php/%D0%94%D0%B0%D0%BB%D1%8C%D0%BD%D0%B5%D0%B2%D0%BE%D1%81%D1%82%D0%BE%D1%87%D0%BD%D0%B0%D1%8F_%D0%B0%D0%B7%D0%B1%D1%83%D0%BA%D0%B0._%D0%91%D1%83%D0%BA%D0%B2%D0%B0_%D0%92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Легенда о хризантеме. </a:t>
            </a:r>
            <a:r>
              <a:rPr lang="en-US" sz="1200" b="1" dirty="0" smtClean="0">
                <a:latin typeface="Arial Narrow" pitchFamily="34" charset="0"/>
                <a:hlinkClick r:id="rId8"/>
              </a:rPr>
              <a:t>http://www.floralblog.ru/mify/legendy-o-hrizanteme.html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Стихотворение о хризантеме. </a:t>
            </a:r>
            <a:r>
              <a:rPr lang="en-US" sz="1200" b="1" dirty="0" smtClean="0">
                <a:latin typeface="Arial Narrow" pitchFamily="34" charset="0"/>
                <a:hlinkClick r:id="rId9"/>
              </a:rPr>
              <a:t>http://subscribe.ru/group/zabugore/2855816/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Стихотворение о цветах. </a:t>
            </a:r>
            <a:r>
              <a:rPr lang="en-US" sz="1200" b="1" dirty="0" smtClean="0">
                <a:latin typeface="Arial Narrow" pitchFamily="34" charset="0"/>
                <a:hlinkClick r:id="rId10"/>
              </a:rPr>
              <a:t>http://www.playroom.ru/content/view/1649/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Легенда о кактусе. </a:t>
            </a:r>
            <a:r>
              <a:rPr lang="en-US" sz="1200" b="1" dirty="0" smtClean="0">
                <a:latin typeface="Arial Narrow" pitchFamily="34" charset="0"/>
                <a:hlinkClick r:id="rId11"/>
              </a:rPr>
              <a:t>http://www.liveinternet.ru/users/3109898/post137960776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Загадка о кактусе. </a:t>
            </a:r>
            <a:r>
              <a:rPr lang="en-US" sz="1200" b="1" dirty="0" smtClean="0">
                <a:latin typeface="Arial Narrow" pitchFamily="34" charset="0"/>
                <a:hlinkClick r:id="rId12"/>
              </a:rPr>
              <a:t>http://www.numama.ru/zagadki-dlja-malenkih-detei/zagadki-o-zhivoi-prirode/zagadki-pro-kaktus.html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Легенда об ирисе. </a:t>
            </a:r>
            <a:r>
              <a:rPr lang="en-US" sz="1200" b="1" dirty="0" smtClean="0">
                <a:latin typeface="Arial Narrow" pitchFamily="34" charset="0"/>
                <a:hlinkClick r:id="rId13"/>
              </a:rPr>
              <a:t>http://inoskaz.com/legendy/legendy-o-cvetax/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Загадка об ирисе. </a:t>
            </a:r>
            <a:r>
              <a:rPr lang="en-US" sz="1200" b="1" dirty="0" smtClean="0">
                <a:latin typeface="Arial Narrow" pitchFamily="34" charset="0"/>
                <a:hlinkClick r:id="rId14"/>
              </a:rPr>
              <a:t>http://www.dityachi-zagadky.org.ua/%D0%B8%D1%80%D0%B8%D1%81/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18837" y="116632"/>
            <a:ext cx="48740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</a:rPr>
              <a:t>Источники информации:</a:t>
            </a:r>
            <a:endParaRPr lang="ru-RU" sz="3200" b="1" cap="none" spc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4293096"/>
            <a:ext cx="4912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</a:rPr>
              <a:t>Источники изображения:</a:t>
            </a:r>
            <a:endParaRPr lang="ru-RU" sz="3200" b="1" cap="none" spc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/>
            </a:endParaRPr>
          </a:p>
        </p:txBody>
      </p:sp>
      <p:sp useBgFill="1">
        <p:nvSpPr>
          <p:cNvPr id="7" name="Содержимое 10"/>
          <p:cNvSpPr>
            <a:spLocks noGrp="1"/>
          </p:cNvSpPr>
          <p:nvPr>
            <p:ph sz="half" idx="1"/>
          </p:nvPr>
        </p:nvSpPr>
        <p:spPr>
          <a:xfrm>
            <a:off x="4067944" y="4869160"/>
            <a:ext cx="4824536" cy="1800200"/>
          </a:xfrm>
        </p:spPr>
        <p:txBody>
          <a:bodyPr/>
          <a:lstStyle/>
          <a:p>
            <a:r>
              <a:rPr lang="ru-RU" sz="1200" b="1" dirty="0" smtClean="0">
                <a:latin typeface="Arial Narrow" pitchFamily="34" charset="0"/>
              </a:rPr>
              <a:t>Ирис. </a:t>
            </a:r>
            <a:r>
              <a:rPr lang="en-US" sz="1200" b="1" dirty="0" smtClean="0">
                <a:latin typeface="Arial Narrow" pitchFamily="34" charset="0"/>
                <a:hlinkClick r:id="rId15"/>
              </a:rPr>
              <a:t>http://stat20.privet.ru/lr/0d14f0cc85ae3bd9e0c07a9cc0658ff7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en-US" sz="1200" b="1" dirty="0" smtClean="0">
                <a:latin typeface="Arial Narrow" pitchFamily="34" charset="0"/>
                <a:hlinkClick r:id="rId16"/>
              </a:rPr>
              <a:t>http://st.steepwalls.com/wallpapers_original/wallpapers/535923_(www.G</a:t>
            </a:r>
            <a:endParaRPr lang="ru-RU" sz="1200" b="1" dirty="0" smtClean="0">
              <a:latin typeface="Arial Narrow" pitchFamily="34" charset="0"/>
              <a:hlinkClick r:id="rId16"/>
            </a:endParaRPr>
          </a:p>
          <a:p>
            <a:r>
              <a:rPr lang="en-US" sz="1200" b="1" dirty="0" smtClean="0">
                <a:latin typeface="Arial Narrow" pitchFamily="34" charset="0"/>
                <a:hlinkClick r:id="rId16"/>
              </a:rPr>
              <a:t>deFon.com).jpg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Рис. </a:t>
            </a:r>
            <a:r>
              <a:rPr lang="en-US" sz="1200" b="1" dirty="0" smtClean="0">
                <a:latin typeface="Arial Narrow" pitchFamily="34" charset="0"/>
                <a:hlinkClick r:id="rId17"/>
              </a:rPr>
              <a:t>http://kogofragola.ru/files/s/800x0/files/menu/342___jpg____1353504186_fd36fa55.jpg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Цветочная поляна. </a:t>
            </a:r>
            <a:r>
              <a:rPr lang="en-US" sz="1200" b="1" dirty="0" smtClean="0">
                <a:latin typeface="Arial Narrow" pitchFamily="34" charset="0"/>
                <a:hlinkClick r:id="rId18"/>
              </a:rPr>
              <a:t>http://zvim.ru/im/1/cvetochnaya_polyana_1920x1080.jpg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71813" y="785813"/>
            <a:ext cx="5843587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600" kern="0" dirty="0">
              <a:cs typeface="Times New Roman" pitchFamily="18" charset="0"/>
            </a:endParaRPr>
          </a:p>
        </p:txBody>
      </p:sp>
      <p:sp useBgFill="1"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8352928" cy="5256584"/>
          </a:xfrm>
        </p:spPr>
        <p:txBody>
          <a:bodyPr/>
          <a:lstStyle/>
          <a:p>
            <a:r>
              <a:rPr lang="ru-RU" sz="1200" b="1" dirty="0" smtClean="0">
                <a:latin typeface="Arial Narrow" pitchFamily="34" charset="0"/>
              </a:rPr>
              <a:t>Девочка. </a:t>
            </a:r>
            <a:r>
              <a:rPr lang="en-US" sz="1200" b="1" dirty="0" smtClean="0">
                <a:latin typeface="Arial Narrow" pitchFamily="34" charset="0"/>
                <a:hlinkClick r:id="rId3"/>
              </a:rPr>
              <a:t>http://www.poetryclub.com.ua/upload/poem_all/00314281.jpg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Цветик – </a:t>
            </a:r>
            <a:r>
              <a:rPr lang="ru-RU" sz="1200" b="1" dirty="0" err="1" smtClean="0">
                <a:latin typeface="Arial Narrow" pitchFamily="34" charset="0"/>
              </a:rPr>
              <a:t>семицветик</a:t>
            </a:r>
            <a:r>
              <a:rPr lang="ru-RU" sz="1200" b="1" dirty="0" smtClean="0">
                <a:latin typeface="Arial Narrow" pitchFamily="34" charset="0"/>
              </a:rPr>
              <a:t>. </a:t>
            </a:r>
            <a:r>
              <a:rPr lang="en-US" sz="1200" b="1" dirty="0" smtClean="0">
                <a:latin typeface="Arial Narrow" pitchFamily="34" charset="0"/>
                <a:hlinkClick r:id="rId4"/>
              </a:rPr>
              <a:t>http://mojmirok.ucoz.ru/_fr/5/7004902.jpg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Василек</a:t>
            </a:r>
            <a:r>
              <a:rPr lang="ru-RU" sz="1200" dirty="0" smtClean="0">
                <a:latin typeface="Arial Narrow" pitchFamily="34" charset="0"/>
              </a:rPr>
              <a:t>. </a:t>
            </a:r>
            <a:r>
              <a:rPr lang="en-US" sz="1200" dirty="0" smtClean="0">
                <a:latin typeface="Arial Narrow" pitchFamily="34" charset="0"/>
                <a:hlinkClick r:id="rId5"/>
              </a:rPr>
              <a:t>http://stat18.privet.ru/lr/0a31d0ca110767daab2ff501b5b3b20e</a:t>
            </a:r>
            <a:r>
              <a:rPr lang="ru-RU" sz="1200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Астры. </a:t>
            </a:r>
            <a:r>
              <a:rPr lang="en-US" sz="1200" b="1" dirty="0" smtClean="0">
                <a:latin typeface="Arial Narrow" pitchFamily="34" charset="0"/>
                <a:hlinkClick r:id="rId6"/>
              </a:rPr>
              <a:t>http://www.taylorgardenclub.com/astpop6.jpg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en-US" sz="1200" b="1" dirty="0" smtClean="0">
                <a:latin typeface="Arial Narrow" pitchFamily="34" charset="0"/>
              </a:rPr>
              <a:t> </a:t>
            </a:r>
            <a:endParaRPr lang="ru-RU" sz="1200" b="1" dirty="0" smtClean="0">
              <a:latin typeface="Arial Narrow" pitchFamily="34" charset="0"/>
            </a:endParaRPr>
          </a:p>
          <a:p>
            <a:r>
              <a:rPr lang="en-US" sz="1200" b="1" dirty="0" smtClean="0">
                <a:latin typeface="Arial Narrow" pitchFamily="34" charset="0"/>
                <a:hlinkClick r:id="rId7"/>
              </a:rPr>
              <a:t>http://stat18.privet.ru/lr/0a1c762eebed3eae5cfc191e2e98e03c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Ромашки. </a:t>
            </a:r>
            <a:r>
              <a:rPr lang="en-US" sz="1200" b="1" dirty="0" smtClean="0">
                <a:latin typeface="Arial Narrow" pitchFamily="34" charset="0"/>
                <a:hlinkClick r:id="rId8"/>
              </a:rPr>
              <a:t>http://dreamworlds.ru/uploads/posts/2011-06/1306952653_y_f530487e.jpg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en-US" sz="1200" b="1" dirty="0" smtClean="0">
                <a:latin typeface="Arial Narrow" pitchFamily="34" charset="0"/>
                <a:hlinkClick r:id="rId9"/>
              </a:rPr>
              <a:t>http://img0.liveinternet.ru/images/attach/c/1/62/676/62676056_56203684_2582010.jpg</a:t>
            </a:r>
            <a:r>
              <a:rPr lang="ru-RU" sz="1200" b="1" dirty="0" smtClean="0">
                <a:latin typeface="Arial Narrow" pitchFamily="34" charset="0"/>
              </a:rPr>
              <a:t>  </a:t>
            </a:r>
          </a:p>
          <a:p>
            <a:r>
              <a:rPr lang="ru-RU" sz="1200" b="1" dirty="0" smtClean="0">
                <a:latin typeface="Arial Narrow" pitchFamily="34" charset="0"/>
              </a:rPr>
              <a:t>Венерин башмачок. </a:t>
            </a:r>
            <a:r>
              <a:rPr lang="en-US" sz="1200" b="1" dirty="0" smtClean="0">
                <a:latin typeface="Arial Narrow" pitchFamily="34" charset="0"/>
                <a:hlinkClick r:id="rId10"/>
              </a:rPr>
              <a:t>http://www.ud-legend.ru/editor/uploads/images/cypripedium_macranthon_venerin_bashmachok_krupnocvetkovyy_(1).jpg</a:t>
            </a:r>
            <a:endParaRPr lang="ru-RU" sz="1200" b="1" dirty="0" smtClean="0">
              <a:latin typeface="Arial Narrow" pitchFamily="34" charset="0"/>
            </a:endParaRPr>
          </a:p>
          <a:p>
            <a:r>
              <a:rPr lang="en-US" sz="1200" b="1" dirty="0" smtClean="0">
                <a:latin typeface="Arial Narrow" pitchFamily="34" charset="0"/>
                <a:hlinkClick r:id="rId11"/>
              </a:rPr>
              <a:t>http://img0.liveinternet.ru/images/attach/c/2/67/687/67687693_1291985774_13.jpg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Хризантема. </a:t>
            </a:r>
            <a:r>
              <a:rPr lang="en-US" sz="1200" b="1" dirty="0" smtClean="0">
                <a:latin typeface="Arial Narrow" pitchFamily="34" charset="0"/>
                <a:hlinkClick r:id="rId12"/>
              </a:rPr>
              <a:t>http://lib3.podelise.ru/tw_files2/urls_3/24/d-23500/23500_html_m3c4e337b.png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en-US" sz="1200" b="1" dirty="0" smtClean="0">
                <a:latin typeface="Arial Narrow" pitchFamily="34" charset="0"/>
              </a:rPr>
              <a:t> 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en-US" sz="1200" b="1" dirty="0" smtClean="0">
                <a:latin typeface="Arial Narrow" pitchFamily="34" charset="0"/>
                <a:hlinkClick r:id="rId13"/>
              </a:rPr>
              <a:t>http://img1.liveinternet.ru/images/attach/c/6/98/952/98952007_400590.jpg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Буквы. </a:t>
            </a:r>
            <a:r>
              <a:rPr lang="en-US" sz="1200" b="1" dirty="0" smtClean="0">
                <a:latin typeface="Arial Narrow" pitchFamily="34" charset="0"/>
                <a:hlinkClick r:id="rId14"/>
              </a:rPr>
              <a:t>http://fotki.yandex.ru/users/svetlera/album/123964</a:t>
            </a:r>
            <a:r>
              <a:rPr lang="ru-RU" sz="1200" b="1" dirty="0" smtClean="0">
                <a:latin typeface="Arial Narrow" pitchFamily="34" charset="0"/>
              </a:rPr>
              <a:t>  </a:t>
            </a:r>
            <a:r>
              <a:rPr lang="en-US" sz="1200" b="1" dirty="0" smtClean="0">
                <a:latin typeface="Arial Narrow" pitchFamily="34" charset="0"/>
              </a:rPr>
              <a:t> </a:t>
            </a:r>
            <a:endParaRPr lang="ru-RU" sz="1200" b="1" dirty="0" smtClean="0">
              <a:latin typeface="Arial Narrow" pitchFamily="34" charset="0"/>
            </a:endParaRPr>
          </a:p>
          <a:p>
            <a:r>
              <a:rPr lang="ru-RU" sz="1200" b="1" dirty="0" smtClean="0">
                <a:latin typeface="Arial Narrow" pitchFamily="34" charset="0"/>
              </a:rPr>
              <a:t>Страус. </a:t>
            </a:r>
            <a:r>
              <a:rPr lang="en-US" sz="1200" b="1" dirty="0" smtClean="0">
                <a:latin typeface="Arial Narrow" pitchFamily="34" charset="0"/>
                <a:hlinkClick r:id="rId15"/>
              </a:rPr>
              <a:t>http://litwinenko.com/_ph/1/2/932468711.gif</a:t>
            </a:r>
            <a:r>
              <a:rPr lang="en-US" sz="1200" b="1" dirty="0" smtClean="0">
                <a:latin typeface="Arial Narrow" pitchFamily="34" charset="0"/>
              </a:rPr>
              <a:t> 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Сова. </a:t>
            </a:r>
            <a:r>
              <a:rPr lang="en-US" sz="1200" b="1" dirty="0" smtClean="0">
                <a:latin typeface="Arial Narrow" pitchFamily="34" charset="0"/>
                <a:hlinkClick r:id="rId16"/>
              </a:rPr>
              <a:t>http://s20.rimg.info/e762d755c641d075e72a82721d6de543.gif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Лук. </a:t>
            </a:r>
            <a:r>
              <a:rPr lang="en-US" sz="1200" b="1" dirty="0" smtClean="0">
                <a:latin typeface="Arial Narrow" pitchFamily="34" charset="0"/>
                <a:hlinkClick r:id="rId17"/>
              </a:rPr>
              <a:t>http://www.ceipcapdor.es/imagenes/menu/146/83/cebolla05.gif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Каша. </a:t>
            </a:r>
            <a:r>
              <a:rPr lang="en-US" sz="1200" b="1" dirty="0" smtClean="0">
                <a:latin typeface="Arial Narrow" pitchFamily="34" charset="0"/>
                <a:hlinkClick r:id="rId18"/>
              </a:rPr>
              <a:t>http://im2-tub-ru.yandex.net/i?id=100304509-56-72&amp;n=21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Море. </a:t>
            </a:r>
            <a:r>
              <a:rPr lang="en-US" sz="1200" b="1" dirty="0" smtClean="0">
                <a:latin typeface="Arial Narrow" pitchFamily="34" charset="0"/>
                <a:hlinkClick r:id="rId19"/>
              </a:rPr>
              <a:t>http://img0.liveinternet.ru/images/attach/c/4/80/577/80577644_70.gif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Роза. </a:t>
            </a:r>
            <a:r>
              <a:rPr lang="en-US" sz="1200" b="1" dirty="0" smtClean="0">
                <a:latin typeface="Arial Narrow" pitchFamily="34" charset="0"/>
                <a:hlinkClick r:id="rId20"/>
              </a:rPr>
              <a:t>http://c.foto.radikal.ru/0610/ed750cb88a31.gif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Метла. </a:t>
            </a:r>
            <a:r>
              <a:rPr lang="en-US" sz="1200" b="1" dirty="0" smtClean="0">
                <a:latin typeface="Arial Narrow" pitchFamily="34" charset="0"/>
                <a:hlinkClick r:id="rId21"/>
              </a:rPr>
              <a:t>http://photo.qip.ru/photo/korall-11/2498460/large/48462415.gif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Планета Венера. </a:t>
            </a:r>
            <a:r>
              <a:rPr lang="en-US" sz="1200" b="1" dirty="0" smtClean="0">
                <a:latin typeface="Arial Narrow" pitchFamily="34" charset="0"/>
                <a:hlinkClick r:id="rId22"/>
              </a:rPr>
              <a:t>http://im6-tub-ru.yandex.net/i?id=28815286-16-72&amp;n=21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Башмачок. </a:t>
            </a:r>
            <a:r>
              <a:rPr lang="en-US" sz="1200" b="1" dirty="0" smtClean="0">
                <a:latin typeface="Arial Narrow" pitchFamily="34" charset="0"/>
                <a:hlinkClick r:id="rId23"/>
              </a:rPr>
              <a:t>http://im0-tub-ru.yandex.net/i?id=58831588-11-72&amp;n=21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ru-RU" sz="1200" b="1" dirty="0" smtClean="0">
                <a:latin typeface="Arial Narrow" pitchFamily="34" charset="0"/>
              </a:rPr>
              <a:t>Кактус. </a:t>
            </a:r>
            <a:r>
              <a:rPr lang="en-US" sz="1200" b="1" dirty="0" smtClean="0">
                <a:latin typeface="Arial Narrow" pitchFamily="34" charset="0"/>
                <a:hlinkClick r:id="rId24"/>
              </a:rPr>
              <a:t>http://img1.liveinternet.ru/images/attach/c/2/74/492/74492703_2714816_1.jpg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r>
              <a:rPr lang="en-US" sz="1200" b="1" dirty="0" smtClean="0">
                <a:latin typeface="Arial Narrow" pitchFamily="34" charset="0"/>
                <a:hlinkClick r:id="rId25"/>
              </a:rPr>
              <a:t>http://static3.fjcdn.com/comments/Rule+34+I+dare+you+_264a0a596a5d10cf4aafd65d2952d336.jpg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pPr>
              <a:buNone/>
            </a:pPr>
            <a:endParaRPr lang="ru-RU" sz="1200" b="1" dirty="0" smtClean="0">
              <a:latin typeface="Arial Narrow" pitchFamily="34" charset="0"/>
            </a:endParaRPr>
          </a:p>
          <a:p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404664"/>
            <a:ext cx="4912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</a:rPr>
              <a:t>Источники изображения:</a:t>
            </a:r>
            <a:endParaRPr lang="ru-RU" sz="3200" b="1" cap="none" spc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dirty="0" smtClean="0"/>
              <a:t>Какой кит ныряет глубже всех? </a:t>
            </a:r>
            <a:endParaRPr lang="ru-RU"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Кашалот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ат\Desktop\OceanWorld_3D_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7" y="1484784"/>
            <a:ext cx="5904656" cy="4291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Какая рыба носит название человека </a:t>
            </a:r>
            <a:r>
              <a:rPr lang="ru-RU" sz="4800" dirty="0" smtClean="0"/>
              <a:t>?</a:t>
            </a:r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ат\Desktop\1372501237_lovlya-sazana-foto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772816"/>
            <a:ext cx="619125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Только </a:t>
            </a:r>
            <a:r>
              <a:rPr lang="ru-RU" dirty="0" smtClean="0"/>
              <a:t>этот крупный  представитель кошачьих в хорошем расположении духа умеет мурлыкать как обыкновенная домашняя </a:t>
            </a:r>
            <a:r>
              <a:rPr lang="ru-RU" dirty="0" smtClean="0"/>
              <a:t>киска. Кто это?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tany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botany</Template>
  <TotalTime>1309</TotalTime>
  <Words>1467</Words>
  <Application>Microsoft Office PowerPoint</Application>
  <PresentationFormat>Экран (4:3)</PresentationFormat>
  <Paragraphs>160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botany</vt:lpstr>
      <vt:lpstr>Слайд 1</vt:lpstr>
      <vt:lpstr>Слайд 2</vt:lpstr>
      <vt:lpstr>Слайд 3</vt:lpstr>
      <vt:lpstr>Чечетка</vt:lpstr>
      <vt:lpstr>Слайд 5</vt:lpstr>
      <vt:lpstr>Кашалот</vt:lpstr>
      <vt:lpstr>Слайд 7</vt:lpstr>
      <vt:lpstr>карп</vt:lpstr>
      <vt:lpstr>Слайд 9</vt:lpstr>
      <vt:lpstr>гепард</vt:lpstr>
      <vt:lpstr>Слайд 11</vt:lpstr>
      <vt:lpstr>аист</vt:lpstr>
      <vt:lpstr>Слайд 13</vt:lpstr>
      <vt:lpstr>Илистый прыгун</vt:lpstr>
      <vt:lpstr>Слайд 15</vt:lpstr>
      <vt:lpstr>свинья</vt:lpstr>
      <vt:lpstr>Слайд 17</vt:lpstr>
      <vt:lpstr>корова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Задание: найти в предложении зашифрованное название животного </vt:lpstr>
      <vt:lpstr>Листочки с заданиями каждой команде: </vt:lpstr>
      <vt:lpstr>Правильные ответы </vt:lpstr>
      <vt:lpstr>Слайд 40</vt:lpstr>
      <vt:lpstr>Слайд 41</vt:lpstr>
      <vt:lpstr>Слайд 42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Цветик семицветик</dc:title>
  <dc:subject>Легенды о цветах</dc:subject>
  <dc:creator>Оськина Т.А.</dc:creator>
  <cp:lastModifiedBy>Пользователь Windows</cp:lastModifiedBy>
  <cp:revision>259</cp:revision>
  <dcterms:created xsi:type="dcterms:W3CDTF">2010-01-08T14:00:33Z</dcterms:created>
  <dcterms:modified xsi:type="dcterms:W3CDTF">2021-01-04T09:58:03Z</dcterms:modified>
</cp:coreProperties>
</file>