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5760-94D5-4D8A-9660-896C1D65B018}" type="datetimeFigureOut">
              <a:rPr lang="ru-RU" smtClean="0"/>
              <a:pPr/>
              <a:t>05.02.2016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778BEE0-9D58-4B8F-8812-3546DE8C5F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5760-94D5-4D8A-9660-896C1D65B018}" type="datetimeFigureOut">
              <a:rPr lang="ru-RU" smtClean="0"/>
              <a:pPr/>
              <a:t>05.02.2016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BEE0-9D58-4B8F-8812-3546DE8C5F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5760-94D5-4D8A-9660-896C1D65B018}" type="datetimeFigureOut">
              <a:rPr lang="ru-RU" smtClean="0"/>
              <a:pPr/>
              <a:t>05.02.2016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BEE0-9D58-4B8F-8812-3546DE8C5F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5760-94D5-4D8A-9660-896C1D65B018}" type="datetimeFigureOut">
              <a:rPr lang="ru-RU" smtClean="0"/>
              <a:pPr/>
              <a:t>05.02.2016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778BEE0-9D58-4B8F-8812-3546DE8C5F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5760-94D5-4D8A-9660-896C1D65B018}" type="datetimeFigureOut">
              <a:rPr lang="ru-RU" smtClean="0"/>
              <a:pPr/>
              <a:t>05.02.2016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BEE0-9D58-4B8F-8812-3546DE8C5F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5760-94D5-4D8A-9660-896C1D65B018}" type="datetimeFigureOut">
              <a:rPr lang="ru-RU" smtClean="0"/>
              <a:pPr/>
              <a:t>05.02.2016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BEE0-9D58-4B8F-8812-3546DE8C5F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5760-94D5-4D8A-9660-896C1D65B018}" type="datetimeFigureOut">
              <a:rPr lang="ru-RU" smtClean="0"/>
              <a:pPr/>
              <a:t>05.02.2016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778BEE0-9D58-4B8F-8812-3546DE8C5F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5760-94D5-4D8A-9660-896C1D65B018}" type="datetimeFigureOut">
              <a:rPr lang="ru-RU" smtClean="0"/>
              <a:pPr/>
              <a:t>05.02.2016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BEE0-9D58-4B8F-8812-3546DE8C5F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5760-94D5-4D8A-9660-896C1D65B018}" type="datetimeFigureOut">
              <a:rPr lang="ru-RU" smtClean="0"/>
              <a:pPr/>
              <a:t>05.02.2016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BEE0-9D58-4B8F-8812-3546DE8C5F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5760-94D5-4D8A-9660-896C1D65B018}" type="datetimeFigureOut">
              <a:rPr lang="ru-RU" smtClean="0"/>
              <a:pPr/>
              <a:t>05.02.2016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BEE0-9D58-4B8F-8812-3546DE8C5F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5760-94D5-4D8A-9660-896C1D65B018}" type="datetimeFigureOut">
              <a:rPr lang="ru-RU" smtClean="0"/>
              <a:pPr/>
              <a:t>05.02.2016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BEE0-9D58-4B8F-8812-3546DE8C5F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555760-94D5-4D8A-9660-896C1D65B018}" type="datetimeFigureOut">
              <a:rPr lang="ru-RU" smtClean="0"/>
              <a:pPr/>
              <a:t>05.02.2016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778BEE0-9D58-4B8F-8812-3546DE8C5F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hyperlink" Target="http://images.yandex.ru/yandsearch?source=wiz&amp;fp=2&amp;uinfo=ww-1377-wh-700-fw-1152-fh-494-pd-1&amp;p=2&amp;text=%D1%80%D1%83%D0%BA%D0%B8&amp;noreask=1&amp;pos=68&amp;rpt=simage&amp;lr=2&amp;img_url=http://www.stihi.ru/pics/2009/10/27/296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1&amp;text=%D0%B1%D0%B0%D0%B1%D0%BE%D1%87%D0%BA%D0%B0%20%D0%B1%D0%B5%D0%B7%20%D1%84%D0%BE%D0%BD%D0%B0&amp;fp=1&amp;pos=34&amp;uinfo=ww-1377-wh-700-fw-1152-fh-494-pd-1&amp;rpt=simage&amp;img_url=http://s53.radikal.ru/i142/1006/82/1384f615e0f8t.jpg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://images.yandex.ru/yandsearch?text=%D0%B1%D0%B0%D0%B1%D0%BE%D1%87%D0%BA%D0%B0%20%D0%B1%D0%B5%D0%B7%20%D1%84%D0%BE%D0%BD%D0%B0&amp;fp=0&amp;pos=14&amp;uinfo=ww-1377-wh-700-fw-1152-fh-494-pd-1&amp;rpt=simage&amp;img_url=http://img0.liveinternet.ru/images/attach/c/7/95/593/95593046_Butterfly_Vector_2.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F%D1%87%D0%B5%D0%BB%D0%BA%D0%B0%20%D0%BA%D0%B0%D1%80%D1%82%D0%B8%D0%BD%D0%BA%D0%B8%20%D0%B4%D0%BB%D1%8F%20%D0%B4%D0%B5%D1%82%D0%B5%D0%B9&amp;fp=0&amp;pos=21&amp;uinfo=ww-1377-wh-700-fw-1152-fh-494-pd-1&amp;rpt=simage&amp;img_url=http://img0.liveinternet.ru/images/attach/c/3/83/190/83190684_17.png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images.yandex.ru/yandsearch?p=2&amp;text=%D0%B1%D0%B0%D0%B1%D0%BE%D1%87%D0%BA%D0%B0%20%D0%B1%D0%B5%D0%B7%20%D1%84%D0%BE%D0%BD%D0%B0&amp;fp=2&amp;pos=68&amp;uinfo=ww-1377-wh-700-fw-1152-fh-494-pd-1&amp;rpt=simage&amp;img_url=http://img1.liveinternet.ru/images/attach/c/2/64/174/64174931_1284819436_01.p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images.yandex.ru/yandsearch?p=1&amp;text=%D0%B1%D0%B0%D0%B1%D0%BE%D1%87%D0%BA%D0%B0%20%D0%B1%D0%B5%D0%B7%20%D1%84%D0%BE%D0%BD%D0%B0&amp;fp=1&amp;pos=30&amp;uinfo=ww-1377-wh-700-fw-1152-fh-494-pd-1&amp;rpt=simage&amp;img_url=http://img-fotki.yandex.ru/get/5809/81939623.e/0_7ae57_58e4f660_S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images.yandex.ru/yandsearch?p=5&amp;text=%D0%B1%D0%B0%D0%B1%D0%BE%D1%87%D0%BA%D0%B0%20%D0%B1%D0%B5%D0%B7%20%D1%84%D0%BE%D0%BD%D0%B0&amp;fp=5&amp;pos=172&amp;uinfo=ww-1377-wh-700-fw-1152-fh-494-pd-1&amp;rpt=simage&amp;img_url=http://img0.liveinternet.ru/images/attach/c/2/64/175/64175676_1284820831_13.pn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images.yandex.ru/yandsearch?p=2&amp;text=%D0%B1%D0%B0%D0%B1%D0%BE%D1%87%D0%BA%D0%B0%20%D0%B1%D0%B5%D0%B7%20%D1%84%D0%BE%D0%BD%D0%B0&amp;fp=2&amp;pos=84&amp;uinfo=ww-1377-wh-700-fw-1152-fh-494-pd-1&amp;rpt=simage&amp;img_url=http://studentweb2.reinhardt.edu/psoe/wynn81634/Lesson_Plans/MC900438044%5b1%5d.pn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images.yandex.ru/yandsearch?text=%D0%BF%D1%87%D0%B5%D0%BB%D0%BA%D0%B0%20%D0%BA%D0%B0%D1%80%D1%82%D0%B8%D0%BD%D0%BA%D0%B8%20%D0%B4%D0%BB%D1%8F%20%D0%B4%D0%B5%D1%82%D0%B5%D0%B9&amp;fp=0&amp;pos=8&amp;uinfo=ww-1377-wh-700-fw-1152-fh-494-pd-1&amp;rpt=simage&amp;img_url=http://cs419526.userapi.com/v419526926/1acc/Velf4ht5HoE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C%D0%B0%D1%81%D1%82%D0%B5%D1%80%20%D0%BA%D0%B0%D1%80%D1%82%D0%B8%D0%BD%D0%BA%D0%B0&amp;fp=0&amp;pos=10&amp;uinfo=ww-1377-wh-700-fw-1152-fh-494-pd-1&amp;rpt=simage&amp;img_url=http://carpefactum.typepad.com/photos/uncategorized/2007/09/17/bob_the_builder.jpg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like=http://viki.rdf.ru/media/upload/preview/professiya.jpg&amp;text=%D0%B2%D1%81%D0%B5%20%D0%BF%D1%80%D0%BE%D1%84%D0%B5%D1%81%D1%81%D0%B8%D0%B8%20%D0%B2%D0%B0%D0%B6%D0%BD%D1%8B%20%20%D0%BA%D0%B0%D1%80%D1%82%D0%B8%D0%BD%D0%BA%D0%B8%20%D0%B4%D0%BB%D1%8F%20%D0%B4%D0%B5%D1%82%D0%B5%D0%B9&amp;fp=2&amp;pos=19&amp;uinfo=ww-1377-wh-700-fw-1335-fh-494-pd-1&amp;rpt=simage&amp;img_url=http://topreferat.znate.ru/pars_docs/refs/54/53396/53396_html_m7114620c.png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A%D0%BD%D0%B8%D0%B3%D0%B0%20%D0%B1%D0%B5%D0%B7%20%D1%84%D0%BE%D0%BD%D0%B0&amp;fp=0&amp;pos=10&amp;uinfo=ww-1377-wh-700-fw-1152-fh-494-pd-1&amp;rpt=simage&amp;img_url=http://s59.radikal.ru/i166/0901/6b/f84b40345e16t.jpg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images.yandex.ru/yandsearch?p=1&amp;text=%D0%BA%D0%BD%D0%B8%D0%B3%D0%B0%20%D0%B1%D0%B5%D0%B7%20%D1%84%D0%BE%D0%BD%D0%B0&amp;fp=1&amp;pos=52&amp;uinfo=ww-1377-wh-700-fw-1152-fh-494-pd-1&amp;rpt=simage&amp;img_url=http://i027.radikal.ru/0805/71/2c75e3374336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images.yandex.ru/yandsearch?p=2&amp;text=%D0%BA%D0%BD%D0%B8%D0%B3%D0%B0%20%D0%B1%D0%B5%D0%B7%20%D1%84%D0%BE%D0%BD%D0%B0&amp;fp=2&amp;pos=88&amp;uinfo=ww-1377-wh-700-fw-1152-fh-494-pd-1&amp;rpt=simage&amp;img_url=http://www.lenagold.ru/fon/clipart/k/knig/kniga11.jp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images.yandex.ru/yandsearch?p=1&amp;text=%D0%BA%D0%BD%D0%B8%D0%B3%D0%B0%20%D0%B1%D0%B5%D0%B7%20%D1%84%D0%BE%D0%BD%D0%B0&amp;fp=1&amp;pos=52&amp;uinfo=ww-1377-wh-700-fw-1152-fh-494-pd-1&amp;rpt=simage&amp;img_url=http://i027.radikal.ru/0805/71/2c75e3374336.png" TargetMode="External"/><Relationship Id="rId7" Type="http://schemas.openxmlformats.org/officeDocument/2006/relationships/hyperlink" Target="http://images.yandex.ru/yandsearch?p=1&amp;text=%D0%B8%D0%BD%D1%81%D1%82%D1%80%D1%83%D0%BC%D0%B5%D0%BD%D1%82%D1%8B%20%20%D0%B1%D0%B5%D0%B7%20%D1%84%D0%BE%D0%BD%D0%B0&amp;fp=1&amp;pos=36&amp;uinfo=ww-1377-wh-700-fw-1152-fh-494-pd-1&amp;rpt=simage&amp;img_url=http://moizakazi.ru/upload/blog/6ec/6ec6d34fbf9dd6b16e90efe72ed1af05.png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hyperlink" Target="http://images.yandex.ru/yandsearch?like=http://us.123rf.com/400wm/400/400/alexeyzet/alexeyzet1106/alexeyzet110600002/9680202-palette-with-paint-and-brushes-in-bucket-and-paper-scroll-with-background-vector-illustration.jpg&amp;p=1&amp;text=%D0%BF%D0%B0%D0%BB%D0%B8%D1%82%D1%80%D0%B0%20%D1%81%20%D0%BA%D0%B8%D1%81%D1%82%D0%BE%D1%87%D0%BA%D0%B0%D0%BC%D0%B8%20%20%D0%B1%D0%B5%D0%B7%20%D1%84%D0%BE%D0%BD%D0%B0&amp;pos=55&amp;uinfo=ww-1377-wh-700-fw-1335-fh-494-pd-1&amp;rpt=simage&amp;img_url=http://img0.liveinternet.ru/images/attach/c/0/46/832/46832489_v6vd99bd.gif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42918"/>
            <a:ext cx="8686800" cy="1214446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роект </a:t>
            </a:r>
            <a:b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ля чего нужны руки?»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071678"/>
            <a:ext cx="8686800" cy="40084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http://svetmaiaka.ru/uploads/posts/2013-03/1364023448_ruki-s-babochkami.jpe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357430"/>
            <a:ext cx="5953125" cy="4324351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3320" name="Picture 8" descr="http://img1.liveinternet.ru/images/attach/c/7/98/598/98598979_95593046_Butterfly_Vector_2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3429000"/>
            <a:ext cx="2799905" cy="2928934"/>
          </a:xfrm>
          <a:prstGeom prst="rect">
            <a:avLst/>
          </a:prstGeom>
          <a:noFill/>
        </p:spPr>
      </p:pic>
      <p:pic>
        <p:nvPicPr>
          <p:cNvPr id="13322" name="Picture 10" descr="http://img-fotki.yandex.ru/get/4312/annaze63.9f/0_3a879_da8f72c9_XL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357166"/>
            <a:ext cx="1857363" cy="18573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Этап 3. Практическая  реализация  проекта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28671"/>
            <a:ext cx="8686800" cy="4929222"/>
          </a:xfrm>
        </p:spPr>
        <p:txBody>
          <a:bodyPr>
            <a:normAutofit lnSpcReduction="10000"/>
          </a:bodyPr>
          <a:lstStyle/>
          <a:p>
            <a:pPr>
              <a:buClr>
                <a:srgbClr val="E27406"/>
              </a:buClr>
              <a:buBlip>
                <a:blip r:embed="rId2"/>
              </a:buBlip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самостоятельно нашли и прочитали необходимую литературу, отобрали из неё самую познавательную информацию, зафиксировали и проиллюстрировали ее в стенгазете «Для чего руки нужны?».</a:t>
            </a:r>
          </a:p>
          <a:p>
            <a:pPr>
              <a:buClr>
                <a:srgbClr val="E27406"/>
              </a:buClr>
              <a:buBlip>
                <a:blip r:embed="rId2"/>
              </a:buBlip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Кроме того, мы составили задания друг для друга и оформили их в виде конвертов, которые были приклеены  к стенгазете. </a:t>
            </a:r>
          </a:p>
          <a:p>
            <a:pPr>
              <a:buClr>
                <a:srgbClr val="E27406"/>
              </a:buClr>
              <a:buBlip>
                <a:blip r:embed="rId2"/>
              </a:buBlip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выступал в роли консультанта и помощника.</a:t>
            </a:r>
          </a:p>
          <a:p>
            <a:endParaRPr lang="ru-RU" dirty="0"/>
          </a:p>
        </p:txBody>
      </p:sp>
      <p:pic>
        <p:nvPicPr>
          <p:cNvPr id="21506" name="Picture 2" descr="http://img0.liveinternet.ru/images/attach/c/4/80/487/80487242_2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429132"/>
            <a:ext cx="2070677" cy="22119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ArchUp">
              <a:avLst/>
            </a:prstTxWarp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Результаты  работы  1 группы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143248"/>
            <a:ext cx="8686800" cy="3429024"/>
          </a:xfrm>
        </p:spPr>
        <p:txBody>
          <a:bodyPr>
            <a:normAutofit/>
          </a:bodyPr>
          <a:lstStyle/>
          <a:p>
            <a:pPr algn="ctr">
              <a:buClr>
                <a:srgbClr val="FFC000"/>
              </a:buClr>
              <a:buNone/>
            </a:pPr>
            <a:r>
              <a:rPr lang="ru-RU" sz="2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Рубрика «Детям о писателях», которая включает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из жизни и творческой деятельности </a:t>
            </a:r>
          </a:p>
          <a:p>
            <a:pPr>
              <a:buClr>
                <a:srgbClr val="7030A0"/>
              </a:buClr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Евгения Андреевича Пермяка.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Книжную выставку в виде фотографий обложек книг автора.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Иллюстрации к рассказу Е.А.Пермяка «Для чего руки нужны».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для других групп – Конверт «Потрудись найти отгадки на нетрудные загадки».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http://uspehsvami24.ru/wp-content/uploads/2013/09/64174931_1284819436_01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29555">
            <a:off x="3901328" y="686142"/>
            <a:ext cx="2458223" cy="24636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928802"/>
            <a:ext cx="8686800" cy="464347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2400" b="1" u="sng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u="sng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u="sng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u="sng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Рубрика </a:t>
            </a:r>
          </a:p>
          <a:p>
            <a:pPr algn="ctr">
              <a:buNone/>
            </a:pPr>
            <a:r>
              <a:rPr lang="ru-RU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«А руки, брат, великий клад! Для дел даются руки!», </a:t>
            </a:r>
          </a:p>
          <a:p>
            <a:pPr algn="ctr">
              <a:buNone/>
            </a:pPr>
            <a:r>
              <a:rPr lang="ru-RU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которую входит :</a:t>
            </a: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Выписка из Толковых словарей С.И.Ожегова и Т.Ф.Ефремовой значения слова «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труд»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Пословицы о труде.</a:t>
            </a: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Подборка репродукций картин художников по данной тематике.</a:t>
            </a: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для других групп – Конверт «Угадай-ка , расскажи и словечко доскажи».</a:t>
            </a:r>
          </a:p>
          <a:p>
            <a:pPr>
              <a:buClr>
                <a:srgbClr val="F6910A"/>
              </a:buClr>
              <a:buFont typeface="Wingdings" pitchFamily="2" charset="2"/>
              <a:buChar char="v"/>
            </a:pPr>
            <a:endParaRPr lang="ru-RU" sz="2400" b="1" u="sng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4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57167"/>
            <a:ext cx="8429684" cy="92869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Результаты  работы  </a:t>
            </a:r>
            <a:r>
              <a:rPr lang="ru-RU" sz="54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5400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группы</a:t>
            </a:r>
            <a:endParaRPr lang="ru-RU" sz="5400" b="1" cap="all" spc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2" descr="http://img-fotki.yandex.ru/get/4307/annaze63.9f/0_3a888_e06b7aa9_L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285860"/>
            <a:ext cx="2895590" cy="28955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928934"/>
            <a:ext cx="8553480" cy="328614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8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Рубрика </a:t>
            </a:r>
            <a:r>
              <a:rPr lang="ru-RU" sz="28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«Наши руки не знают скуки</a:t>
            </a:r>
            <a:r>
              <a:rPr lang="ru-RU" sz="2800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!» </a:t>
            </a:r>
            <a:r>
              <a:rPr lang="ru-RU" sz="28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,содержащая:</a:t>
            </a:r>
          </a:p>
          <a:p>
            <a:pPr>
              <a:buClr>
                <a:srgbClr val="00B0F0"/>
              </a:buCl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некоторых видах рукоделия для детей.</a:t>
            </a:r>
          </a:p>
          <a:p>
            <a:pPr>
              <a:buClr>
                <a:srgbClr val="00B0F0"/>
              </a:buCl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Фотографии с изображением различных детских поделок.</a:t>
            </a:r>
          </a:p>
          <a:p>
            <a:pPr>
              <a:buClr>
                <a:srgbClr val="00B0F0"/>
              </a:buCl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Инструкцию по изготовлению закладки для книги.</a:t>
            </a:r>
          </a:p>
          <a:p>
            <a:pPr>
              <a:buClr>
                <a:srgbClr val="00B0F0"/>
              </a:buCl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для других групп – Конверт «Чтобы ребус разгадать, надо знаки прочитать».</a:t>
            </a:r>
          </a:p>
          <a:p>
            <a:pPr>
              <a:buClr>
                <a:srgbClr val="00B0F0"/>
              </a:buClr>
              <a:buFont typeface="Wingdings" pitchFamily="2" charset="2"/>
              <a:buChar char="v"/>
            </a:pP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57165"/>
            <a:ext cx="8715436" cy="15001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12500"/>
                <a:gd name="adj2" fmla="val 1712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 работы  3 группы</a:t>
            </a:r>
            <a:endParaRPr lang="ru-RU" sz="5400" b="1" cap="none" spc="0" dirty="0">
              <a:ln>
                <a:prstDash val="solid"/>
              </a:ln>
              <a:solidFill>
                <a:srgbClr val="00B0F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4578" name="Picture 2" descr="http://img-fotki.yandex.ru/get/4405/svetlera.46/0_5097f_c392aa59_XXXL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071546"/>
            <a:ext cx="2786081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dirty="0" smtClean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b="1" cap="none" dirty="0" smtClean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357562"/>
            <a:ext cx="8482042" cy="314327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endParaRPr lang="ru-RU" sz="2000" b="1" u="sng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Рубрика </a:t>
            </a:r>
          </a:p>
          <a:p>
            <a:pPr algn="ctr">
              <a:buNone/>
            </a:pPr>
            <a:r>
              <a:rPr lang="ru-RU" sz="2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«Напрасный труд – удить без крючка и учиться без книги», </a:t>
            </a:r>
          </a:p>
          <a:p>
            <a:pPr algn="ctr">
              <a:buNone/>
            </a:pPr>
            <a:r>
              <a:rPr lang="ru-RU" sz="2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которой содержатся: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B050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Подборка стихов о труде и профессиях.</a:t>
            </a:r>
          </a:p>
          <a:p>
            <a:pPr>
              <a:buClr>
                <a:srgbClr val="00B050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Рекомендательный список художественных произведений о труде.</a:t>
            </a:r>
          </a:p>
          <a:p>
            <a:pPr>
              <a:buClr>
                <a:srgbClr val="00B050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для других групп – Конверт «Надо много книг читать, чтоб кроссворд наш разгадать».</a:t>
            </a:r>
            <a:endParaRPr lang="ru-RU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428603"/>
            <a:ext cx="8786874" cy="121444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 работы  4 группы</a:t>
            </a:r>
            <a:endParaRPr lang="ru-RU" sz="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554" name="Picture 2" descr="http://schoolnet.gov.mt/FguraA/SEN%20Picts/MCj04380440000%5b1%5d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71612"/>
            <a:ext cx="2643206" cy="26432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71480"/>
            <a:ext cx="86868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4. </a:t>
            </a:r>
            <a:r>
              <a:rPr lang="ru-RU" sz="49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езультаты и выводы. </a:t>
            </a:r>
            <a:r>
              <a:rPr lang="ru-RU" sz="49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резентация </a:t>
            </a:r>
            <a:b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единого  классного  проекта</a:t>
            </a:r>
            <a:endParaRPr lang="ru-RU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357430"/>
            <a:ext cx="8686800" cy="3929090"/>
          </a:xfrm>
        </p:spPr>
        <p:txBody>
          <a:bodyPr/>
          <a:lstStyle/>
          <a:p>
            <a:pPr>
              <a:buClr>
                <a:srgbClr val="E27406"/>
              </a:buCl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 завершения работы над проектом, каждая группа выступила по защите своей рубрики, а учитель презентовал единый классный проект – стенгазету «Для чего руки нужны?».</a:t>
            </a:r>
          </a:p>
          <a:p>
            <a:pPr>
              <a:buClr>
                <a:srgbClr val="E27406"/>
              </a:buCl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Потом проходило обсуждение и оценивание результата нашей работы.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00042"/>
            <a:ext cx="86868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езультаты проекта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072098"/>
          </a:xfrm>
        </p:spPr>
        <p:txBody>
          <a:bodyPr>
            <a:noAutofit/>
          </a:bodyPr>
          <a:lstStyle/>
          <a:p>
            <a:pPr>
              <a:buClr>
                <a:srgbClr val="E27406"/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время работы над проектом мы значительно расширили свои знания о труде. Теперь мы можем с уверенностью ответить на главный вопрос нашего проекта: «Для чего руки нужны?» Мы отвечаем: «Руки нужны человеку  для того, чтобы трудиться.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Например, чтобы строить дома, лечить больных, рисовать картины, играть музыку и многое другое.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Гипотеза, которую мы выдвинули, оказалась верной.</a:t>
            </a:r>
          </a:p>
          <a:p>
            <a:pPr>
              <a:buClr>
                <a:srgbClr val="E27406"/>
              </a:buClr>
              <a:buNone/>
              <a:defRPr/>
            </a:pPr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E27406"/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оформили стенгазету «Для чего руки нужны?»и надеемся, что она будет интересна ученикам из других классов. Эту стенгазету можно использовать на уроках литературного чтения и технологии. Кроме того, её можно использовать для внеклассных мероприятий.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57298"/>
            <a:ext cx="8482042" cy="5143536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10000"/>
              </a:lnSpc>
              <a:buBlip>
                <a:blip r:embed="rId2"/>
              </a:buBlip>
            </a:pPr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«Труд – это усилие, направленное на  достижение чего-либо» (С.И. Ожегов).             «Труд – это деятельность человека, требующая умственного или физического напряжения» (Т.Ф.Ефремова). Теперь мы понимаем, что для того, чтобы достичь чего-нибудь в жизни, необходимо прилагать  усилия, трудиться. </a:t>
            </a:r>
          </a:p>
          <a:p>
            <a:pPr lvl="0">
              <a:lnSpc>
                <a:spcPct val="110000"/>
              </a:lnSpc>
              <a:buBlip>
                <a:blip r:embed="rId2"/>
              </a:buBlip>
            </a:pPr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Ценность труда в том, что он является для человека источником честности, доброты, добросовестности и  трудолюбия. </a:t>
            </a:r>
          </a:p>
          <a:p>
            <a:pPr lvl="0">
              <a:lnSpc>
                <a:spcPct val="110000"/>
              </a:lnSpc>
              <a:buBlip>
                <a:blip r:embed="rId2"/>
              </a:buBlip>
            </a:pPr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труда нельзя прожить. Например, чтобы мы могли купить и прочитать интересную книгу, сколько необходимо приложить труда многим людям для создания этой книги.</a:t>
            </a:r>
          </a:p>
          <a:p>
            <a:pPr lvl="0">
              <a:lnSpc>
                <a:spcPct val="110000"/>
              </a:lnSpc>
              <a:buBlip>
                <a:blip r:embed="rId2"/>
              </a:buBlip>
            </a:pPr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Следует отметить, что и мы – юные читатели, работаем, когда читаем книги. Читая художественное  произведение, мы должны увидеть авторское отношение к героям, событиям, о которых рассказывается в тексте. Читать и делать выводы – это большой труд.  И когда нам встречаются  в тексте незнакомые слова и мы находим их значения в Толковом словаре  - это тоже труд.  Поэтому можно уверенно сказать, что чтение – это труд. </a:t>
            </a:r>
          </a:p>
          <a:p>
            <a:pPr lvl="0">
              <a:lnSpc>
                <a:spcPct val="110000"/>
              </a:lnSpc>
              <a:buBlip>
                <a:blip r:embed="rId2"/>
              </a:buBlip>
            </a:pPr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многих художественных произведениях рассказывается  о труде и его пользе. В некоторых сказках и рассказах сравниваются  лентяи и трудолюбивые герои . И все мы знаем, что труд всегда вознаграждается. Мы еще только в начале школьного пути, и нам предстоит прочитать  еще очень много  книг. В итоге нас ждёт большое вознаграждение – ЗНАНИЯ!  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ыводы, к которым мы пришли,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работая над проектом: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643998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вы читали рассказ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Е.А.П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ермяка «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ля чего руки нужны»?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28670"/>
            <a:ext cx="8686800" cy="5572164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Мы предлагаем вам тоже потрудиться – прочитать этот рассказ.</a:t>
            </a: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чего руки нужны</a:t>
            </a:r>
          </a:p>
          <a:p>
            <a:pPr>
              <a:buNone/>
            </a:pP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Петя с дедушкой большими друзьями были. Обо всем разговаривали. Спросил как-то дедушка внука: </a:t>
            </a:r>
          </a:p>
          <a:p>
            <a:pPr>
              <a:buNone/>
            </a:pP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А для чего, Петенька, людям руки нужны? </a:t>
            </a:r>
          </a:p>
          <a:p>
            <a:pPr>
              <a:buNone/>
            </a:pP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Чтобы в мячик играть, — ответил Петя. </a:t>
            </a:r>
          </a:p>
          <a:p>
            <a:pPr>
              <a:buNone/>
            </a:pP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А еще для чего? — спросил дед. </a:t>
            </a:r>
          </a:p>
          <a:p>
            <a:pPr>
              <a:buNone/>
            </a:pP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Чтобы ложку держать. </a:t>
            </a:r>
          </a:p>
          <a:p>
            <a:pPr>
              <a:buNone/>
            </a:pP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А еще? </a:t>
            </a:r>
          </a:p>
          <a:p>
            <a:pPr>
              <a:buNone/>
            </a:pP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Чтобы кошку гладить. </a:t>
            </a:r>
          </a:p>
          <a:p>
            <a:pPr>
              <a:buNone/>
            </a:pP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А еще? </a:t>
            </a:r>
          </a:p>
          <a:p>
            <a:pPr>
              <a:buNone/>
            </a:pP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Чтобы камешки в речку бросать… </a:t>
            </a:r>
          </a:p>
          <a:p>
            <a:pPr>
              <a:buNone/>
            </a:pP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Весь вечер отвечал Петя дедушке. Правильно отвечал. Только по своим рукам обо всех других судил, а не </a:t>
            </a:r>
            <a:r>
              <a:rPr lang="ru-RU" sz="4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трудовым, рабочим рукам, которыми вся жизнь, весь белый свет держится</a:t>
            </a: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forum7.bakililar.az/uploads/monthly_01_2013/post-25234-0-85128300-1357994892_thumb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428868"/>
            <a:ext cx="5214974" cy="42075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428604"/>
            <a:ext cx="8715436" cy="60722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73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800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аспорт  проекта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4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8954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9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 проекта: ученики 2 класса </a:t>
            </a:r>
          </a:p>
          <a:p>
            <a:pPr>
              <a:lnSpc>
                <a:spcPct val="120000"/>
              </a:lnSpc>
              <a:buClr>
                <a:srgbClr val="FFC000"/>
              </a:buClr>
              <a:buNone/>
            </a:pPr>
            <a:r>
              <a:rPr lang="ru-RU" sz="29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29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Рудер</a:t>
            </a:r>
            <a:r>
              <a:rPr lang="ru-RU" sz="29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А.О.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Характеристика проекта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  <a:buClr>
                <a:srgbClr val="FFC000"/>
              </a:buClr>
              <a:buBlip>
                <a:blip r:embed="rId2"/>
              </a:buBlip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доминирующей в проекте деятельности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информационный.</a:t>
            </a:r>
          </a:p>
          <a:p>
            <a:pPr>
              <a:lnSpc>
                <a:spcPct val="120000"/>
              </a:lnSpc>
              <a:buClr>
                <a:srgbClr val="FFC000"/>
              </a:buClr>
              <a:buBlip>
                <a:blip r:embed="rId2"/>
              </a:buBlip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предметному содержанию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межпредметный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проект</a:t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(в рамках литературного чтения, технологии и изобразительного искусства).</a:t>
            </a:r>
          </a:p>
          <a:p>
            <a:pPr>
              <a:lnSpc>
                <a:spcPct val="120000"/>
              </a:lnSpc>
              <a:buClr>
                <a:srgbClr val="FFC000"/>
              </a:buClr>
              <a:buBlip>
                <a:blip r:embed="rId2"/>
              </a:buBlip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характеру  контактов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среди участников класса. </a:t>
            </a:r>
          </a:p>
          <a:p>
            <a:pPr>
              <a:lnSpc>
                <a:spcPct val="120000"/>
              </a:lnSpc>
              <a:buClr>
                <a:srgbClr val="FFC000"/>
              </a:buClr>
              <a:buBlip>
                <a:blip r:embed="rId2"/>
              </a:buBlip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количеству участников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групповой. </a:t>
            </a:r>
          </a:p>
          <a:p>
            <a:pPr>
              <a:lnSpc>
                <a:spcPct val="120000"/>
              </a:lnSpc>
              <a:buClr>
                <a:srgbClr val="FFC000"/>
              </a:buClr>
              <a:buBlip>
                <a:blip r:embed="rId2"/>
              </a:buBlip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продолжительности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долгосрочный(3 недели).</a:t>
            </a:r>
            <a:endParaRPr lang="ru-RU" sz="4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67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48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ель проекта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4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714620"/>
            <a:ext cx="8686800" cy="392909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Blip>
                <a:blip r:embed="rId2"/>
              </a:buBlip>
            </a:pPr>
            <a:r>
              <a:rPr lang="ru-RU" sz="3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Самостоятельно собрать, проанализировать и отобрать необходимую информацию  о труде  </a:t>
            </a:r>
          </a:p>
          <a:p>
            <a:pPr>
              <a:lnSpc>
                <a:spcPct val="120000"/>
              </a:lnSpc>
              <a:buNone/>
            </a:pPr>
            <a:r>
              <a:rPr lang="ru-RU" sz="3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для оформления стенгазеты</a:t>
            </a:r>
          </a:p>
          <a:p>
            <a:pPr>
              <a:lnSpc>
                <a:spcPct val="120000"/>
              </a:lnSpc>
              <a:buNone/>
            </a:pPr>
            <a:r>
              <a:rPr lang="ru-RU" sz="3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«Для чего нужны руки?» </a:t>
            </a:r>
          </a:p>
          <a:p>
            <a:pPr>
              <a:lnSpc>
                <a:spcPct val="120000"/>
              </a:lnSpc>
              <a:buNone/>
            </a:pPr>
            <a:r>
              <a:rPr lang="ru-RU" sz="3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ru-RU" dirty="0"/>
          </a:p>
        </p:txBody>
      </p:sp>
      <p:pic>
        <p:nvPicPr>
          <p:cNvPr id="4" name="Picture 2" descr="http://img.stolbik.net/a/5451832/wmua/1-sborka___razborka_ustanovka_mebeli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14290"/>
            <a:ext cx="2092787" cy="271464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txBody>
          <a:bodyPr>
            <a:noAutofit/>
          </a:bodyPr>
          <a:lstStyle/>
          <a:p>
            <a:pPr algn="ctr"/>
            <a:r>
              <a:rPr lang="ru-RU" sz="72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54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аши задачи</a:t>
            </a: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:</a:t>
            </a:r>
            <a:endParaRPr lang="ru-RU" sz="5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4667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Clr>
                <a:srgbClr val="E27406"/>
              </a:buClr>
              <a:buBlip>
                <a:blip r:embed="rId2"/>
              </a:buBlip>
            </a:pPr>
            <a:r>
              <a:rPr lang="ru-RU" sz="5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Учиться самостоятельно мыслить, находить и решать проблемы, привлекая для этой цели знания </a:t>
            </a:r>
          </a:p>
          <a:p>
            <a:pPr>
              <a:lnSpc>
                <a:spcPct val="120000"/>
              </a:lnSpc>
              <a:buClr>
                <a:srgbClr val="E27406"/>
              </a:buClr>
              <a:buNone/>
            </a:pPr>
            <a:r>
              <a:rPr lang="ru-RU" sz="5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из разных областей (литературное чтение, изобразительное искусство, технология), прогнозировать результаты и возможные последствия разных вариантов решения.</a:t>
            </a:r>
          </a:p>
          <a:p>
            <a:pPr>
              <a:lnSpc>
                <a:spcPct val="120000"/>
              </a:lnSpc>
              <a:buClr>
                <a:srgbClr val="E27406"/>
              </a:buClr>
              <a:buBlip>
                <a:blip r:embed="rId2"/>
              </a:buBlip>
            </a:pPr>
            <a:r>
              <a:rPr lang="ru-RU" sz="5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Учиться самостоятельно находить материал в различных источниках; анализировать, систематизировать и отбирать необходимую информацию для проекта.</a:t>
            </a:r>
          </a:p>
          <a:p>
            <a:pPr>
              <a:lnSpc>
                <a:spcPct val="120000"/>
              </a:lnSpc>
              <a:buClr>
                <a:srgbClr val="E27406"/>
              </a:buClr>
              <a:buBlip>
                <a:blip r:embed="rId2"/>
              </a:buBlip>
            </a:pPr>
            <a:r>
              <a:rPr lang="ru-RU" sz="5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Учиться взаимодействовать друг с другом и с учителем.</a:t>
            </a:r>
          </a:p>
          <a:p>
            <a:pPr>
              <a:lnSpc>
                <a:spcPct val="120000"/>
              </a:lnSpc>
              <a:buClr>
                <a:srgbClr val="E27406"/>
              </a:buClr>
              <a:buBlip>
                <a:blip r:embed="rId2"/>
              </a:buBlip>
            </a:pPr>
            <a:r>
              <a:rPr lang="ru-RU" sz="5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Учиться отвечать за свою работу (в группе) в рамках проекта.</a:t>
            </a:r>
          </a:p>
          <a:p>
            <a:pPr>
              <a:lnSpc>
                <a:spcPct val="120000"/>
              </a:lnSpc>
              <a:buBlip>
                <a:blip r:embed="rId2"/>
              </a:buBlip>
            </a:pPr>
            <a:r>
              <a:rPr lang="ru-RU" sz="5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Учиться доводить дело до конца, а именно: оформить стенгазету «Для чего нужны руки».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71480"/>
            <a:ext cx="8686800" cy="592935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Основополагающий вопрос: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чего нужны руки?</a:t>
            </a:r>
          </a:p>
          <a:p>
            <a:pPr>
              <a:buBlip>
                <a:blip r:embed="rId2"/>
              </a:buBlip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Руки нужны для того,  чтобы трудиться.</a:t>
            </a:r>
            <a:r>
              <a:rPr lang="ru-RU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b="1" dirty="0"/>
          </a:p>
        </p:txBody>
      </p:sp>
      <p:pic>
        <p:nvPicPr>
          <p:cNvPr id="15362" name="Picture 2" descr="http://lib.znate.ru/pars_docs/refs/62/61286/61286_html_m7114620c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58265" t="57820" r="20661" b="4184"/>
          <a:stretch>
            <a:fillRect/>
          </a:stretch>
        </p:blipFill>
        <p:spPr bwMode="auto">
          <a:xfrm>
            <a:off x="285720" y="1357298"/>
            <a:ext cx="1214446" cy="1643074"/>
          </a:xfrm>
          <a:prstGeom prst="rect">
            <a:avLst/>
          </a:prstGeom>
          <a:noFill/>
        </p:spPr>
      </p:pic>
      <p:pic>
        <p:nvPicPr>
          <p:cNvPr id="15364" name="Picture 4" descr="http://lib.znate.ru/pars_docs/refs/62/61286/61286_html_m7114620c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19835" t="56607" r="62810" b="5397"/>
          <a:stretch>
            <a:fillRect/>
          </a:stretch>
        </p:blipFill>
        <p:spPr bwMode="auto">
          <a:xfrm>
            <a:off x="2285984" y="3571876"/>
            <a:ext cx="1071570" cy="1643074"/>
          </a:xfrm>
          <a:prstGeom prst="rect">
            <a:avLst/>
          </a:prstGeom>
          <a:noFill/>
        </p:spPr>
      </p:pic>
      <p:pic>
        <p:nvPicPr>
          <p:cNvPr id="15366" name="Picture 6" descr="http://lib.znate.ru/pars_docs/refs/62/61286/61286_html_m7114620c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47907" r="80165" b="15749"/>
          <a:stretch>
            <a:fillRect/>
          </a:stretch>
        </p:blipFill>
        <p:spPr bwMode="auto">
          <a:xfrm>
            <a:off x="357158" y="3214686"/>
            <a:ext cx="1143008" cy="1571636"/>
          </a:xfrm>
          <a:prstGeom prst="rect">
            <a:avLst/>
          </a:prstGeom>
          <a:noFill/>
        </p:spPr>
      </p:pic>
      <p:pic>
        <p:nvPicPr>
          <p:cNvPr id="15368" name="Picture 8" descr="http://lib.znate.ru/pars_docs/refs/62/61286/61286_html_m7114620c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77879" b="62005"/>
          <a:stretch>
            <a:fillRect/>
          </a:stretch>
        </p:blipFill>
        <p:spPr bwMode="auto">
          <a:xfrm>
            <a:off x="4000496" y="2857496"/>
            <a:ext cx="1274762" cy="1643036"/>
          </a:xfrm>
          <a:prstGeom prst="rect">
            <a:avLst/>
          </a:prstGeom>
          <a:noFill/>
        </p:spPr>
      </p:pic>
      <p:pic>
        <p:nvPicPr>
          <p:cNvPr id="15370" name="Picture 10" descr="http://lib.znate.ru/pars_docs/refs/62/61286/61286_html_m7114620c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52066" r="28099" b="62004"/>
          <a:stretch>
            <a:fillRect/>
          </a:stretch>
        </p:blipFill>
        <p:spPr bwMode="auto">
          <a:xfrm>
            <a:off x="7572396" y="1285860"/>
            <a:ext cx="1143008" cy="1643098"/>
          </a:xfrm>
          <a:prstGeom prst="rect">
            <a:avLst/>
          </a:prstGeom>
          <a:noFill/>
        </p:spPr>
      </p:pic>
      <p:pic>
        <p:nvPicPr>
          <p:cNvPr id="15372" name="Picture 12" descr="http://lib.znate.ru/pars_docs/refs/62/61286/61286_html_m7114620c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8513" r="51652" b="62005"/>
          <a:stretch>
            <a:fillRect/>
          </a:stretch>
        </p:blipFill>
        <p:spPr bwMode="auto">
          <a:xfrm>
            <a:off x="6000760" y="1571612"/>
            <a:ext cx="1143008" cy="1643036"/>
          </a:xfrm>
          <a:prstGeom prst="rect">
            <a:avLst/>
          </a:prstGeom>
          <a:noFill/>
        </p:spPr>
      </p:pic>
      <p:pic>
        <p:nvPicPr>
          <p:cNvPr id="15374" name="Picture 14" descr="http://lib.znate.ru/pars_docs/refs/62/61286/61286_html_m7114620c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3304" r="80165" b="60352"/>
          <a:stretch>
            <a:fillRect/>
          </a:stretch>
        </p:blipFill>
        <p:spPr bwMode="auto">
          <a:xfrm>
            <a:off x="7643834" y="3214686"/>
            <a:ext cx="1143008" cy="1571636"/>
          </a:xfrm>
          <a:prstGeom prst="rect">
            <a:avLst/>
          </a:prstGeom>
          <a:noFill/>
        </p:spPr>
      </p:pic>
      <p:pic>
        <p:nvPicPr>
          <p:cNvPr id="12" name="Picture 2" descr="http://lib.znate.ru/pars_docs/refs/62/61286/61286_html_m7114620c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80579" t="47908" b="14096"/>
          <a:stretch>
            <a:fillRect/>
          </a:stretch>
        </p:blipFill>
        <p:spPr bwMode="auto">
          <a:xfrm>
            <a:off x="6072198" y="3429000"/>
            <a:ext cx="1119155" cy="1643074"/>
          </a:xfrm>
          <a:prstGeom prst="rect">
            <a:avLst/>
          </a:prstGeom>
          <a:noFill/>
        </p:spPr>
      </p:pic>
      <p:pic>
        <p:nvPicPr>
          <p:cNvPr id="13" name="Picture 2" descr="http://lib.znate.ru/pars_docs/refs/62/61286/61286_html_m7114620c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38430" t="60904" r="41900"/>
          <a:stretch>
            <a:fillRect/>
          </a:stretch>
        </p:blipFill>
        <p:spPr bwMode="auto">
          <a:xfrm>
            <a:off x="2214546" y="1714488"/>
            <a:ext cx="1133484" cy="16906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42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4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роблемные вопросы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7"/>
            <a:ext cx="8686800" cy="3500462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10000"/>
              </a:lnSpc>
              <a:buBlip>
                <a:blip r:embed="rId2"/>
              </a:buBlip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Что такое труд?</a:t>
            </a:r>
          </a:p>
          <a:p>
            <a:pPr lvl="0">
              <a:lnSpc>
                <a:spcPct val="110000"/>
              </a:lnSpc>
              <a:buBlip>
                <a:blip r:embed="rId2"/>
              </a:buBlip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 чём ценность труда?</a:t>
            </a:r>
          </a:p>
          <a:p>
            <a:pPr lvl="0">
              <a:lnSpc>
                <a:spcPct val="110000"/>
              </a:lnSpc>
              <a:buBlip>
                <a:blip r:embed="rId2"/>
              </a:buBlip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Можно ли обойтись без труда?</a:t>
            </a:r>
          </a:p>
          <a:p>
            <a:pPr lvl="0">
              <a:lnSpc>
                <a:spcPct val="110000"/>
              </a:lnSpc>
              <a:buBlip>
                <a:blip r:embed="rId2"/>
              </a:buBlip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 каких художественных произведениях рассказывается  о труде?</a:t>
            </a:r>
          </a:p>
          <a:p>
            <a:pPr lvl="0">
              <a:lnSpc>
                <a:spcPct val="110000"/>
              </a:lnSpc>
              <a:buBlip>
                <a:blip r:embed="rId2"/>
              </a:buBlip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Что такое чтение?</a:t>
            </a:r>
          </a:p>
          <a:p>
            <a:pPr lvl="0">
              <a:lnSpc>
                <a:spcPct val="110000"/>
              </a:lnSpc>
              <a:buBlip>
                <a:blip r:embed="rId2"/>
              </a:buBlip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Можно ли считать чтение трудом? Почему?</a:t>
            </a:r>
          </a:p>
          <a:p>
            <a:endParaRPr lang="ru-RU" dirty="0"/>
          </a:p>
        </p:txBody>
      </p:sp>
      <p:pic>
        <p:nvPicPr>
          <p:cNvPr id="18434" name="Picture 2" descr="http://s017.radikal.ru/i435/1110/cb/6e3cbcaad51b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4429132"/>
            <a:ext cx="1771643" cy="21431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http://sl-lina.narod.ru/images/2c75e3374336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47213" t="46114" r="28506" b="25660"/>
          <a:stretch>
            <a:fillRect/>
          </a:stretch>
        </p:blipFill>
        <p:spPr bwMode="auto">
          <a:xfrm>
            <a:off x="6572264" y="5143512"/>
            <a:ext cx="1655686" cy="1571636"/>
          </a:xfrm>
          <a:prstGeom prst="rect">
            <a:avLst/>
          </a:prstGeom>
          <a:noFill/>
        </p:spPr>
      </p:pic>
      <p:pic>
        <p:nvPicPr>
          <p:cNvPr id="11" name="Picture 6" descr="http://sl-lina.narod.ru/images/2c75e3374336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51212" r="66277" b="25660"/>
          <a:stretch>
            <a:fillRect/>
          </a:stretch>
        </p:blipFill>
        <p:spPr bwMode="auto">
          <a:xfrm rot="1370087">
            <a:off x="267717" y="2452433"/>
            <a:ext cx="1797382" cy="10065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928670"/>
            <a:ext cx="8686800" cy="1143008"/>
          </a:xfrm>
        </p:spPr>
        <p:txBody>
          <a:bodyPr>
            <a:normAutofit/>
          </a:bodyPr>
          <a:lstStyle/>
          <a:p>
            <a:pPr algn="ctr"/>
            <a:r>
              <a:rPr lang="ru-RU" sz="67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существление проекта</a:t>
            </a:r>
            <a:endParaRPr lang="ru-RU" sz="4400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554162"/>
            <a:ext cx="770574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 descr="http://pixelbrush.ru/uploads/posts/2012-11/1353256461_1-10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2214554"/>
            <a:ext cx="5143536" cy="3734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http://sl-lina.narod.ru/images/2c75e3374336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67447" r="6924" b="76872"/>
          <a:stretch>
            <a:fillRect/>
          </a:stretch>
        </p:blipFill>
        <p:spPr bwMode="auto">
          <a:xfrm>
            <a:off x="7072330" y="3071810"/>
            <a:ext cx="1785918" cy="1315971"/>
          </a:xfrm>
          <a:prstGeom prst="rect">
            <a:avLst/>
          </a:prstGeom>
          <a:noFill/>
        </p:spPr>
      </p:pic>
      <p:pic>
        <p:nvPicPr>
          <p:cNvPr id="19462" name="Picture 6" descr="http://sl-lina.narod.ru/images/2c75e3374336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24298" r="71673" b="48788"/>
          <a:stretch>
            <a:fillRect/>
          </a:stretch>
        </p:blipFill>
        <p:spPr bwMode="auto">
          <a:xfrm>
            <a:off x="142844" y="4929198"/>
            <a:ext cx="2117927" cy="1643074"/>
          </a:xfrm>
          <a:prstGeom prst="rect">
            <a:avLst/>
          </a:prstGeom>
          <a:noFill/>
        </p:spPr>
      </p:pic>
      <p:pic>
        <p:nvPicPr>
          <p:cNvPr id="19470" name="Picture 14" descr="http://sl-lina.narod.ru/images/2c75e3374336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40468" t="72669" r="27158"/>
          <a:stretch>
            <a:fillRect/>
          </a:stretch>
        </p:blipFill>
        <p:spPr bwMode="auto">
          <a:xfrm>
            <a:off x="6286512" y="500042"/>
            <a:ext cx="1733286" cy="11948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71470"/>
          </a:xfrm>
        </p:spPr>
        <p:txBody>
          <a:bodyPr>
            <a:noAutofit/>
          </a:bodyPr>
          <a:lstStyle/>
          <a:p>
            <a:pPr algn="ctr"/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Этап 1. Предпроектная подготовка</a:t>
            </a:r>
            <a:endParaRPr lang="ru-RU" sz="3200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00108"/>
            <a:ext cx="8686800" cy="5080017"/>
          </a:xfrm>
        </p:spPr>
        <p:txBody>
          <a:bodyPr>
            <a:normAutofit fontScale="77500" lnSpcReduction="20000"/>
          </a:bodyPr>
          <a:lstStyle/>
          <a:p>
            <a:pPr>
              <a:buBlip>
                <a:blip r:embed="rId2"/>
              </a:buBlip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уроке литературного чтения  мы прочитали рассказ Евгения Андреевича Пермяка «Для чего руки нужны».  Как и герой рассказа – мальчик Петя, раньше мы не задумывались над значением труда в жизни человека. А ведь  важно знать, что такое труд, в чём его ценность и можно ли обойтись без него. </a:t>
            </a:r>
          </a:p>
          <a:p>
            <a:pPr>
              <a:buClr>
                <a:srgbClr val="E27406"/>
              </a:buClr>
              <a:buBlip>
                <a:blip r:embed="rId2"/>
              </a:buBlip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нас появилась идея –  оформить стенгазету </a:t>
            </a:r>
          </a:p>
          <a:p>
            <a:pPr>
              <a:buClr>
                <a:srgbClr val="E27406"/>
              </a:buClr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«Для чего руки нужны ?».</a:t>
            </a:r>
          </a:p>
          <a:p>
            <a:pPr>
              <a:buClr>
                <a:srgbClr val="E27406"/>
              </a:buClr>
              <a:buBlip>
                <a:blip r:embed="rId2"/>
              </a:buBlip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решили осуществить проект в рамках литературного чтения,                   технологии</a:t>
            </a:r>
          </a:p>
          <a:p>
            <a:pPr>
              <a:buClr>
                <a:srgbClr val="E27406"/>
              </a:buClr>
              <a:buBlip>
                <a:blip r:embed="rId2"/>
              </a:buBlip>
            </a:pPr>
            <a:endParaRPr lang="ru-RU" sz="3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E27406"/>
              </a:buClr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и изобразительного искусства.</a:t>
            </a:r>
          </a:p>
          <a:p>
            <a:endParaRPr lang="ru-RU" dirty="0"/>
          </a:p>
        </p:txBody>
      </p:sp>
      <p:pic>
        <p:nvPicPr>
          <p:cNvPr id="20486" name="Picture 6" descr="http://sl-lina.narod.ru/images/2c75e3374336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6979" r="51438" b="73568"/>
          <a:stretch>
            <a:fillRect/>
          </a:stretch>
        </p:blipFill>
        <p:spPr bwMode="auto">
          <a:xfrm>
            <a:off x="4000496" y="4429132"/>
            <a:ext cx="928694" cy="928694"/>
          </a:xfrm>
          <a:prstGeom prst="rect">
            <a:avLst/>
          </a:prstGeom>
          <a:noFill/>
        </p:spPr>
      </p:pic>
      <p:pic>
        <p:nvPicPr>
          <p:cNvPr id="20490" name="Picture 10" descr="http://img0.liveinternet.ru/images/attach/c/5/87/234/87234058_7998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5000636"/>
            <a:ext cx="1368021" cy="1643074"/>
          </a:xfrm>
          <a:prstGeom prst="rect">
            <a:avLst/>
          </a:prstGeom>
          <a:noFill/>
        </p:spPr>
      </p:pic>
      <p:pic>
        <p:nvPicPr>
          <p:cNvPr id="20492" name="Picture 12" descr="http://moizakazi.ru/upload/blog/6ec/6ec6d34fbf9dd6b16e90efe72ed1af05.pn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15206" y="4714884"/>
            <a:ext cx="1428759" cy="14287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Этап 2. Планирование</a:t>
            </a:r>
            <a:endParaRPr lang="ru-RU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Clr>
                <a:srgbClr val="E27406"/>
              </a:buClr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работы по созданию  стенгазеты </a:t>
            </a:r>
          </a:p>
          <a:p>
            <a:pPr algn="ctr">
              <a:buClr>
                <a:srgbClr val="E27406"/>
              </a:buClr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«Для чего руки нужны?»</a:t>
            </a:r>
          </a:p>
          <a:p>
            <a:pPr algn="ctr">
              <a:buClr>
                <a:srgbClr val="E27406"/>
              </a:buClr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было решено разделиться на 4 группы: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b="1" u="sng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E27406"/>
              </a:buCl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1группа:  оформители  рубрики «Детям о писателях» </a:t>
            </a:r>
            <a:endParaRPr lang="ru-RU" sz="2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E27406"/>
              </a:buCl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группа: оформители  рубрики</a:t>
            </a:r>
          </a:p>
          <a:p>
            <a:pPr>
              <a:buClr>
                <a:srgbClr val="E27406"/>
              </a:buClr>
              <a:buNone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«А руки, брат, великий клад! Для дел даются руки!»</a:t>
            </a:r>
            <a:endParaRPr lang="ru-RU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E27406"/>
              </a:buCl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группа: оформители  рубрики «Наши руки не знают скуки!»</a:t>
            </a:r>
            <a:endParaRPr lang="ru-RU" sz="20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E27406"/>
              </a:buCl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группа: оформители  рубрики «Напрасный труд – удить без крючка и учиться без книги».</a:t>
            </a:r>
            <a:endParaRPr lang="ru-RU" sz="2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E27406"/>
              </a:buClr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Каждая группа получила задание:  </a:t>
            </a:r>
          </a:p>
          <a:p>
            <a:pPr algn="ctr">
              <a:buClr>
                <a:srgbClr val="E27406"/>
              </a:buClr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подобрать материал  для своей рубрики </a:t>
            </a:r>
          </a:p>
          <a:p>
            <a:pPr algn="ctr">
              <a:buClr>
                <a:srgbClr val="E27406"/>
              </a:buClr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оформить его в стенгазету.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607</TotalTime>
  <Words>996</Words>
  <Application>Microsoft Office PowerPoint</Application>
  <PresentationFormat>Экран (4:3)</PresentationFormat>
  <Paragraphs>128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 Проект  «Для чего нужны руки?»</vt:lpstr>
      <vt:lpstr>Паспорт  проекта:</vt:lpstr>
      <vt:lpstr>       Цель проекта:</vt:lpstr>
      <vt:lpstr>Наши задачи :</vt:lpstr>
      <vt:lpstr>Презентация PowerPoint</vt:lpstr>
      <vt:lpstr>Проблемные вопросы:</vt:lpstr>
      <vt:lpstr>Осуществление проекта</vt:lpstr>
      <vt:lpstr>Этап 1. Предпроектная подготовка</vt:lpstr>
      <vt:lpstr>Этап 2. Планирование</vt:lpstr>
      <vt:lpstr>Этап 3. Практическая  реализация  проекта </vt:lpstr>
      <vt:lpstr>Результаты  работы  1 группы</vt:lpstr>
      <vt:lpstr>Презентация PowerPoint</vt:lpstr>
      <vt:lpstr> </vt:lpstr>
      <vt:lpstr> </vt:lpstr>
      <vt:lpstr>Этап 4. Результаты и выводы. Презентация  единого  классного  проекта</vt:lpstr>
      <vt:lpstr>Результаты проекта:</vt:lpstr>
      <vt:lpstr>Выводы, к которым мы пришли,  работая над проектом:</vt:lpstr>
      <vt:lpstr>А вы читали рассказ Е.А.Пермяка «Для чего руки нужны»?  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«Для чего нужны руки?»</dc:title>
  <dc:creator>Пользователь</dc:creator>
  <cp:lastModifiedBy>User</cp:lastModifiedBy>
  <cp:revision>62</cp:revision>
  <dcterms:created xsi:type="dcterms:W3CDTF">2013-11-23T17:54:08Z</dcterms:created>
  <dcterms:modified xsi:type="dcterms:W3CDTF">2016-02-05T09:38:37Z</dcterms:modified>
</cp:coreProperties>
</file>