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7" r:id="rId3"/>
    <p:sldId id="288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317B78-FFFC-4AD9-AE4E-546DD71A646C}" type="datetimeFigureOut">
              <a:rPr lang="ru-RU" smtClean="0"/>
              <a:pPr>
                <a:defRPr/>
              </a:pPr>
              <a:t>08.01.2021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BD70D1-407D-438C-84D7-907DF498E5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69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35C779-F6E4-4BB0-AF3B-D46C05303669}" type="datetimeFigureOut">
              <a:rPr lang="ru-RU" smtClean="0"/>
              <a:pPr>
                <a:defRPr/>
              </a:pPr>
              <a:t>08.01.2021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932C8-6E86-4257-9809-CA7E287579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12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35C779-F6E4-4BB0-AF3B-D46C05303669}" type="datetimeFigureOut">
              <a:rPr lang="ru-RU" smtClean="0"/>
              <a:pPr>
                <a:defRPr/>
              </a:pPr>
              <a:t>08.01.2021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932C8-6E86-4257-9809-CA7E287579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8570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35C779-F6E4-4BB0-AF3B-D46C05303669}" type="datetimeFigureOut">
              <a:rPr lang="ru-RU" smtClean="0"/>
              <a:pPr>
                <a:defRPr/>
              </a:pPr>
              <a:t>08.01.2021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932C8-6E86-4257-9809-CA7E287579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982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35C779-F6E4-4BB0-AF3B-D46C05303669}" type="datetimeFigureOut">
              <a:rPr lang="ru-RU" smtClean="0"/>
              <a:pPr>
                <a:defRPr/>
              </a:pPr>
              <a:t>08.01.2021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932C8-6E86-4257-9809-CA7E287579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741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35C779-F6E4-4BB0-AF3B-D46C05303669}" type="datetimeFigureOut">
              <a:rPr lang="ru-RU" smtClean="0"/>
              <a:pPr>
                <a:defRPr/>
              </a:pPr>
              <a:t>08.01.2021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B932C8-6E86-4257-9809-CA7E287579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888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5AE87B-FB68-495C-880B-CE241D7D74D9}" type="datetimeFigureOut">
              <a:rPr lang="ru-RU" smtClean="0"/>
              <a:pPr>
                <a:defRPr/>
              </a:pPr>
              <a:t>08.01.2021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368AD-ED0B-4004-9222-0BBC2658D1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143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F2EE6F-BB42-4D01-9D2B-7F0EF4B4CE96}" type="datetimeFigureOut">
              <a:rPr lang="ru-RU" smtClean="0"/>
              <a:pPr>
                <a:defRPr/>
              </a:pPr>
              <a:t>08.01.2021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6B5C7-7627-41CF-971B-74C56A055E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884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079EDD-9F14-4D40-9180-90FCEF344AD0}" type="datetimeFigureOut">
              <a:rPr lang="ru-RU" smtClean="0"/>
              <a:pPr>
                <a:defRPr/>
              </a:pPr>
              <a:t>08.01.2021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04A3F8-8589-44B2-A2E4-36AE4A762D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82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A87E0D-7961-4C0E-B943-79F7C1B07C8D}" type="datetimeFigureOut">
              <a:rPr lang="ru-RU" smtClean="0"/>
              <a:pPr>
                <a:defRPr/>
              </a:pPr>
              <a:t>08.01.2021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FE4F07-986B-4D82-B41D-A7C393E508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69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435EB5-E48C-4A19-8C91-815F08550238}" type="datetimeFigureOut">
              <a:rPr lang="ru-RU" smtClean="0"/>
              <a:pPr>
                <a:defRPr/>
              </a:pPr>
              <a:t>08.01.2021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EC444-71F6-4B0A-8B6F-B778864AB6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120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9E3B2D-F135-4E98-AE37-2AA01C95AC76}" type="datetimeFigureOut">
              <a:rPr lang="ru-RU" smtClean="0"/>
              <a:pPr>
                <a:defRPr/>
              </a:pPr>
              <a:t>08.01.2021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5E607-ECAC-4CCE-AB67-C56676F9E2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48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4DB7AF-4737-4577-A6F9-AC4E5F26BDC9}" type="datetimeFigureOut">
              <a:rPr lang="ru-RU" smtClean="0"/>
              <a:pPr>
                <a:defRPr/>
              </a:pPr>
              <a:t>08.01.2021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DB492-9DE8-4D40-A211-84B4A78791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72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77D29-5FBC-4803-A145-58176E0C2159}" type="datetimeFigureOut">
              <a:rPr lang="ru-RU" smtClean="0"/>
              <a:pPr>
                <a:defRPr/>
              </a:pPr>
              <a:t>08.01.2021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AD082-1829-46EA-8E76-153D425619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04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6B3A14-1D8D-413D-8275-AB2A19578C9A}" type="datetimeFigureOut">
              <a:rPr lang="ru-RU" smtClean="0"/>
              <a:pPr>
                <a:defRPr/>
              </a:pPr>
              <a:t>08.01.2021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193E5-56C1-4528-A5F1-18D0476946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72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6F9E26-D7B6-4EEC-9D1C-FB28397BD8AF}" type="datetimeFigureOut">
              <a:rPr lang="ru-RU" smtClean="0"/>
              <a:pPr>
                <a:defRPr/>
              </a:pPr>
              <a:t>08.01.2021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F6529-84AA-4E12-AFA2-EA1485E030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205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35C779-F6E4-4BB0-AF3B-D46C05303669}" type="datetimeFigureOut">
              <a:rPr lang="ru-RU" smtClean="0"/>
              <a:pPr>
                <a:defRPr/>
              </a:pPr>
              <a:t>08.01.2021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D2B932C8-6E86-4257-9809-CA7E287579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72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одзаголовок 2"/>
          <p:cNvSpPr txBox="1">
            <a:spLocks/>
          </p:cNvSpPr>
          <p:nvPr/>
        </p:nvSpPr>
        <p:spPr bwMode="auto">
          <a:xfrm>
            <a:off x="900752" y="844550"/>
            <a:ext cx="614149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ru-RU" altLang="ru-RU" sz="2400" dirty="0">
                <a:solidFill>
                  <a:srgbClr val="FF0000"/>
                </a:solidFill>
                <a:latin typeface="Arial Black" pitchFamily="34" charset="0"/>
              </a:rPr>
              <a:t>Окружающий  мир  3  класс </a:t>
            </a:r>
            <a:br>
              <a:rPr lang="ru-RU" altLang="ru-RU" sz="24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altLang="ru-RU" sz="2400" dirty="0">
                <a:solidFill>
                  <a:srgbClr val="FF0000"/>
                </a:solidFill>
                <a:latin typeface="Arial Black" pitchFamily="34" charset="0"/>
              </a:rPr>
              <a:t>УМК  «Школа России»</a:t>
            </a:r>
            <a:endParaRPr lang="ru-RU" altLang="ru-RU" sz="2400" dirty="0">
              <a:solidFill>
                <a:srgbClr val="898989"/>
              </a:solidFill>
            </a:endParaRP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1528549" y="2347414"/>
            <a:ext cx="5964072" cy="313898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ru-RU" altLang="ru-RU" sz="2800" dirty="0">
                <a:solidFill>
                  <a:srgbClr val="0070C0"/>
                </a:solidFill>
                <a:latin typeface="Arial Black" pitchFamily="34" charset="0"/>
              </a:rPr>
              <a:t>Тестовые  задания  по  теме  «Дыхание                                  и  кровообращение»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ECA7CF-26F9-4EA6-A1BF-5CAF01FD7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9. Из легких мы выдыхаем …  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388AE94-DE57-40F9-A625-50831771E27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2333767"/>
            <a:ext cx="3087688" cy="3107893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9F53CC7F-090A-4A4D-B301-07DAEDE41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4579" y="2470245"/>
            <a:ext cx="3452883" cy="3571118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а) </a:t>
            </a:r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кислород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б) </a:t>
            </a:r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углекислый газ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в) </a:t>
            </a:r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азот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724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B7FF9-9201-43DC-85CA-8C829F5F6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603" y="609600"/>
            <a:ext cx="7629097" cy="13208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10. Найди верные высказывания 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1E9601-EB56-4856-819D-2F41A1F93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9203" y="2160590"/>
            <a:ext cx="453781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а) 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Человеку для дыхания нужен кислород.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б) 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Бронхи состоят из маленьких пузырьков.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в) 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Мы выдыхаем углекислый газ.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г) 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Сердце можно сравнить с насосом.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FF5A8CC-BFF4-4BA1-9412-7B4B2D7E01D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3" y="2060812"/>
            <a:ext cx="3410685" cy="37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75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F65CD-F032-49AD-988F-9FCB30C3E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956299-5656-4DD7-8DB6-7E49C31803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E10589-070B-4A0A-BDF2-8771E185B10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920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42197" y="3429001"/>
            <a:ext cx="7385903" cy="3428999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а) </a:t>
            </a:r>
            <a:r>
              <a:rPr lang="ru-RU" sz="2400" dirty="0">
                <a:solidFill>
                  <a:schemeClr val="accent2"/>
                </a:solidFill>
                <a:latin typeface="Arial Black" pitchFamily="34" charset="0"/>
              </a:rPr>
              <a:t>нервную  систему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б) </a:t>
            </a:r>
            <a:r>
              <a:rPr lang="ru-RU" sz="2400" dirty="0">
                <a:solidFill>
                  <a:schemeClr val="accent2"/>
                </a:solidFill>
                <a:latin typeface="Arial Black" pitchFamily="34" charset="0"/>
              </a:rPr>
              <a:t>дыхательную  систему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в) </a:t>
            </a:r>
            <a:r>
              <a:rPr lang="ru-RU" sz="2400" dirty="0">
                <a:solidFill>
                  <a:schemeClr val="accent2"/>
                </a:solidFill>
                <a:latin typeface="Arial Black" pitchFamily="34" charset="0"/>
              </a:rPr>
              <a:t>кровеносную  систему</a:t>
            </a:r>
          </a:p>
          <a:p>
            <a:pPr marL="0" indent="0">
              <a:buFont typeface="Arial" charset="0"/>
              <a:buNone/>
              <a:defRPr/>
            </a:pPr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г) </a:t>
            </a:r>
            <a:r>
              <a:rPr lang="ru-RU" sz="2400" dirty="0">
                <a:solidFill>
                  <a:schemeClr val="accent2"/>
                </a:solidFill>
                <a:latin typeface="Arial Black" pitchFamily="34" charset="0"/>
              </a:rPr>
              <a:t>пищеварительную  систему</a:t>
            </a:r>
          </a:p>
          <a:p>
            <a:pPr marL="0" indent="0">
              <a:buFont typeface="Arial" charset="0"/>
              <a:buNone/>
              <a:defRPr/>
            </a:pPr>
            <a:endParaRPr lang="ru-RU" dirty="0">
              <a:solidFill>
                <a:schemeClr val="accent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87338" y="265112"/>
            <a:ext cx="8640762" cy="101777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altLang="ru-RU" sz="2800" dirty="0">
                <a:solidFill>
                  <a:schemeClr val="accent2"/>
                </a:solidFill>
                <a:latin typeface="Arial Black" pitchFamily="34" charset="0"/>
              </a:rPr>
              <a:t>1. Сердце  и  сосуды образуют …  .</a:t>
            </a:r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0E46DC-EFF8-4725-85DB-4DC255D7A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98" y="1160059"/>
            <a:ext cx="5734525" cy="28933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270E7-3AF7-44A4-A2C0-B80A4E72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7592704" cy="132080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2. Движение крови в организме называется … .</a:t>
            </a:r>
            <a:br>
              <a:rPr lang="ru-RU" sz="2800" dirty="0">
                <a:latin typeface="Arial Black" panose="020B0A04020102020204" pitchFamily="34" charset="0"/>
              </a:rPr>
            </a:br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3449BFD-B909-4032-9D56-174D8A538E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4024" y="2160590"/>
            <a:ext cx="2320119" cy="3467095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5A65CC18-273E-4E4A-90D8-82FF02F4A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69204" y="3016155"/>
            <a:ext cx="4114736" cy="3025208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а)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>
                <a:solidFill>
                  <a:schemeClr val="accent2"/>
                </a:solidFill>
                <a:latin typeface="Arial Black" panose="020B0A04020102020204" pitchFamily="34" charset="0"/>
              </a:rPr>
              <a:t>кровообращение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б) </a:t>
            </a:r>
            <a:r>
              <a:rPr lang="ru-RU" sz="2400" dirty="0">
                <a:solidFill>
                  <a:schemeClr val="accent2"/>
                </a:solidFill>
                <a:latin typeface="Arial Black" panose="020B0A04020102020204" pitchFamily="34" charset="0"/>
              </a:rPr>
              <a:t>кровоснабжение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в) </a:t>
            </a:r>
            <a:r>
              <a:rPr lang="ru-RU" sz="2400" dirty="0">
                <a:solidFill>
                  <a:schemeClr val="accent2"/>
                </a:solidFill>
                <a:latin typeface="Arial Black" panose="020B0A04020102020204" pitchFamily="34" charset="0"/>
              </a:rPr>
              <a:t>кровотечение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422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FE7414-5036-4020-962A-8A048811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23082"/>
            <a:ext cx="7660943" cy="117573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3. Самый   крупный кровеносный  сосуд  - это … 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5F947F-D867-47B3-9BB7-D0E159E3AD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856096"/>
            <a:ext cx="3866866" cy="3403093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62E475FC-11E7-4611-852F-2CFFD65CC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0866" y="2975212"/>
            <a:ext cx="2988859" cy="3066151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а)</a:t>
            </a:r>
            <a:r>
              <a:rPr lang="ru-RU" sz="2400" b="1" dirty="0">
                <a:latin typeface="Arial Black" panose="020B0A04020102020204" pitchFamily="34" charset="0"/>
              </a:rPr>
              <a:t> </a:t>
            </a:r>
            <a:r>
              <a:rPr lang="ru-RU" sz="24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артерия   </a:t>
            </a:r>
            <a:r>
              <a:rPr lang="ru-RU" sz="2400" b="1" dirty="0">
                <a:latin typeface="Arial Black" panose="020B0A0402010202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б)</a:t>
            </a:r>
            <a:r>
              <a:rPr lang="ru-RU" sz="2400" b="1" dirty="0">
                <a:latin typeface="Arial Black" panose="020B0A04020102020204" pitchFamily="34" charset="0"/>
              </a:rPr>
              <a:t> </a:t>
            </a:r>
            <a:r>
              <a:rPr lang="ru-RU" sz="24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аорта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в)</a:t>
            </a:r>
            <a:r>
              <a:rPr lang="ru-RU" sz="2400" b="1" dirty="0">
                <a:latin typeface="Arial Black" panose="020B0A04020102020204" pitchFamily="34" charset="0"/>
              </a:rPr>
              <a:t> </a:t>
            </a:r>
            <a:r>
              <a:rPr lang="ru-RU" sz="2400" b="1" dirty="0">
                <a:solidFill>
                  <a:schemeClr val="accent2"/>
                </a:solidFill>
                <a:latin typeface="Arial Black" panose="020B0A04020102020204" pitchFamily="34" charset="0"/>
              </a:rPr>
              <a:t>вена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088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74DC4-A97A-4222-855D-BE213CA90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609600"/>
            <a:ext cx="8375840" cy="95407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4.Самый мелкий кровеносный сосуд - это … 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80F7D1-C218-4707-B7EB-C912039390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3633899"/>
            <a:ext cx="1294815" cy="166043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вена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б) артерия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367F06-EF43-4098-9325-2BE7945052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0363" y="2934269"/>
            <a:ext cx="2920621" cy="3107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а) 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вена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б) 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артерия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в) </a:t>
            </a:r>
            <a:r>
              <a:rPr lang="ru-RU" sz="2400" dirty="0" err="1">
                <a:solidFill>
                  <a:srgbClr val="0070C0"/>
                </a:solidFill>
                <a:latin typeface="Arial Black" panose="020B0A04020102020204" pitchFamily="34" charset="0"/>
              </a:rPr>
              <a:t>капиляр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8A2B088-199C-455F-8A03-CBE68169A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2160590"/>
            <a:ext cx="3646954" cy="353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262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F8C70-934D-4F0D-9134-542ABF26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63" y="595953"/>
            <a:ext cx="7107439" cy="13208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5. Кровеносный сосуд, который несёт кровь от сердца называется … 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0775F5-2B05-4C4B-9389-160520711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7784" y="2934269"/>
            <a:ext cx="3111691" cy="3107094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 а) </a:t>
            </a:r>
            <a:r>
              <a:rPr lang="ru-RU" sz="2400" b="1" dirty="0">
                <a:solidFill>
                  <a:srgbClr val="0070C0"/>
                </a:solidFill>
              </a:rPr>
              <a:t>аорта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б) </a:t>
            </a:r>
            <a:r>
              <a:rPr lang="ru-RU" sz="2400" b="1" dirty="0">
                <a:solidFill>
                  <a:srgbClr val="0070C0"/>
                </a:solidFill>
              </a:rPr>
              <a:t>вена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 в) </a:t>
            </a:r>
            <a:r>
              <a:rPr lang="ru-RU" sz="2400" b="1" dirty="0">
                <a:solidFill>
                  <a:srgbClr val="0070C0"/>
                </a:solidFill>
              </a:rPr>
              <a:t>артерия</a:t>
            </a:r>
          </a:p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8868627-BEAE-4850-B394-F3116046974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30" y="2793298"/>
            <a:ext cx="3450673" cy="292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871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84DB1-D011-49A7-814B-E7F4D1235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531" y="609600"/>
            <a:ext cx="7060441" cy="13208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6.Орган,  который   заставляет  кровь  двигаться называется … 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7400C0E-2E8F-4079-BCC9-397ABCE16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2953675"/>
            <a:ext cx="3439236" cy="308768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а)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  печень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б)  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сосуды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в)  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сердце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г)  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лёгкие </a:t>
            </a:r>
          </a:p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8614ABD-A387-4D78-97E6-8F44898E493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41" y="2538484"/>
            <a:ext cx="3751737" cy="336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293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1D78B-443C-48BC-96CB-CCB2FC38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7033146" cy="13208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7. </a:t>
            </a:r>
            <a:r>
              <a:rPr lang="ru-RU" sz="3200" dirty="0">
                <a:solidFill>
                  <a:srgbClr val="0070C0"/>
                </a:solidFill>
                <a:latin typeface="Arial Black" panose="020B0A04020102020204" pitchFamily="34" charset="0"/>
              </a:rPr>
              <a:t>н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осовая полость, трахея и бронхи образуют  … 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13D1E06-27B3-4EA6-AA1E-3B105BBF8D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3081" y="3002507"/>
            <a:ext cx="3452883" cy="2906974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16217C50-3380-4461-A126-7D5EDD820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9045" y="2760953"/>
            <a:ext cx="3848668" cy="328041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а) 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пищеварительную систему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б) 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дыхательную систему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в)  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кровеносную систему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111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A8DD7-3137-4EA4-9F63-4629AF6D4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978555" cy="13208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Arial Black" panose="020B0A04020102020204" pitchFamily="34" charset="0"/>
              </a:rPr>
              <a:t>8. Орган, состоящий из множества маленьких пузырьков называется … 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E377EB7-5F88-49ED-AC5F-8D7D00E6850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2943423"/>
            <a:ext cx="3087688" cy="2315766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77DC1C2D-3F1C-48AE-A84E-F0A649CFD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63318" y="3179928"/>
            <a:ext cx="2729553" cy="2861435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а) 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лёгкие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б) 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бронхи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0000"/>
                </a:solidFill>
                <a:latin typeface="Arial Black" panose="020B0A04020102020204" pitchFamily="34" charset="0"/>
              </a:rPr>
              <a:t>в) </a:t>
            </a:r>
            <a:r>
              <a:rPr lang="ru-RU" sz="2400" dirty="0">
                <a:solidFill>
                  <a:srgbClr val="0070C0"/>
                </a:solidFill>
                <a:latin typeface="Arial Black" panose="020B0A04020102020204" pitchFamily="34" charset="0"/>
              </a:rPr>
              <a:t>трахея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96445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674</TotalTime>
  <Words>253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2. Движение крови в организме называется … . </vt:lpstr>
      <vt:lpstr>3. Самый   крупный кровеносный  сосуд  - это … .</vt:lpstr>
      <vt:lpstr>4.Самый мелкий кровеносный сосуд - это … .</vt:lpstr>
      <vt:lpstr>5. Кровеносный сосуд, который несёт кровь от сердца называется … .</vt:lpstr>
      <vt:lpstr>6.Орган,  который   заставляет  кровь  двигаться называется … .</vt:lpstr>
      <vt:lpstr>7. носовая полость, трахея и бронхи образуют  … .</vt:lpstr>
      <vt:lpstr>8. Орган, состоящий из множества маленьких пузырьков называется … .</vt:lpstr>
      <vt:lpstr>9. Из легких мы выдыхаем …  .</vt:lpstr>
      <vt:lpstr>10. Найди верные высказывания 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user</cp:lastModifiedBy>
  <cp:revision>46</cp:revision>
  <dcterms:created xsi:type="dcterms:W3CDTF">2016-01-05T11:24:06Z</dcterms:created>
  <dcterms:modified xsi:type="dcterms:W3CDTF">2021-01-08T15:00:13Z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525905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