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sldIdLst>
    <p:sldId id="256" r:id="rId2"/>
    <p:sldId id="258" r:id="rId3"/>
    <p:sldId id="259" r:id="rId4"/>
    <p:sldId id="281" r:id="rId5"/>
    <p:sldId id="260" r:id="rId6"/>
    <p:sldId id="261" r:id="rId7"/>
    <p:sldId id="263" r:id="rId8"/>
    <p:sldId id="264" r:id="rId9"/>
    <p:sldId id="265" r:id="rId10"/>
    <p:sldId id="267" r:id="rId11"/>
    <p:sldId id="269" r:id="rId12"/>
    <p:sldId id="270" r:id="rId13"/>
    <p:sldId id="271" r:id="rId14"/>
    <p:sldId id="272" r:id="rId15"/>
    <p:sldId id="273" r:id="rId16"/>
    <p:sldId id="274" r:id="rId17"/>
    <p:sldId id="275" r:id="rId18"/>
    <p:sldId id="276" r:id="rId19"/>
    <p:sldId id="277" r:id="rId20"/>
    <p:sldId id="278" r:id="rId21"/>
    <p:sldId id="280"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7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028CB6F-513F-4C27-9B85-5B58C8BB9DF8}" type="datetimeFigureOut">
              <a:rPr lang="ru-RU" smtClean="0"/>
              <a:t>06.06.2020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8055AB1-3067-4E9F-BE43-DC4BC48144B6}"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028CB6F-513F-4C27-9B85-5B58C8BB9DF8}" type="datetimeFigureOut">
              <a:rPr lang="ru-RU" smtClean="0"/>
              <a:t>06.06.2020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8055AB1-3067-4E9F-BE43-DC4BC48144B6}"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028CB6F-513F-4C27-9B85-5B58C8BB9DF8}" type="datetimeFigureOut">
              <a:rPr lang="ru-RU" smtClean="0"/>
              <a:t>06.06.2020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8055AB1-3067-4E9F-BE43-DC4BC48144B6}"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028CB6F-513F-4C27-9B85-5B58C8BB9DF8}" type="datetimeFigureOut">
              <a:rPr lang="ru-RU" smtClean="0"/>
              <a:t>06.06.2020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8055AB1-3067-4E9F-BE43-DC4BC48144B6}"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028CB6F-513F-4C27-9B85-5B58C8BB9DF8}" type="datetimeFigureOut">
              <a:rPr lang="ru-RU" smtClean="0"/>
              <a:t>06.06.2020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8055AB1-3067-4E9F-BE43-DC4BC48144B6}"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028CB6F-513F-4C27-9B85-5B58C8BB9DF8}" type="datetimeFigureOut">
              <a:rPr lang="ru-RU" smtClean="0"/>
              <a:t>06.06.2020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8055AB1-3067-4E9F-BE43-DC4BC48144B6}"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028CB6F-513F-4C27-9B85-5B58C8BB9DF8}" type="datetimeFigureOut">
              <a:rPr lang="ru-RU" smtClean="0"/>
              <a:t>06.06.2020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8055AB1-3067-4E9F-BE43-DC4BC48144B6}"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028CB6F-513F-4C27-9B85-5B58C8BB9DF8}" type="datetimeFigureOut">
              <a:rPr lang="ru-RU" smtClean="0"/>
              <a:t>06.06.2020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8055AB1-3067-4E9F-BE43-DC4BC48144B6}"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028CB6F-513F-4C27-9B85-5B58C8BB9DF8}" type="datetimeFigureOut">
              <a:rPr lang="ru-RU" smtClean="0"/>
              <a:t>06.06.2020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8055AB1-3067-4E9F-BE43-DC4BC48144B6}"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028CB6F-513F-4C27-9B85-5B58C8BB9DF8}" type="datetimeFigureOut">
              <a:rPr lang="ru-RU" smtClean="0"/>
              <a:t>06.06.2020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8055AB1-3067-4E9F-BE43-DC4BC48144B6}"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028CB6F-513F-4C27-9B85-5B58C8BB9DF8}" type="datetimeFigureOut">
              <a:rPr lang="ru-RU" smtClean="0"/>
              <a:t>06.06.2020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8055AB1-3067-4E9F-BE43-DC4BC48144B6}"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28CB6F-513F-4C27-9B85-5B58C8BB9DF8}" type="datetimeFigureOut">
              <a:rPr lang="ru-RU" smtClean="0"/>
              <a:t>06.06.2020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055AB1-3067-4E9F-BE43-DC4BC48144B6}"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maxresdefault.jpg"/>
          <p:cNvPicPr>
            <a:picLocks noChangeAspect="1"/>
          </p:cNvPicPr>
          <p:nvPr/>
        </p:nvPicPr>
        <p:blipFill>
          <a:blip r:embed="rId2" cstate="print"/>
          <a:stretch>
            <a:fillRect/>
          </a:stretch>
        </p:blipFill>
        <p:spPr>
          <a:xfrm>
            <a:off x="395536" y="548680"/>
            <a:ext cx="8280920" cy="58326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0001-001-.jpg"/>
          <p:cNvPicPr>
            <a:picLocks noChangeAspect="1"/>
          </p:cNvPicPr>
          <p:nvPr/>
        </p:nvPicPr>
        <p:blipFill>
          <a:blip r:embed="rId3" cstate="print"/>
          <a:stretch>
            <a:fillRect/>
          </a:stretch>
        </p:blipFill>
        <p:spPr>
          <a:xfrm>
            <a:off x="0" y="0"/>
            <a:ext cx="9144000" cy="6858000"/>
          </a:xfrm>
          <a:prstGeom prst="rect">
            <a:avLst/>
          </a:prstGeom>
        </p:spPr>
      </p:pic>
      <p:sp>
        <p:nvSpPr>
          <p:cNvPr id="8" name="TextBox 7"/>
          <p:cNvSpPr txBox="1"/>
          <p:nvPr/>
        </p:nvSpPr>
        <p:spPr>
          <a:xfrm>
            <a:off x="971600" y="3068960"/>
            <a:ext cx="7272808" cy="1077218"/>
          </a:xfrm>
          <a:prstGeom prst="rect">
            <a:avLst/>
          </a:prstGeom>
          <a:noFill/>
        </p:spPr>
        <p:txBody>
          <a:bodyPr wrap="square" rtlCol="0">
            <a:spAutoFit/>
          </a:bodyPr>
          <a:lstStyle/>
          <a:p>
            <a:pPr algn="ctr"/>
            <a:r>
              <a:rPr lang="ru-RU" sz="32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Народная тряпичная кукла  - «ЗАКРУТКА» («СТОЛБУШКА»)</a:t>
            </a:r>
            <a:endParaRPr lang="ru-RU" sz="32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TextBox 8"/>
          <p:cNvSpPr txBox="1"/>
          <p:nvPr/>
        </p:nvSpPr>
        <p:spPr>
          <a:xfrm>
            <a:off x="4932040" y="4653136"/>
            <a:ext cx="3888432" cy="1015663"/>
          </a:xfrm>
          <a:prstGeom prst="rect">
            <a:avLst/>
          </a:prstGeom>
          <a:noFill/>
        </p:spPr>
        <p:txBody>
          <a:bodyPr wrap="square" rtlCol="0">
            <a:spAutoFit/>
          </a:bodyPr>
          <a:lstStyle/>
          <a:p>
            <a:pPr algn="r"/>
            <a:r>
              <a:rPr lang="ru-RU"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Автор: Чатарова  </a:t>
            </a:r>
          </a:p>
          <a:p>
            <a:pPr algn="r"/>
            <a:r>
              <a:rPr lang="ru-RU"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Оксана Викторовна</a:t>
            </a:r>
          </a:p>
          <a:p>
            <a:pPr algn="r"/>
            <a:r>
              <a:rPr lang="ru-RU"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Воспитатель</a:t>
            </a:r>
            <a:endParaRPr lang="ru-RU" sz="20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19256" cy="922114"/>
          </a:xfrm>
        </p:spPr>
        <p:txBody>
          <a:bodyPr>
            <a:normAutofit fontScale="90000"/>
          </a:bodyPr>
          <a:lstStyle/>
          <a:p>
            <a:pPr algn="just"/>
            <a:r>
              <a:rPr lang="ru-RU" b="1" dirty="0" smtClean="0"/>
              <a:t>Технология изготовления куклы «Закрутки»</a:t>
            </a:r>
            <a:endParaRPr lang="ru-RU" b="1" dirty="0"/>
          </a:p>
        </p:txBody>
      </p:sp>
      <p:sp>
        <p:nvSpPr>
          <p:cNvPr id="3" name="Содержимое 2"/>
          <p:cNvSpPr>
            <a:spLocks noGrp="1"/>
          </p:cNvSpPr>
          <p:nvPr>
            <p:ph sz="half" idx="1"/>
          </p:nvPr>
        </p:nvSpPr>
        <p:spPr/>
        <p:txBody>
          <a:bodyPr>
            <a:normAutofit fontScale="92500" lnSpcReduction="10000"/>
          </a:bodyPr>
          <a:lstStyle/>
          <a:p>
            <a:pPr>
              <a:buNone/>
            </a:pPr>
            <a:r>
              <a:rPr lang="ru-RU" dirty="0" smtClean="0">
                <a:latin typeface="Tahoma" pitchFamily="34" charset="0"/>
                <a:ea typeface="Tahoma" pitchFamily="34" charset="0"/>
                <a:cs typeface="Tahoma" pitchFamily="34" charset="0"/>
              </a:rPr>
              <a:t>1. Из плотной ткани делаем основу куклы. Подгибаем края ткани вовнутрь, как показано на фото. Там, где подогнут более широкий край, будет основание. </a:t>
            </a:r>
          </a:p>
          <a:p>
            <a:pPr>
              <a:buNone/>
            </a:pPr>
            <a:r>
              <a:rPr lang="ru-RU" dirty="0" smtClean="0">
                <a:latin typeface="Tahoma" pitchFamily="34" charset="0"/>
                <a:ea typeface="Tahoma" pitchFamily="34" charset="0"/>
                <a:cs typeface="Tahoma" pitchFamily="34" charset="0"/>
              </a:rPr>
              <a:t>   Оно получится толще для того, чтобы кукла была устойчива.</a:t>
            </a:r>
          </a:p>
          <a:p>
            <a:endParaRPr lang="ru-RU" dirty="0"/>
          </a:p>
        </p:txBody>
      </p:sp>
      <p:pic>
        <p:nvPicPr>
          <p:cNvPr id="5" name="Содержимое 4" descr="3.jpg"/>
          <p:cNvPicPr>
            <a:picLocks noGrp="1" noChangeAspect="1"/>
          </p:cNvPicPr>
          <p:nvPr>
            <p:ph sz="half" idx="2"/>
          </p:nvPr>
        </p:nvPicPr>
        <p:blipFill>
          <a:blip r:embed="rId3" cstate="print"/>
          <a:stretch>
            <a:fillRect/>
          </a:stretch>
        </p:blipFill>
        <p:spPr>
          <a:xfrm>
            <a:off x="4572000" y="2636912"/>
            <a:ext cx="4038600" cy="2630631"/>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half" idx="1"/>
          </p:nvPr>
        </p:nvSpPr>
        <p:spPr/>
        <p:txBody>
          <a:bodyPr/>
          <a:lstStyle/>
          <a:p>
            <a:pPr>
              <a:buNone/>
            </a:pPr>
            <a:r>
              <a:rPr lang="ru-RU" dirty="0" smtClean="0">
                <a:latin typeface="Tahoma" pitchFamily="34" charset="0"/>
                <a:ea typeface="Tahoma" pitchFamily="34" charset="0"/>
                <a:cs typeface="Tahoma" pitchFamily="34" charset="0"/>
              </a:rPr>
              <a:t>2. В середину кладем вату или наполнитель, чтобы кукла не была слишком худенькой и была устойчива.</a:t>
            </a:r>
            <a:endParaRPr lang="ru-RU" dirty="0">
              <a:latin typeface="Tahoma" pitchFamily="34" charset="0"/>
              <a:ea typeface="Tahoma" pitchFamily="34" charset="0"/>
              <a:cs typeface="Tahoma" pitchFamily="34" charset="0"/>
            </a:endParaRPr>
          </a:p>
        </p:txBody>
      </p:sp>
      <p:pic>
        <p:nvPicPr>
          <p:cNvPr id="5" name="Содержимое 4" descr="4.jpg"/>
          <p:cNvPicPr>
            <a:picLocks noGrp="1" noChangeAspect="1"/>
          </p:cNvPicPr>
          <p:nvPr>
            <p:ph sz="half" idx="2"/>
          </p:nvPr>
        </p:nvPicPr>
        <p:blipFill>
          <a:blip r:embed="rId3" cstate="print"/>
          <a:stretch>
            <a:fillRect/>
          </a:stretch>
        </p:blipFill>
        <p:spPr>
          <a:xfrm>
            <a:off x="4648200" y="2060848"/>
            <a:ext cx="4100264" cy="3456384"/>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half" idx="1"/>
          </p:nvPr>
        </p:nvSpPr>
        <p:spPr/>
        <p:txBody>
          <a:bodyPr/>
          <a:lstStyle/>
          <a:p>
            <a:pPr>
              <a:buNone/>
            </a:pPr>
            <a:r>
              <a:rPr lang="ru-RU" dirty="0" smtClean="0">
                <a:latin typeface="Tahoma" pitchFamily="34" charset="0"/>
                <a:ea typeface="Tahoma" pitchFamily="34" charset="0"/>
                <a:cs typeface="Tahoma" pitchFamily="34" charset="0"/>
              </a:rPr>
              <a:t>3. Выполняем тугое закручивание. Получилась скрутка - </a:t>
            </a:r>
            <a:r>
              <a:rPr lang="ru-RU" dirty="0" err="1" smtClean="0">
                <a:latin typeface="Tahoma" pitchFamily="34" charset="0"/>
                <a:ea typeface="Tahoma" pitchFamily="34" charset="0"/>
                <a:cs typeface="Tahoma" pitchFamily="34" charset="0"/>
              </a:rPr>
              <a:t>рулик</a:t>
            </a:r>
            <a:r>
              <a:rPr lang="ru-RU" dirty="0" smtClean="0">
                <a:latin typeface="Tahoma" pitchFamily="34" charset="0"/>
                <a:ea typeface="Tahoma" pitchFamily="34" charset="0"/>
                <a:cs typeface="Tahoma" pitchFamily="34" charset="0"/>
              </a:rPr>
              <a:t>. </a:t>
            </a:r>
          </a:p>
          <a:p>
            <a:pPr>
              <a:buNone/>
            </a:pPr>
            <a:r>
              <a:rPr lang="ru-RU" dirty="0" smtClean="0">
                <a:latin typeface="Tahoma" pitchFamily="34" charset="0"/>
                <a:ea typeface="Tahoma" pitchFamily="34" charset="0"/>
                <a:cs typeface="Tahoma" pitchFamily="34" charset="0"/>
              </a:rPr>
              <a:t>  Это туловище нашей куколки.</a:t>
            </a:r>
          </a:p>
          <a:p>
            <a:endParaRPr lang="ru-RU" dirty="0"/>
          </a:p>
        </p:txBody>
      </p:sp>
      <p:pic>
        <p:nvPicPr>
          <p:cNvPr id="5" name="Содержимое 4" descr="5.jpg"/>
          <p:cNvPicPr>
            <a:picLocks noGrp="1" noChangeAspect="1"/>
          </p:cNvPicPr>
          <p:nvPr>
            <p:ph sz="half" idx="2"/>
          </p:nvPr>
        </p:nvPicPr>
        <p:blipFill>
          <a:blip r:embed="rId3" cstate="print"/>
          <a:stretch>
            <a:fillRect/>
          </a:stretch>
        </p:blipFill>
        <p:spPr>
          <a:xfrm>
            <a:off x="4572000" y="1916832"/>
            <a:ext cx="4110608" cy="2952328"/>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4800600"/>
            <a:ext cx="5370984" cy="284584"/>
          </a:xfrm>
        </p:spPr>
        <p:txBody>
          <a:bodyPr>
            <a:normAutofit fontScale="90000"/>
          </a:bodyPr>
          <a:lstStyle/>
          <a:p>
            <a:endParaRPr lang="ru-RU" dirty="0"/>
          </a:p>
        </p:txBody>
      </p:sp>
      <p:pic>
        <p:nvPicPr>
          <p:cNvPr id="5" name="Рисунок 4" descr="6.jpg"/>
          <p:cNvPicPr>
            <a:picLocks noGrp="1" noChangeAspect="1"/>
          </p:cNvPicPr>
          <p:nvPr>
            <p:ph type="pic" idx="1"/>
          </p:nvPr>
        </p:nvPicPr>
        <p:blipFill>
          <a:blip r:embed="rId3" cstate="print"/>
          <a:srcRect t="6059" b="6059"/>
          <a:stretch>
            <a:fillRect/>
          </a:stretch>
        </p:blipFill>
        <p:spPr>
          <a:xfrm>
            <a:off x="755650" y="612775"/>
            <a:ext cx="7561263" cy="4114800"/>
          </a:xfrm>
        </p:spPr>
      </p:pic>
      <p:sp>
        <p:nvSpPr>
          <p:cNvPr id="4" name="Текст 3"/>
          <p:cNvSpPr>
            <a:spLocks noGrp="1"/>
          </p:cNvSpPr>
          <p:nvPr>
            <p:ph type="body" sz="half" idx="2"/>
          </p:nvPr>
        </p:nvSpPr>
        <p:spPr>
          <a:xfrm>
            <a:off x="827584" y="5085184"/>
            <a:ext cx="7632848" cy="1368152"/>
          </a:xfrm>
        </p:spPr>
        <p:txBody>
          <a:bodyPr>
            <a:noAutofit/>
          </a:bodyPr>
          <a:lstStyle/>
          <a:p>
            <a:r>
              <a:rPr lang="ru-RU" sz="2800" smtClean="0">
                <a:latin typeface="Tahoma" pitchFamily="34" charset="0"/>
                <a:ea typeface="Tahoma" pitchFamily="34" charset="0"/>
                <a:cs typeface="Tahoma" pitchFamily="34" charset="0"/>
              </a:rPr>
              <a:t>4. Теперь нужно перевязать основу куклы, чтобы наметить пояс и контур головы. </a:t>
            </a:r>
          </a:p>
          <a:p>
            <a:r>
              <a:rPr lang="ru-RU" sz="2800" smtClean="0">
                <a:latin typeface="Tahoma" pitchFamily="34" charset="0"/>
                <a:ea typeface="Tahoma" pitchFamily="34" charset="0"/>
                <a:cs typeface="Tahoma" pitchFamily="34" charset="0"/>
              </a:rPr>
              <a:t>И в двух местах перевязываем ниткой.</a:t>
            </a:r>
            <a:endParaRPr lang="ru-RU" sz="28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 name="Рисунок 4" descr="7.jpg"/>
          <p:cNvPicPr>
            <a:picLocks noGrp="1" noChangeAspect="1"/>
          </p:cNvPicPr>
          <p:nvPr>
            <p:ph type="pic" idx="1"/>
          </p:nvPr>
        </p:nvPicPr>
        <p:blipFill>
          <a:blip r:embed="rId3" cstate="print"/>
          <a:srcRect t="13326" b="13326"/>
          <a:stretch>
            <a:fillRect/>
          </a:stretch>
        </p:blipFill>
        <p:spPr>
          <a:xfrm>
            <a:off x="827088" y="612775"/>
            <a:ext cx="7777162" cy="3895725"/>
          </a:xfrm>
        </p:spPr>
      </p:pic>
      <p:sp>
        <p:nvSpPr>
          <p:cNvPr id="4" name="Текст 3"/>
          <p:cNvSpPr>
            <a:spLocks noGrp="1"/>
          </p:cNvSpPr>
          <p:nvPr>
            <p:ph type="body" sz="half" idx="2"/>
          </p:nvPr>
        </p:nvSpPr>
        <p:spPr>
          <a:xfrm>
            <a:off x="539552" y="4797152"/>
            <a:ext cx="8064896" cy="1800200"/>
          </a:xfrm>
        </p:spPr>
        <p:txBody>
          <a:bodyPr>
            <a:noAutofit/>
          </a:bodyPr>
          <a:lstStyle/>
          <a:p>
            <a:r>
              <a:rPr lang="ru-RU" sz="2800" dirty="0" smtClean="0">
                <a:latin typeface="Tahoma" pitchFamily="34" charset="0"/>
                <a:ea typeface="Tahoma" pitchFamily="34" charset="0"/>
                <a:cs typeface="Tahoma" pitchFamily="34" charset="0"/>
              </a:rPr>
              <a:t>5. Берем квадрат белой ткани или любой другой светлой ткани, в центр размещаем скрутку и кусочек ваты, чтобы голова получилась более круглой.</a:t>
            </a:r>
            <a:endParaRPr lang="ru-RU" sz="28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74638"/>
            <a:ext cx="8147248" cy="1570186"/>
          </a:xfrm>
        </p:spPr>
        <p:txBody>
          <a:bodyPr>
            <a:noAutofit/>
          </a:bodyPr>
          <a:lstStyle/>
          <a:p>
            <a:pPr algn="l"/>
            <a:r>
              <a:rPr lang="ru-RU" sz="2000" dirty="0" smtClean="0">
                <a:latin typeface="Tahoma" pitchFamily="34" charset="0"/>
                <a:ea typeface="Tahoma" pitchFamily="34" charset="0"/>
                <a:cs typeface="Tahoma" pitchFamily="34" charset="0"/>
              </a:rPr>
              <a:t/>
            </a:r>
            <a:br>
              <a:rPr lang="ru-RU" sz="2000" dirty="0" smtClean="0">
                <a:latin typeface="Tahoma" pitchFamily="34" charset="0"/>
                <a:ea typeface="Tahoma" pitchFamily="34" charset="0"/>
                <a:cs typeface="Tahoma" pitchFamily="34" charset="0"/>
              </a:rPr>
            </a:br>
            <a:r>
              <a:rPr lang="ru-RU" sz="2000" dirty="0" smtClean="0">
                <a:latin typeface="Tahoma" pitchFamily="34" charset="0"/>
                <a:ea typeface="Tahoma" pitchFamily="34" charset="0"/>
                <a:cs typeface="Tahoma" pitchFamily="34" charset="0"/>
              </a:rPr>
              <a:t>6. </a:t>
            </a:r>
            <a:r>
              <a:rPr lang="ru-RU" sz="2000" u="sng" dirty="0" smtClean="0">
                <a:latin typeface="Tahoma" pitchFamily="34" charset="0"/>
                <a:ea typeface="Tahoma" pitchFamily="34" charset="0"/>
                <a:cs typeface="Tahoma" pitchFamily="34" charset="0"/>
              </a:rPr>
              <a:t>Формируем руки</a:t>
            </a:r>
            <a:r>
              <a:rPr lang="ru-RU" sz="2000" dirty="0" smtClean="0">
                <a:latin typeface="Tahoma" pitchFamily="34" charset="0"/>
                <a:ea typeface="Tahoma" pitchFamily="34" charset="0"/>
                <a:cs typeface="Tahoma" pitchFamily="34" charset="0"/>
              </a:rPr>
              <a:t>: определяем их длину и лишнюю ткань заворачиваем вовнутрь. Края рукава убираем в середину.</a:t>
            </a:r>
            <a:br>
              <a:rPr lang="ru-RU" sz="2000" dirty="0" smtClean="0">
                <a:latin typeface="Tahoma" pitchFamily="34" charset="0"/>
                <a:ea typeface="Tahoma" pitchFamily="34" charset="0"/>
                <a:cs typeface="Tahoma" pitchFamily="34" charset="0"/>
              </a:rPr>
            </a:br>
            <a:r>
              <a:rPr lang="ru-RU" sz="2000" dirty="0" smtClean="0">
                <a:latin typeface="Tahoma" pitchFamily="34" charset="0"/>
                <a:ea typeface="Tahoma" pitchFamily="34" charset="0"/>
                <a:cs typeface="Tahoma" pitchFamily="34" charset="0"/>
              </a:rPr>
              <a:t>Определяем размеры ладошек и перетягиваем их ниткой. Туловище подвязываем ниткой на поясе, стараясь распределить ткань равномерно</a:t>
            </a:r>
            <a:br>
              <a:rPr lang="ru-RU" sz="2000" dirty="0" smtClean="0">
                <a:latin typeface="Tahoma" pitchFamily="34" charset="0"/>
                <a:ea typeface="Tahoma" pitchFamily="34" charset="0"/>
                <a:cs typeface="Tahoma" pitchFamily="34" charset="0"/>
              </a:rPr>
            </a:br>
            <a:endParaRPr lang="ru-RU" sz="2000" dirty="0">
              <a:latin typeface="Tahoma" pitchFamily="34" charset="0"/>
              <a:ea typeface="Tahoma" pitchFamily="34" charset="0"/>
              <a:cs typeface="Tahoma" pitchFamily="34" charset="0"/>
            </a:endParaRPr>
          </a:p>
        </p:txBody>
      </p:sp>
      <p:pic>
        <p:nvPicPr>
          <p:cNvPr id="4" name="Содержимое 3" descr="Слайд16.jpg"/>
          <p:cNvPicPr>
            <a:picLocks noGrp="1" noChangeAspect="1"/>
          </p:cNvPicPr>
          <p:nvPr>
            <p:ph idx="1"/>
          </p:nvPr>
        </p:nvPicPr>
        <p:blipFill>
          <a:blip r:embed="rId3" cstate="print"/>
          <a:stretch>
            <a:fillRect/>
          </a:stretch>
        </p:blipFill>
        <p:spPr>
          <a:xfrm>
            <a:off x="1043608" y="1916832"/>
            <a:ext cx="6867243" cy="4407546"/>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just"/>
            <a:r>
              <a:rPr lang="ru-RU" sz="2000" dirty="0" smtClean="0">
                <a:latin typeface="Tahoma" pitchFamily="34" charset="0"/>
                <a:ea typeface="Tahoma" pitchFamily="34" charset="0"/>
                <a:cs typeface="Tahoma" pitchFamily="34" charset="0"/>
              </a:rPr>
              <a:t>7. Основа куклы готова, а вот наряд - это ваша фантазия и творчество. Берем две узкие цветные полоски ткани и располагаем их крестообразно через плечи на груди и спине. Завязываем ниткой на поясе.</a:t>
            </a:r>
            <a:endParaRPr lang="ru-RU" sz="2000" dirty="0">
              <a:latin typeface="Tahoma" pitchFamily="34" charset="0"/>
              <a:ea typeface="Tahoma" pitchFamily="34" charset="0"/>
              <a:cs typeface="Tahoma" pitchFamily="34" charset="0"/>
            </a:endParaRPr>
          </a:p>
        </p:txBody>
      </p:sp>
      <p:pic>
        <p:nvPicPr>
          <p:cNvPr id="4" name="Содержимое 3" descr="8.jpg"/>
          <p:cNvPicPr>
            <a:picLocks noGrp="1" noChangeAspect="1"/>
          </p:cNvPicPr>
          <p:nvPr>
            <p:ph idx="1"/>
          </p:nvPr>
        </p:nvPicPr>
        <p:blipFill>
          <a:blip r:embed="rId3" cstate="print"/>
          <a:stretch>
            <a:fillRect/>
          </a:stretch>
        </p:blipFill>
        <p:spPr>
          <a:xfrm>
            <a:off x="611560" y="1700808"/>
            <a:ext cx="7704856" cy="4824536"/>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just"/>
            <a:r>
              <a:rPr lang="ru-RU" sz="2800" dirty="0" smtClean="0">
                <a:latin typeface="Tahoma" pitchFamily="34" charset="0"/>
                <a:ea typeface="Tahoma" pitchFamily="34" charset="0"/>
                <a:cs typeface="Tahoma" pitchFamily="34" charset="0"/>
              </a:rPr>
              <a:t>8. Прямоугольник цветной ткани- это юбка, равномерно распределяем равномерно вокруг пояса и завязываем.</a:t>
            </a:r>
            <a:endParaRPr lang="ru-RU" sz="2800" dirty="0">
              <a:latin typeface="Tahoma" pitchFamily="34" charset="0"/>
              <a:ea typeface="Tahoma" pitchFamily="34" charset="0"/>
              <a:cs typeface="Tahoma" pitchFamily="34" charset="0"/>
            </a:endParaRPr>
          </a:p>
        </p:txBody>
      </p:sp>
      <p:pic>
        <p:nvPicPr>
          <p:cNvPr id="4" name="Содержимое 3" descr="9.jpg"/>
          <p:cNvPicPr>
            <a:picLocks noGrp="1" noChangeAspect="1"/>
          </p:cNvPicPr>
          <p:nvPr>
            <p:ph idx="1"/>
          </p:nvPr>
        </p:nvPicPr>
        <p:blipFill>
          <a:blip r:embed="rId3" cstate="print"/>
          <a:stretch>
            <a:fillRect/>
          </a:stretch>
        </p:blipFill>
        <p:spPr>
          <a:xfrm>
            <a:off x="827584" y="1844824"/>
            <a:ext cx="7520005" cy="4744066"/>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8147248" cy="1440160"/>
          </a:xfrm>
        </p:spPr>
        <p:txBody>
          <a:bodyPr>
            <a:noAutofit/>
          </a:bodyPr>
          <a:lstStyle/>
          <a:p>
            <a:pPr algn="just"/>
            <a:r>
              <a:rPr lang="ru-RU" sz="2000" dirty="0" smtClean="0">
                <a:latin typeface="Tahoma" pitchFamily="34" charset="0"/>
                <a:ea typeface="Tahoma" pitchFamily="34" charset="0"/>
                <a:cs typeface="Tahoma" pitchFamily="34" charset="0"/>
              </a:rPr>
              <a:t/>
            </a:r>
            <a:br>
              <a:rPr lang="ru-RU" sz="2000" dirty="0" smtClean="0">
                <a:latin typeface="Tahoma" pitchFamily="34" charset="0"/>
                <a:ea typeface="Tahoma" pitchFamily="34" charset="0"/>
                <a:cs typeface="Tahoma" pitchFamily="34" charset="0"/>
              </a:rPr>
            </a:br>
            <a:r>
              <a:rPr lang="ru-RU" sz="2000" dirty="0" smtClean="0">
                <a:latin typeface="Tahoma" pitchFamily="34" charset="0"/>
                <a:ea typeface="Tahoma" pitchFamily="34" charset="0"/>
                <a:cs typeface="Tahoma" pitchFamily="34" charset="0"/>
              </a:rPr>
              <a:t>9. Обязательным атрибутом женской одежды был передник. Берем маленький цветной прямоугольник и завязываем на юбке. </a:t>
            </a:r>
            <a:br>
              <a:rPr lang="ru-RU" sz="2000" dirty="0" smtClean="0">
                <a:latin typeface="Tahoma" pitchFamily="34" charset="0"/>
                <a:ea typeface="Tahoma" pitchFamily="34" charset="0"/>
                <a:cs typeface="Tahoma" pitchFamily="34" charset="0"/>
              </a:rPr>
            </a:br>
            <a:r>
              <a:rPr lang="ru-RU" sz="2000" dirty="0" smtClean="0">
                <a:latin typeface="Tahoma" pitchFamily="34" charset="0"/>
                <a:ea typeface="Tahoma" pitchFamily="34" charset="0"/>
                <a:cs typeface="Tahoma" pitchFamily="34" charset="0"/>
              </a:rPr>
              <a:t>Можно его сделать красивым, кружевным.  А сверху повязываем пояс-ленточку.</a:t>
            </a:r>
            <a:br>
              <a:rPr lang="ru-RU" sz="2000" dirty="0" smtClean="0">
                <a:latin typeface="Tahoma" pitchFamily="34" charset="0"/>
                <a:ea typeface="Tahoma" pitchFamily="34" charset="0"/>
                <a:cs typeface="Tahoma" pitchFamily="34" charset="0"/>
              </a:rPr>
            </a:br>
            <a:endParaRPr lang="ru-RU" sz="2000" dirty="0">
              <a:latin typeface="Tahoma" pitchFamily="34" charset="0"/>
              <a:ea typeface="Tahoma" pitchFamily="34" charset="0"/>
              <a:cs typeface="Tahoma" pitchFamily="34" charset="0"/>
            </a:endParaRPr>
          </a:p>
        </p:txBody>
      </p:sp>
      <p:pic>
        <p:nvPicPr>
          <p:cNvPr id="4" name="Содержимое 3" descr="10.jpg"/>
          <p:cNvPicPr>
            <a:picLocks noGrp="1" noChangeAspect="1"/>
          </p:cNvPicPr>
          <p:nvPr>
            <p:ph idx="1"/>
          </p:nvPr>
        </p:nvPicPr>
        <p:blipFill>
          <a:blip r:embed="rId3" cstate="print"/>
          <a:stretch>
            <a:fillRect/>
          </a:stretch>
        </p:blipFill>
        <p:spPr>
          <a:xfrm>
            <a:off x="683568" y="1916832"/>
            <a:ext cx="7776864" cy="4627577"/>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just"/>
            <a:r>
              <a:rPr lang="ru-RU" sz="2800" dirty="0" smtClean="0"/>
              <a:t/>
            </a:r>
            <a:br>
              <a:rPr lang="ru-RU" sz="2800" dirty="0" smtClean="0"/>
            </a:br>
            <a:r>
              <a:rPr lang="ru-RU" sz="2800" dirty="0" smtClean="0"/>
              <a:t>10. Завязываем на голове полоску - повойник.</a:t>
            </a:r>
            <a:br>
              <a:rPr lang="ru-RU" sz="2800" dirty="0" smtClean="0"/>
            </a:br>
            <a:r>
              <a:rPr lang="ru-RU" sz="2400" dirty="0" smtClean="0"/>
              <a:t/>
            </a:r>
            <a:br>
              <a:rPr lang="ru-RU" sz="2400" dirty="0" smtClean="0"/>
            </a:br>
            <a:endParaRPr lang="ru-RU" sz="2400" dirty="0">
              <a:latin typeface="Tahoma" pitchFamily="34" charset="0"/>
              <a:ea typeface="Tahoma" pitchFamily="34" charset="0"/>
              <a:cs typeface="Tahoma" pitchFamily="34" charset="0"/>
            </a:endParaRPr>
          </a:p>
        </p:txBody>
      </p:sp>
      <p:pic>
        <p:nvPicPr>
          <p:cNvPr id="4" name="Содержимое 3" descr="11.jpg"/>
          <p:cNvPicPr>
            <a:picLocks noGrp="1" noChangeAspect="1"/>
          </p:cNvPicPr>
          <p:nvPr>
            <p:ph idx="1"/>
          </p:nvPr>
        </p:nvPicPr>
        <p:blipFill>
          <a:blip r:embed="rId3" cstate="print"/>
          <a:stretch>
            <a:fillRect/>
          </a:stretch>
        </p:blipFill>
        <p:spPr>
          <a:xfrm>
            <a:off x="899593" y="1556792"/>
            <a:ext cx="7426830" cy="453650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48680"/>
            <a:ext cx="8229600" cy="5577483"/>
          </a:xfrm>
        </p:spPr>
        <p:txBody>
          <a:bodyPr>
            <a:normAutofit/>
          </a:bodyPr>
          <a:lstStyle/>
          <a:p>
            <a:pPr>
              <a:buNone/>
            </a:pPr>
            <a:r>
              <a:rPr lang="ru-RU" sz="2000" b="1" u="sng" dirty="0" smtClean="0">
                <a:latin typeface="Tahoma" pitchFamily="34" charset="0"/>
                <a:ea typeface="Tahoma" pitchFamily="34" charset="0"/>
                <a:cs typeface="Tahoma" pitchFamily="34" charset="0"/>
              </a:rPr>
              <a:t>Назначение</a:t>
            </a:r>
            <a:r>
              <a:rPr lang="ru-RU" sz="2000" b="1" dirty="0" smtClean="0">
                <a:latin typeface="Tahoma" pitchFamily="34" charset="0"/>
                <a:ea typeface="Tahoma" pitchFamily="34" charset="0"/>
                <a:cs typeface="Tahoma" pitchFamily="34" charset="0"/>
              </a:rPr>
              <a:t>: </a:t>
            </a:r>
            <a:r>
              <a:rPr lang="ru-RU" sz="2000" dirty="0" smtClean="0">
                <a:latin typeface="Tahoma" pitchFamily="34" charset="0"/>
                <a:ea typeface="Tahoma" pitchFamily="34" charset="0"/>
                <a:cs typeface="Tahoma" pitchFamily="34" charset="0"/>
              </a:rPr>
              <a:t>игровая кукла для ребенка, оберег, подарок своими руками, украшение любимого уголка в комнате.</a:t>
            </a:r>
          </a:p>
          <a:p>
            <a:pPr>
              <a:buNone/>
            </a:pPr>
            <a:endParaRPr lang="ru-RU" sz="2000" b="1" u="sng" dirty="0" smtClean="0">
              <a:latin typeface="Tahoma" pitchFamily="34" charset="0"/>
              <a:ea typeface="Tahoma" pitchFamily="34" charset="0"/>
              <a:cs typeface="Tahoma" pitchFamily="34" charset="0"/>
            </a:endParaRPr>
          </a:p>
          <a:p>
            <a:pPr>
              <a:buNone/>
            </a:pPr>
            <a:r>
              <a:rPr lang="ru-RU" sz="2000" b="1" u="sng" dirty="0" smtClean="0">
                <a:latin typeface="Tahoma" pitchFamily="34" charset="0"/>
                <a:ea typeface="Tahoma" pitchFamily="34" charset="0"/>
                <a:cs typeface="Tahoma" pitchFamily="34" charset="0"/>
              </a:rPr>
              <a:t>Цель</a:t>
            </a:r>
            <a:r>
              <a:rPr lang="ru-RU" sz="2000" b="1" dirty="0" smtClean="0">
                <a:latin typeface="Tahoma" pitchFamily="34" charset="0"/>
                <a:ea typeface="Tahoma" pitchFamily="34" charset="0"/>
                <a:cs typeface="Tahoma" pitchFamily="34" charset="0"/>
              </a:rPr>
              <a:t>: </a:t>
            </a:r>
            <a:r>
              <a:rPr lang="ru-RU" sz="2000" dirty="0" smtClean="0">
                <a:latin typeface="Tahoma" pitchFamily="34" charset="0"/>
                <a:ea typeface="Tahoma" pitchFamily="34" charset="0"/>
                <a:cs typeface="Tahoma" pitchFamily="34" charset="0"/>
              </a:rPr>
              <a:t>научить видеть красоту и необычность, казалось бы в обычных вещах, бросовых обрезках и лоскутков материи.</a:t>
            </a:r>
          </a:p>
          <a:p>
            <a:pPr>
              <a:buNone/>
            </a:pPr>
            <a:endParaRPr lang="ru-RU" sz="2000" b="1" u="sng" dirty="0" smtClean="0">
              <a:latin typeface="Tahoma" pitchFamily="34" charset="0"/>
              <a:ea typeface="Tahoma" pitchFamily="34" charset="0"/>
              <a:cs typeface="Tahoma" pitchFamily="34" charset="0"/>
            </a:endParaRPr>
          </a:p>
          <a:p>
            <a:pPr>
              <a:buNone/>
            </a:pPr>
            <a:r>
              <a:rPr lang="ru-RU" sz="2000" b="1" u="sng" dirty="0" smtClean="0">
                <a:latin typeface="Tahoma" pitchFamily="34" charset="0"/>
                <a:ea typeface="Tahoma" pitchFamily="34" charset="0"/>
                <a:cs typeface="Tahoma" pitchFamily="34" charset="0"/>
              </a:rPr>
              <a:t>Задачи</a:t>
            </a:r>
            <a:r>
              <a:rPr lang="ru-RU" sz="2000" b="1" dirty="0" smtClean="0">
                <a:latin typeface="Tahoma" pitchFamily="34" charset="0"/>
                <a:ea typeface="Tahoma" pitchFamily="34" charset="0"/>
                <a:cs typeface="Tahoma" pitchFamily="34" charset="0"/>
              </a:rPr>
              <a:t>:</a:t>
            </a:r>
          </a:p>
          <a:p>
            <a:r>
              <a:rPr lang="ru-RU" sz="2000" dirty="0" smtClean="0">
                <a:latin typeface="Tahoma" pitchFamily="34" charset="0"/>
                <a:ea typeface="Tahoma" pitchFamily="34" charset="0"/>
                <a:cs typeface="Tahoma" pitchFamily="34" charset="0"/>
              </a:rPr>
              <a:t>Научить мастерить тряпичную куклу бесшовным способом, проявляя фантазию и творчество.</a:t>
            </a:r>
          </a:p>
          <a:p>
            <a:r>
              <a:rPr lang="ru-RU" sz="2000" dirty="0" smtClean="0">
                <a:latin typeface="Tahoma" pitchFamily="34" charset="0"/>
                <a:ea typeface="Tahoma" pitchFamily="34" charset="0"/>
                <a:cs typeface="Tahoma" pitchFamily="34" charset="0"/>
              </a:rPr>
              <a:t>Вызвать интерес к народному творчеству. Восстановить и сохранить для новых поколений такое явление, как народная традиционная кукла.</a:t>
            </a:r>
          </a:p>
          <a:p>
            <a:r>
              <a:rPr lang="ru-RU" sz="2000" dirty="0" smtClean="0">
                <a:latin typeface="Tahoma" pitchFamily="34" charset="0"/>
                <a:ea typeface="Tahoma" pitchFamily="34" charset="0"/>
                <a:cs typeface="Tahoma" pitchFamily="34" charset="0"/>
              </a:rPr>
              <a:t>Закрепление у </a:t>
            </a:r>
            <a:r>
              <a:rPr lang="ru-RU" sz="2000" u="sng" dirty="0" smtClean="0">
                <a:latin typeface="Tahoma" pitchFamily="34" charset="0"/>
                <a:ea typeface="Tahoma" pitchFamily="34" charset="0"/>
                <a:cs typeface="Tahoma" pitchFamily="34" charset="0"/>
              </a:rPr>
              <a:t> детей трудовых навыков</a:t>
            </a:r>
            <a:r>
              <a:rPr lang="ru-RU" sz="2000" dirty="0" smtClean="0">
                <a:latin typeface="Tahoma" pitchFamily="34" charset="0"/>
                <a:ea typeface="Tahoma" pitchFamily="34" charset="0"/>
                <a:cs typeface="Tahoma" pitchFamily="34" charset="0"/>
              </a:rPr>
              <a:t>: складывание, сворачивание, скручивание, обматывание, завязывание.</a:t>
            </a:r>
          </a:p>
          <a:p>
            <a:r>
              <a:rPr lang="ru-RU" sz="2000" dirty="0" smtClean="0">
                <a:latin typeface="Tahoma" pitchFamily="34" charset="0"/>
                <a:ea typeface="Tahoma" pitchFamily="34" charset="0"/>
                <a:cs typeface="Tahoma" pitchFamily="34" charset="0"/>
              </a:rPr>
              <a:t>Заинтересовать родителей в возрождении и сохранении народных традиций семейного рукоделия.</a:t>
            </a:r>
          </a:p>
          <a:p>
            <a:endParaRPr lang="ru-RU" sz="2000" dirty="0" smtClean="0"/>
          </a:p>
          <a:p>
            <a:pPr>
              <a:buNone/>
            </a:pPr>
            <a:endParaRPr lang="ru-RU"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29600" cy="1143000"/>
          </a:xfrm>
        </p:spPr>
        <p:txBody>
          <a:bodyPr>
            <a:normAutofit fontScale="90000"/>
          </a:bodyPr>
          <a:lstStyle/>
          <a:p>
            <a:pPr algn="just"/>
            <a:r>
              <a:rPr lang="ru-RU" sz="2800" dirty="0" smtClean="0"/>
              <a:t/>
            </a:r>
            <a:br>
              <a:rPr lang="ru-RU" sz="2800" dirty="0" smtClean="0"/>
            </a:br>
            <a:r>
              <a:rPr lang="ru-RU" sz="3100" dirty="0" smtClean="0"/>
              <a:t>11. Повязываем косыночку и </a:t>
            </a:r>
            <a:r>
              <a:rPr lang="ru-RU" sz="3100" b="1" dirty="0" smtClean="0"/>
              <a:t>кукла наша готова</a:t>
            </a:r>
            <a:r>
              <a:rPr lang="ru-RU" sz="3100" dirty="0" smtClean="0"/>
              <a:t>.</a:t>
            </a:r>
            <a:r>
              <a:rPr lang="ru-RU" sz="2800" dirty="0" smtClean="0"/>
              <a:t/>
            </a:r>
            <a:br>
              <a:rPr lang="ru-RU" sz="2800" dirty="0" smtClean="0"/>
            </a:br>
            <a:endParaRPr lang="ru-RU" sz="2800" dirty="0">
              <a:latin typeface="Tahoma" pitchFamily="34" charset="0"/>
              <a:ea typeface="Tahoma" pitchFamily="34" charset="0"/>
              <a:cs typeface="Tahoma" pitchFamily="34" charset="0"/>
            </a:endParaRPr>
          </a:p>
        </p:txBody>
      </p:sp>
      <p:pic>
        <p:nvPicPr>
          <p:cNvPr id="4" name="Содержимое 3" descr="12.jpg"/>
          <p:cNvPicPr>
            <a:picLocks noGrp="1" noChangeAspect="1"/>
          </p:cNvPicPr>
          <p:nvPr>
            <p:ph idx="1"/>
          </p:nvPr>
        </p:nvPicPr>
        <p:blipFill>
          <a:blip r:embed="rId3" cstate="print"/>
          <a:stretch>
            <a:fillRect/>
          </a:stretch>
        </p:blipFill>
        <p:spPr>
          <a:xfrm>
            <a:off x="1115616" y="1556792"/>
            <a:ext cx="7272807" cy="4752527"/>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332656"/>
            <a:ext cx="7416824" cy="1152128"/>
          </a:xfrm>
        </p:spPr>
        <p:txBody>
          <a:bodyPr>
            <a:normAutofit fontScale="90000"/>
          </a:bodyPr>
          <a:lstStyle/>
          <a:p>
            <a:pPr algn="ctr"/>
            <a:r>
              <a:rPr lang="ru-RU" dirty="0" smtClean="0">
                <a:latin typeface="Tahoma" pitchFamily="34" charset="0"/>
                <a:ea typeface="Tahoma" pitchFamily="34" charset="0"/>
                <a:cs typeface="Tahoma" pitchFamily="34" charset="0"/>
              </a:rPr>
              <a:t/>
            </a:r>
            <a:br>
              <a:rPr lang="ru-RU" dirty="0" smtClean="0">
                <a:latin typeface="Tahoma" pitchFamily="34" charset="0"/>
                <a:ea typeface="Tahoma" pitchFamily="34" charset="0"/>
                <a:cs typeface="Tahoma" pitchFamily="34" charset="0"/>
              </a:rPr>
            </a:br>
            <a:r>
              <a:rPr lang="ru-RU" dirty="0">
                <a:latin typeface="Tahoma" pitchFamily="34" charset="0"/>
                <a:ea typeface="Tahoma" pitchFamily="34" charset="0"/>
                <a:cs typeface="Tahoma" pitchFamily="34" charset="0"/>
              </a:rPr>
              <a:t/>
            </a:r>
            <a:br>
              <a:rPr lang="ru-RU" dirty="0">
                <a:latin typeface="Tahoma" pitchFamily="34" charset="0"/>
                <a:ea typeface="Tahoma" pitchFamily="34" charset="0"/>
                <a:cs typeface="Tahoma" pitchFamily="34" charset="0"/>
              </a:rPr>
            </a:br>
            <a:r>
              <a:rPr lang="ru-RU" dirty="0" smtClean="0">
                <a:latin typeface="Tahoma" pitchFamily="34" charset="0"/>
                <a:ea typeface="Tahoma" pitchFamily="34" charset="0"/>
                <a:cs typeface="Tahoma" pitchFamily="34" charset="0"/>
              </a:rPr>
              <a:t/>
            </a:r>
            <a:br>
              <a:rPr lang="ru-RU" dirty="0" smtClean="0">
                <a:latin typeface="Tahoma" pitchFamily="34" charset="0"/>
                <a:ea typeface="Tahoma" pitchFamily="34" charset="0"/>
                <a:cs typeface="Tahoma" pitchFamily="34" charset="0"/>
              </a:rPr>
            </a:br>
            <a:r>
              <a:rPr lang="ru-RU" dirty="0">
                <a:latin typeface="Tahoma" pitchFamily="34" charset="0"/>
                <a:ea typeface="Tahoma" pitchFamily="34" charset="0"/>
                <a:cs typeface="Tahoma" pitchFamily="34" charset="0"/>
              </a:rPr>
              <a:t/>
            </a:r>
            <a:br>
              <a:rPr lang="ru-RU" dirty="0">
                <a:latin typeface="Tahoma" pitchFamily="34" charset="0"/>
                <a:ea typeface="Tahoma" pitchFamily="34" charset="0"/>
                <a:cs typeface="Tahoma" pitchFamily="34" charset="0"/>
              </a:rPr>
            </a:br>
            <a:r>
              <a:rPr lang="ru-RU" dirty="0" smtClean="0">
                <a:latin typeface="Tahoma" pitchFamily="34" charset="0"/>
                <a:ea typeface="Tahoma" pitchFamily="34" charset="0"/>
                <a:cs typeface="Tahoma" pitchFamily="34" charset="0"/>
              </a:rPr>
              <a:t/>
            </a:r>
            <a:br>
              <a:rPr lang="ru-RU" dirty="0" smtClean="0">
                <a:latin typeface="Tahoma" pitchFamily="34" charset="0"/>
                <a:ea typeface="Tahoma" pitchFamily="34" charset="0"/>
                <a:cs typeface="Tahoma" pitchFamily="34" charset="0"/>
              </a:rPr>
            </a:br>
            <a:r>
              <a:rPr lang="ru-RU" dirty="0">
                <a:latin typeface="Tahoma" pitchFamily="34" charset="0"/>
                <a:ea typeface="Tahoma" pitchFamily="34" charset="0"/>
                <a:cs typeface="Tahoma" pitchFamily="34" charset="0"/>
              </a:rPr>
              <a:t/>
            </a:r>
            <a:br>
              <a:rPr lang="ru-RU" dirty="0">
                <a:latin typeface="Tahoma" pitchFamily="34" charset="0"/>
                <a:ea typeface="Tahoma" pitchFamily="34" charset="0"/>
                <a:cs typeface="Tahoma" pitchFamily="34" charset="0"/>
              </a:rPr>
            </a:br>
            <a:r>
              <a:rPr lang="ru-RU" dirty="0" smtClean="0">
                <a:latin typeface="Tahoma" pitchFamily="34" charset="0"/>
                <a:ea typeface="Tahoma" pitchFamily="34" charset="0"/>
                <a:cs typeface="Tahoma" pitchFamily="34" charset="0"/>
              </a:rPr>
              <a:t/>
            </a:r>
            <a:br>
              <a:rPr lang="ru-RU" dirty="0" smtClean="0">
                <a:latin typeface="Tahoma" pitchFamily="34" charset="0"/>
                <a:ea typeface="Tahoma" pitchFamily="34" charset="0"/>
                <a:cs typeface="Tahoma" pitchFamily="34" charset="0"/>
              </a:rPr>
            </a:br>
            <a:r>
              <a:rPr lang="ru-RU" dirty="0">
                <a:latin typeface="Tahoma" pitchFamily="34" charset="0"/>
                <a:ea typeface="Tahoma" pitchFamily="34" charset="0"/>
                <a:cs typeface="Tahoma" pitchFamily="34" charset="0"/>
              </a:rPr>
              <a:t/>
            </a:r>
            <a:br>
              <a:rPr lang="ru-RU" dirty="0">
                <a:latin typeface="Tahoma" pitchFamily="34" charset="0"/>
                <a:ea typeface="Tahoma" pitchFamily="34" charset="0"/>
                <a:cs typeface="Tahoma" pitchFamily="34" charset="0"/>
              </a:rPr>
            </a:br>
            <a:r>
              <a:rPr lang="ru-RU" dirty="0" smtClean="0">
                <a:latin typeface="Tahoma" pitchFamily="34" charset="0"/>
                <a:ea typeface="Tahoma" pitchFamily="34" charset="0"/>
                <a:cs typeface="Tahoma" pitchFamily="34" charset="0"/>
              </a:rPr>
              <a:t/>
            </a:r>
            <a:br>
              <a:rPr lang="ru-RU" dirty="0" smtClean="0">
                <a:latin typeface="Tahoma" pitchFamily="34" charset="0"/>
                <a:ea typeface="Tahoma" pitchFamily="34" charset="0"/>
                <a:cs typeface="Tahoma" pitchFamily="34" charset="0"/>
              </a:rPr>
            </a:br>
            <a:r>
              <a:rPr lang="ru-RU" dirty="0">
                <a:latin typeface="Tahoma" pitchFamily="34" charset="0"/>
                <a:ea typeface="Tahoma" pitchFamily="34" charset="0"/>
                <a:cs typeface="Tahoma" pitchFamily="34" charset="0"/>
              </a:rPr>
              <a:t/>
            </a:r>
            <a:br>
              <a:rPr lang="ru-RU" dirty="0">
                <a:latin typeface="Tahoma" pitchFamily="34" charset="0"/>
                <a:ea typeface="Tahoma" pitchFamily="34" charset="0"/>
                <a:cs typeface="Tahoma" pitchFamily="34" charset="0"/>
              </a:rPr>
            </a:br>
            <a:r>
              <a:rPr lang="ru-RU" dirty="0" smtClean="0">
                <a:latin typeface="Tahoma" pitchFamily="34" charset="0"/>
                <a:ea typeface="Tahoma" pitchFamily="34" charset="0"/>
                <a:cs typeface="Tahoma" pitchFamily="34" charset="0"/>
              </a:rPr>
              <a:t/>
            </a:r>
            <a:br>
              <a:rPr lang="ru-RU" dirty="0" smtClean="0">
                <a:latin typeface="Tahoma" pitchFamily="34" charset="0"/>
                <a:ea typeface="Tahoma" pitchFamily="34" charset="0"/>
                <a:cs typeface="Tahoma" pitchFamily="34" charset="0"/>
              </a:rPr>
            </a:br>
            <a:r>
              <a:rPr lang="ru-RU" dirty="0">
                <a:latin typeface="Tahoma" pitchFamily="34" charset="0"/>
                <a:ea typeface="Tahoma" pitchFamily="34" charset="0"/>
                <a:cs typeface="Tahoma" pitchFamily="34" charset="0"/>
              </a:rPr>
              <a:t/>
            </a:r>
            <a:br>
              <a:rPr lang="ru-RU" dirty="0">
                <a:latin typeface="Tahoma" pitchFamily="34" charset="0"/>
                <a:ea typeface="Tahoma" pitchFamily="34" charset="0"/>
                <a:cs typeface="Tahoma" pitchFamily="34" charset="0"/>
              </a:rPr>
            </a:br>
            <a:r>
              <a:rPr lang="ru-RU" dirty="0" smtClean="0">
                <a:latin typeface="Tahoma" pitchFamily="34" charset="0"/>
                <a:ea typeface="Tahoma" pitchFamily="34" charset="0"/>
                <a:cs typeface="Tahoma" pitchFamily="34" charset="0"/>
              </a:rPr>
              <a:t/>
            </a:r>
            <a:br>
              <a:rPr lang="ru-RU" dirty="0" smtClean="0">
                <a:latin typeface="Tahoma" pitchFamily="34" charset="0"/>
                <a:ea typeface="Tahoma" pitchFamily="34" charset="0"/>
                <a:cs typeface="Tahoma" pitchFamily="34" charset="0"/>
              </a:rPr>
            </a:br>
            <a:r>
              <a:rPr lang="ru-RU" dirty="0">
                <a:latin typeface="Tahoma" pitchFamily="34" charset="0"/>
                <a:ea typeface="Tahoma" pitchFamily="34" charset="0"/>
                <a:cs typeface="Tahoma" pitchFamily="34" charset="0"/>
              </a:rPr>
              <a:t/>
            </a:r>
            <a:br>
              <a:rPr lang="ru-RU" dirty="0">
                <a:latin typeface="Tahoma" pitchFamily="34" charset="0"/>
                <a:ea typeface="Tahoma" pitchFamily="34" charset="0"/>
                <a:cs typeface="Tahoma" pitchFamily="34" charset="0"/>
              </a:rPr>
            </a:br>
            <a:r>
              <a:rPr lang="ru-RU" dirty="0" smtClean="0">
                <a:latin typeface="Tahoma" pitchFamily="34" charset="0"/>
                <a:ea typeface="Tahoma" pitchFamily="34" charset="0"/>
                <a:cs typeface="Tahoma" pitchFamily="34" charset="0"/>
              </a:rPr>
              <a:t/>
            </a:r>
            <a:br>
              <a:rPr lang="ru-RU" dirty="0" smtClean="0">
                <a:latin typeface="Tahoma" pitchFamily="34" charset="0"/>
                <a:ea typeface="Tahoma" pitchFamily="34" charset="0"/>
                <a:cs typeface="Tahoma" pitchFamily="34" charset="0"/>
              </a:rPr>
            </a:br>
            <a:r>
              <a:rPr lang="ru-RU" dirty="0">
                <a:latin typeface="Tahoma" pitchFamily="34" charset="0"/>
                <a:ea typeface="Tahoma" pitchFamily="34" charset="0"/>
                <a:cs typeface="Tahoma" pitchFamily="34" charset="0"/>
              </a:rPr>
              <a:t/>
            </a:r>
            <a:br>
              <a:rPr lang="ru-RU" dirty="0">
                <a:latin typeface="Tahoma" pitchFamily="34" charset="0"/>
                <a:ea typeface="Tahoma" pitchFamily="34" charset="0"/>
                <a:cs typeface="Tahoma" pitchFamily="34" charset="0"/>
              </a:rPr>
            </a:br>
            <a:r>
              <a:rPr lang="ru-RU" dirty="0" smtClean="0">
                <a:latin typeface="Tahoma" pitchFamily="34" charset="0"/>
                <a:ea typeface="Tahoma" pitchFamily="34" charset="0"/>
                <a:cs typeface="Tahoma" pitchFamily="34" charset="0"/>
              </a:rPr>
              <a:t/>
            </a:r>
            <a:br>
              <a:rPr lang="ru-RU" dirty="0" smtClean="0">
                <a:latin typeface="Tahoma" pitchFamily="34" charset="0"/>
                <a:ea typeface="Tahoma" pitchFamily="34" charset="0"/>
                <a:cs typeface="Tahoma" pitchFamily="34" charset="0"/>
              </a:rPr>
            </a:br>
            <a:r>
              <a:rPr lang="ru-RU" i="1" dirty="0" smtClean="0">
                <a:latin typeface="Tahoma" pitchFamily="34" charset="0"/>
                <a:ea typeface="Tahoma" pitchFamily="34" charset="0"/>
                <a:cs typeface="Tahoma" pitchFamily="34" charset="0"/>
              </a:rPr>
              <a:t/>
            </a:r>
            <a:br>
              <a:rPr lang="ru-RU" i="1" dirty="0" smtClean="0">
                <a:latin typeface="Tahoma" pitchFamily="34" charset="0"/>
                <a:ea typeface="Tahoma" pitchFamily="34" charset="0"/>
                <a:cs typeface="Tahoma" pitchFamily="34" charset="0"/>
              </a:rPr>
            </a:br>
            <a:r>
              <a:rPr lang="ru-RU" dirty="0" smtClean="0">
                <a:latin typeface="Tahoma" pitchFamily="34" charset="0"/>
                <a:ea typeface="Tahoma" pitchFamily="34" charset="0"/>
                <a:cs typeface="Tahoma" pitchFamily="34" charset="0"/>
              </a:rPr>
              <a:t/>
            </a:r>
            <a:br>
              <a:rPr lang="ru-RU" dirty="0" smtClean="0">
                <a:latin typeface="Tahoma" pitchFamily="34" charset="0"/>
                <a:ea typeface="Tahoma" pitchFamily="34" charset="0"/>
                <a:cs typeface="Tahoma" pitchFamily="34" charset="0"/>
              </a:rPr>
            </a:br>
            <a:r>
              <a:rPr lang="ru-RU" dirty="0" smtClean="0">
                <a:latin typeface="Tahoma" pitchFamily="34" charset="0"/>
                <a:ea typeface="Tahoma" pitchFamily="34" charset="0"/>
                <a:cs typeface="Tahoma" pitchFamily="34" charset="0"/>
              </a:rPr>
              <a:t/>
            </a:r>
            <a:br>
              <a:rPr lang="ru-RU" dirty="0" smtClean="0">
                <a:latin typeface="Tahoma" pitchFamily="34" charset="0"/>
                <a:ea typeface="Tahoma" pitchFamily="34" charset="0"/>
                <a:cs typeface="Tahoma" pitchFamily="34" charset="0"/>
              </a:rPr>
            </a:br>
            <a:r>
              <a:rPr lang="ru-RU" sz="3100" dirty="0">
                <a:latin typeface="Tahoma" pitchFamily="34" charset="0"/>
                <a:ea typeface="Tahoma" pitchFamily="34" charset="0"/>
                <a:cs typeface="Tahoma" pitchFamily="34" charset="0"/>
              </a:rPr>
              <a:t/>
            </a:r>
            <a:br>
              <a:rPr lang="ru-RU" sz="3100" dirty="0">
                <a:latin typeface="Tahoma" pitchFamily="34" charset="0"/>
                <a:ea typeface="Tahoma" pitchFamily="34" charset="0"/>
                <a:cs typeface="Tahoma" pitchFamily="34" charset="0"/>
              </a:rPr>
            </a:br>
            <a:r>
              <a:rPr lang="ru-RU" sz="3100" dirty="0" err="1" smtClean="0">
                <a:solidFill>
                  <a:srgbClr val="002060"/>
                </a:solidFill>
                <a:latin typeface="Tahoma" pitchFamily="34" charset="0"/>
                <a:ea typeface="Tahoma" pitchFamily="34" charset="0"/>
                <a:cs typeface="Tahoma" pitchFamily="34" charset="0"/>
              </a:rPr>
              <a:t>Эльза</a:t>
            </a:r>
            <a:r>
              <a:rPr lang="ru-RU" sz="3100" dirty="0" smtClean="0">
                <a:solidFill>
                  <a:srgbClr val="002060"/>
                </a:solidFill>
                <a:latin typeface="Tahoma" pitchFamily="34" charset="0"/>
                <a:ea typeface="Tahoma" pitchFamily="34" charset="0"/>
                <a:cs typeface="Tahoma" pitchFamily="34" charset="0"/>
              </a:rPr>
              <a:t> Попова</a:t>
            </a:r>
            <a:br>
              <a:rPr lang="ru-RU" sz="3100" dirty="0" smtClean="0">
                <a:solidFill>
                  <a:srgbClr val="002060"/>
                </a:solidFill>
                <a:latin typeface="Tahoma" pitchFamily="34" charset="0"/>
                <a:ea typeface="Tahoma" pitchFamily="34" charset="0"/>
                <a:cs typeface="Tahoma" pitchFamily="34" charset="0"/>
              </a:rPr>
            </a:br>
            <a:r>
              <a:rPr lang="ru-RU" sz="3100" dirty="0" smtClean="0">
                <a:solidFill>
                  <a:srgbClr val="002060"/>
                </a:solidFill>
                <a:latin typeface="Tahoma" pitchFamily="34" charset="0"/>
                <a:ea typeface="Tahoma" pitchFamily="34" charset="0"/>
                <a:cs typeface="Tahoma" pitchFamily="34" charset="0"/>
              </a:rPr>
              <a:t>Отрывок из стихотворения «Обереги»</a:t>
            </a:r>
            <a:endParaRPr lang="ru-RU" sz="3100" dirty="0">
              <a:solidFill>
                <a:srgbClr val="002060"/>
              </a:solidFill>
              <a:latin typeface="Tahoma" pitchFamily="34" charset="0"/>
              <a:ea typeface="Tahoma" pitchFamily="34" charset="0"/>
              <a:cs typeface="Tahoma" pitchFamily="34" charset="0"/>
            </a:endParaRPr>
          </a:p>
        </p:txBody>
      </p:sp>
      <p:sp>
        <p:nvSpPr>
          <p:cNvPr id="4" name="Текст 3"/>
          <p:cNvSpPr>
            <a:spLocks noGrp="1"/>
          </p:cNvSpPr>
          <p:nvPr>
            <p:ph type="body" sz="half" idx="2"/>
          </p:nvPr>
        </p:nvSpPr>
        <p:spPr>
          <a:xfrm>
            <a:off x="323528" y="908720"/>
            <a:ext cx="3240360" cy="5217443"/>
          </a:xfrm>
        </p:spPr>
        <p:txBody>
          <a:bodyPr>
            <a:normAutofit fontScale="70000" lnSpcReduction="20000"/>
          </a:bodyPr>
          <a:lstStyle/>
          <a:p>
            <a:endParaRPr lang="ru-RU" dirty="0" smtClean="0"/>
          </a:p>
          <a:p>
            <a:endParaRPr lang="ru-RU" dirty="0"/>
          </a:p>
          <a:p>
            <a:endParaRPr lang="ru-RU" dirty="0" smtClean="0"/>
          </a:p>
          <a:p>
            <a:endParaRPr lang="ru-RU" dirty="0"/>
          </a:p>
          <a:p>
            <a:r>
              <a:rPr lang="ru-RU" sz="2600" b="1" dirty="0" smtClean="0">
                <a:solidFill>
                  <a:srgbClr val="002060"/>
                </a:solidFill>
                <a:latin typeface="Tahoma" pitchFamily="34" charset="0"/>
                <a:ea typeface="Tahoma" pitchFamily="34" charset="0"/>
                <a:cs typeface="Tahoma" pitchFamily="34" charset="0"/>
              </a:rPr>
              <a:t>У  обрядов  на  Руси  </a:t>
            </a:r>
          </a:p>
          <a:p>
            <a:r>
              <a:rPr lang="ru-RU" sz="2600" b="1" dirty="0" smtClean="0">
                <a:solidFill>
                  <a:srgbClr val="002060"/>
                </a:solidFill>
                <a:latin typeface="Tahoma" pitchFamily="34" charset="0"/>
                <a:ea typeface="Tahoma" pitchFamily="34" charset="0"/>
                <a:cs typeface="Tahoma" pitchFamily="34" charset="0"/>
              </a:rPr>
              <a:t>множество  заветов</a:t>
            </a:r>
            <a:br>
              <a:rPr lang="ru-RU" sz="2600" b="1" dirty="0" smtClean="0">
                <a:solidFill>
                  <a:srgbClr val="002060"/>
                </a:solidFill>
                <a:latin typeface="Tahoma" pitchFamily="34" charset="0"/>
                <a:ea typeface="Tahoma" pitchFamily="34" charset="0"/>
                <a:cs typeface="Tahoma" pitchFamily="34" charset="0"/>
              </a:rPr>
            </a:br>
            <a:r>
              <a:rPr lang="ru-RU" sz="2600" b="1" dirty="0" smtClean="0">
                <a:solidFill>
                  <a:srgbClr val="002060"/>
                </a:solidFill>
                <a:latin typeface="Tahoma" pitchFamily="34" charset="0"/>
                <a:ea typeface="Tahoma" pitchFamily="34" charset="0"/>
                <a:cs typeface="Tahoma" pitchFamily="34" charset="0"/>
              </a:rPr>
              <a:t>И  один  из  них - шитьё  кукол-оберегов.</a:t>
            </a:r>
            <a:br>
              <a:rPr lang="ru-RU" sz="2600" b="1" dirty="0" smtClean="0">
                <a:solidFill>
                  <a:srgbClr val="002060"/>
                </a:solidFill>
                <a:latin typeface="Tahoma" pitchFamily="34" charset="0"/>
                <a:ea typeface="Tahoma" pitchFamily="34" charset="0"/>
                <a:cs typeface="Tahoma" pitchFamily="34" charset="0"/>
              </a:rPr>
            </a:br>
            <a:r>
              <a:rPr lang="ru-RU" sz="2600" b="1" dirty="0" smtClean="0">
                <a:solidFill>
                  <a:srgbClr val="002060"/>
                </a:solidFill>
                <a:latin typeface="Tahoma" pitchFamily="34" charset="0"/>
                <a:ea typeface="Tahoma" pitchFamily="34" charset="0"/>
                <a:cs typeface="Tahoma" pitchFamily="34" charset="0"/>
              </a:rPr>
              <a:t>По  поверью, талисман, защитит  хозяев,</a:t>
            </a:r>
            <a:br>
              <a:rPr lang="ru-RU" sz="2600" b="1" dirty="0" smtClean="0">
                <a:solidFill>
                  <a:srgbClr val="002060"/>
                </a:solidFill>
                <a:latin typeface="Tahoma" pitchFamily="34" charset="0"/>
                <a:ea typeface="Tahoma" pitchFamily="34" charset="0"/>
                <a:cs typeface="Tahoma" pitchFamily="34" charset="0"/>
              </a:rPr>
            </a:br>
            <a:r>
              <a:rPr lang="ru-RU" sz="2600" b="1" dirty="0" smtClean="0">
                <a:solidFill>
                  <a:srgbClr val="002060"/>
                </a:solidFill>
                <a:latin typeface="Tahoma" pitchFamily="34" charset="0"/>
                <a:ea typeface="Tahoma" pitchFamily="34" charset="0"/>
                <a:cs typeface="Tahoma" pitchFamily="34" charset="0"/>
              </a:rPr>
              <a:t>Забирая  на  себя  бремя  испытаний.</a:t>
            </a:r>
            <a:br>
              <a:rPr lang="ru-RU" sz="2600" b="1" dirty="0" smtClean="0">
                <a:solidFill>
                  <a:srgbClr val="002060"/>
                </a:solidFill>
                <a:latin typeface="Tahoma" pitchFamily="34" charset="0"/>
                <a:ea typeface="Tahoma" pitchFamily="34" charset="0"/>
                <a:cs typeface="Tahoma" pitchFamily="34" charset="0"/>
              </a:rPr>
            </a:br>
            <a:r>
              <a:rPr lang="ru-RU" sz="2600" b="1" dirty="0" smtClean="0">
                <a:solidFill>
                  <a:srgbClr val="002060"/>
                </a:solidFill>
                <a:latin typeface="Tahoma" pitchFamily="34" charset="0"/>
                <a:ea typeface="Tahoma" pitchFamily="34" charset="0"/>
                <a:cs typeface="Tahoma" pitchFamily="34" charset="0"/>
              </a:rPr>
              <a:t/>
            </a:r>
            <a:br>
              <a:rPr lang="ru-RU" sz="2600" b="1" dirty="0" smtClean="0">
                <a:solidFill>
                  <a:srgbClr val="002060"/>
                </a:solidFill>
                <a:latin typeface="Tahoma" pitchFamily="34" charset="0"/>
                <a:ea typeface="Tahoma" pitchFamily="34" charset="0"/>
                <a:cs typeface="Tahoma" pitchFamily="34" charset="0"/>
              </a:rPr>
            </a:br>
            <a:r>
              <a:rPr lang="ru-RU" sz="2600" b="1" dirty="0" smtClean="0">
                <a:solidFill>
                  <a:srgbClr val="002060"/>
                </a:solidFill>
                <a:latin typeface="Tahoma" pitchFamily="34" charset="0"/>
                <a:ea typeface="Tahoma" pitchFamily="34" charset="0"/>
                <a:cs typeface="Tahoma" pitchFamily="34" charset="0"/>
              </a:rPr>
              <a:t>Из  различных  лоскутков  ношеной  одежды,</a:t>
            </a:r>
            <a:br>
              <a:rPr lang="ru-RU" sz="2600" b="1" dirty="0" smtClean="0">
                <a:solidFill>
                  <a:srgbClr val="002060"/>
                </a:solidFill>
                <a:latin typeface="Tahoma" pitchFamily="34" charset="0"/>
                <a:ea typeface="Tahoma" pitchFamily="34" charset="0"/>
                <a:cs typeface="Tahoma" pitchFamily="34" charset="0"/>
              </a:rPr>
            </a:br>
            <a:r>
              <a:rPr lang="ru-RU" sz="2600" b="1" dirty="0" smtClean="0">
                <a:solidFill>
                  <a:srgbClr val="002060"/>
                </a:solidFill>
                <a:latin typeface="Tahoma" pitchFamily="34" charset="0"/>
                <a:ea typeface="Tahoma" pitchFamily="34" charset="0"/>
                <a:cs typeface="Tahoma" pitchFamily="34" charset="0"/>
              </a:rPr>
              <a:t>Ладно  вязанных  узлов  с  верою, надеждой.</a:t>
            </a:r>
            <a:br>
              <a:rPr lang="ru-RU" sz="2600" b="1" dirty="0" smtClean="0">
                <a:solidFill>
                  <a:srgbClr val="002060"/>
                </a:solidFill>
                <a:latin typeface="Tahoma" pitchFamily="34" charset="0"/>
                <a:ea typeface="Tahoma" pitchFamily="34" charset="0"/>
                <a:cs typeface="Tahoma" pitchFamily="34" charset="0"/>
              </a:rPr>
            </a:br>
            <a:r>
              <a:rPr lang="ru-RU" sz="2600" b="1" dirty="0" smtClean="0">
                <a:solidFill>
                  <a:srgbClr val="002060"/>
                </a:solidFill>
                <a:latin typeface="Tahoma" pitchFamily="34" charset="0"/>
                <a:ea typeface="Tahoma" pitchFamily="34" charset="0"/>
                <a:cs typeface="Tahoma" pitchFamily="34" charset="0"/>
              </a:rPr>
              <a:t>Но  единственный  </a:t>
            </a:r>
          </a:p>
          <a:p>
            <a:r>
              <a:rPr lang="ru-RU" sz="2600" b="1" dirty="0" smtClean="0">
                <a:solidFill>
                  <a:srgbClr val="002060"/>
                </a:solidFill>
                <a:latin typeface="Tahoma" pitchFamily="34" charset="0"/>
                <a:ea typeface="Tahoma" pitchFamily="34" charset="0"/>
                <a:cs typeface="Tahoma" pitchFamily="34" charset="0"/>
              </a:rPr>
              <a:t>запрет  предков </a:t>
            </a:r>
          </a:p>
          <a:p>
            <a:r>
              <a:rPr lang="ru-RU" sz="2600" b="1" dirty="0" smtClean="0">
                <a:solidFill>
                  <a:srgbClr val="002060"/>
                </a:solidFill>
                <a:latin typeface="Tahoma" pitchFamily="34" charset="0"/>
                <a:ea typeface="Tahoma" pitchFamily="34" charset="0"/>
                <a:cs typeface="Tahoma" pitchFamily="34" charset="0"/>
              </a:rPr>
              <a:t> опасались:</a:t>
            </a:r>
            <a:br>
              <a:rPr lang="ru-RU" sz="2600" b="1" dirty="0" smtClean="0">
                <a:solidFill>
                  <a:srgbClr val="002060"/>
                </a:solidFill>
                <a:latin typeface="Tahoma" pitchFamily="34" charset="0"/>
                <a:ea typeface="Tahoma" pitchFamily="34" charset="0"/>
                <a:cs typeface="Tahoma" pitchFamily="34" charset="0"/>
              </a:rPr>
            </a:br>
            <a:r>
              <a:rPr lang="ru-RU" sz="2600" b="1" dirty="0" smtClean="0">
                <a:solidFill>
                  <a:srgbClr val="002060"/>
                </a:solidFill>
                <a:latin typeface="Tahoma" pitchFamily="34" charset="0"/>
                <a:ea typeface="Tahoma" pitchFamily="34" charset="0"/>
                <a:cs typeface="Tahoma" pitchFamily="34" charset="0"/>
              </a:rPr>
              <a:t>Чтобы  ножницы  с  </a:t>
            </a:r>
          </a:p>
          <a:p>
            <a:r>
              <a:rPr lang="ru-RU" sz="2600" b="1" dirty="0" smtClean="0">
                <a:solidFill>
                  <a:srgbClr val="002060"/>
                </a:solidFill>
                <a:latin typeface="Tahoma" pitchFamily="34" charset="0"/>
                <a:ea typeface="Tahoma" pitchFamily="34" charset="0"/>
                <a:cs typeface="Tahoma" pitchFamily="34" charset="0"/>
              </a:rPr>
              <a:t>иглой  к  кукле  не </a:t>
            </a:r>
          </a:p>
          <a:p>
            <a:r>
              <a:rPr lang="ru-RU" sz="2600" b="1" dirty="0" smtClean="0">
                <a:solidFill>
                  <a:srgbClr val="002060"/>
                </a:solidFill>
                <a:latin typeface="Tahoma" pitchFamily="34" charset="0"/>
                <a:ea typeface="Tahoma" pitchFamily="34" charset="0"/>
                <a:cs typeface="Tahoma" pitchFamily="34" charset="0"/>
              </a:rPr>
              <a:t> касались.</a:t>
            </a:r>
            <a:endParaRPr lang="ru-RU" sz="2600" b="1" dirty="0">
              <a:solidFill>
                <a:srgbClr val="002060"/>
              </a:solidFill>
              <a:latin typeface="Tahoma" pitchFamily="34" charset="0"/>
              <a:ea typeface="Tahoma" pitchFamily="34" charset="0"/>
              <a:cs typeface="Tahoma" pitchFamily="34" charset="0"/>
            </a:endParaRPr>
          </a:p>
        </p:txBody>
      </p:sp>
      <p:pic>
        <p:nvPicPr>
          <p:cNvPr id="9" name="Содержимое 8" descr="img11.jpg"/>
          <p:cNvPicPr>
            <a:picLocks noGrp="1" noChangeAspect="1"/>
          </p:cNvPicPr>
          <p:nvPr>
            <p:ph idx="1"/>
          </p:nvPr>
        </p:nvPicPr>
        <p:blipFill>
          <a:blip r:embed="rId3" cstate="print"/>
          <a:stretch>
            <a:fillRect/>
          </a:stretch>
        </p:blipFill>
        <p:spPr>
          <a:xfrm>
            <a:off x="3635896" y="2276872"/>
            <a:ext cx="5111750" cy="3095752"/>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Autofit/>
          </a:bodyPr>
          <a:lstStyle/>
          <a:p>
            <a:pPr algn="l"/>
            <a:r>
              <a:rPr lang="ru-RU" sz="2800" b="1" u="sng" dirty="0" smtClean="0">
                <a:latin typeface="Tahoma" pitchFamily="34" charset="0"/>
                <a:ea typeface="Tahoma" pitchFamily="34" charset="0"/>
                <a:cs typeface="Tahoma" pitchFamily="34" charset="0"/>
              </a:rPr>
              <a:t/>
            </a:r>
            <a:br>
              <a:rPr lang="ru-RU" sz="2800" b="1" u="sng" dirty="0" smtClean="0">
                <a:latin typeface="Tahoma" pitchFamily="34" charset="0"/>
                <a:ea typeface="Tahoma" pitchFamily="34" charset="0"/>
                <a:cs typeface="Tahoma" pitchFamily="34" charset="0"/>
              </a:rPr>
            </a:br>
            <a:r>
              <a:rPr lang="ru-RU" sz="2800" b="1" i="1" u="sng" dirty="0" smtClean="0">
                <a:latin typeface="Tahoma" pitchFamily="34" charset="0"/>
                <a:ea typeface="Tahoma" pitchFamily="34" charset="0"/>
                <a:cs typeface="Tahoma" pitchFamily="34" charset="0"/>
              </a:rPr>
              <a:t>Материалы</a:t>
            </a:r>
            <a:r>
              <a:rPr lang="ru-RU" sz="2800" b="1" i="1" dirty="0" smtClean="0">
                <a:latin typeface="Tahoma" pitchFamily="34" charset="0"/>
                <a:ea typeface="Tahoma" pitchFamily="34" charset="0"/>
                <a:cs typeface="Tahoma" pitchFamily="34" charset="0"/>
              </a:rPr>
              <a:t>:</a:t>
            </a:r>
            <a:r>
              <a:rPr lang="ru-RU" sz="2800" dirty="0" smtClean="0">
                <a:latin typeface="Tahoma" pitchFamily="34" charset="0"/>
                <a:ea typeface="Tahoma" pitchFamily="34" charset="0"/>
                <a:cs typeface="Tahoma" pitchFamily="34" charset="0"/>
              </a:rPr>
              <a:t/>
            </a:r>
            <a:br>
              <a:rPr lang="ru-RU" sz="2800" dirty="0" smtClean="0">
                <a:latin typeface="Tahoma" pitchFamily="34" charset="0"/>
                <a:ea typeface="Tahoma" pitchFamily="34" charset="0"/>
                <a:cs typeface="Tahoma" pitchFamily="34" charset="0"/>
              </a:rPr>
            </a:br>
            <a:endParaRPr lang="ru-RU" sz="2800" dirty="0">
              <a:latin typeface="Tahoma" pitchFamily="34" charset="0"/>
              <a:ea typeface="Tahoma" pitchFamily="34" charset="0"/>
              <a:cs typeface="Tahoma" pitchFamily="34" charset="0"/>
            </a:endParaRPr>
          </a:p>
        </p:txBody>
      </p:sp>
      <p:sp>
        <p:nvSpPr>
          <p:cNvPr id="3" name="Содержимое 2"/>
          <p:cNvSpPr>
            <a:spLocks noGrp="1"/>
          </p:cNvSpPr>
          <p:nvPr>
            <p:ph idx="1"/>
          </p:nvPr>
        </p:nvSpPr>
        <p:spPr>
          <a:xfrm>
            <a:off x="457200" y="908720"/>
            <a:ext cx="8229600" cy="5217443"/>
          </a:xfrm>
        </p:spPr>
        <p:txBody>
          <a:bodyPr>
            <a:normAutofit/>
          </a:bodyPr>
          <a:lstStyle/>
          <a:p>
            <a:r>
              <a:rPr lang="ru-RU" sz="2400" dirty="0" smtClean="0">
                <a:latin typeface="Tahoma" pitchFamily="34" charset="0"/>
                <a:ea typeface="Tahoma" pitchFamily="34" charset="0"/>
                <a:cs typeface="Tahoma" pitchFamily="34" charset="0"/>
              </a:rPr>
              <a:t>плотная ткань для туловища -36*18 см;</a:t>
            </a:r>
          </a:p>
          <a:p>
            <a:r>
              <a:rPr lang="ru-RU" sz="2400" dirty="0" smtClean="0">
                <a:latin typeface="Tahoma" pitchFamily="34" charset="0"/>
                <a:ea typeface="Tahoma" pitchFamily="34" charset="0"/>
                <a:cs typeface="Tahoma" pitchFamily="34" charset="0"/>
              </a:rPr>
              <a:t>квадрат светлой ткани для рубашки -20* 20см;</a:t>
            </a:r>
          </a:p>
          <a:p>
            <a:r>
              <a:rPr lang="ru-RU" sz="2400" dirty="0" smtClean="0">
                <a:latin typeface="Tahoma" pitchFamily="34" charset="0"/>
                <a:ea typeface="Tahoma" pitchFamily="34" charset="0"/>
                <a:cs typeface="Tahoma" pitchFamily="34" charset="0"/>
              </a:rPr>
              <a:t>ткань цветная для юбки -36*10см;</a:t>
            </a:r>
          </a:p>
          <a:p>
            <a:r>
              <a:rPr lang="ru-RU" sz="2400" dirty="0" smtClean="0">
                <a:latin typeface="Tahoma" pitchFamily="34" charset="0"/>
                <a:ea typeface="Tahoma" pitchFamily="34" charset="0"/>
                <a:cs typeface="Tahoma" pitchFamily="34" charset="0"/>
              </a:rPr>
              <a:t>две полоски цветной ткани для сарафана;</a:t>
            </a:r>
          </a:p>
          <a:p>
            <a:r>
              <a:rPr lang="ru-RU" sz="2400" dirty="0" smtClean="0">
                <a:latin typeface="Tahoma" pitchFamily="34" charset="0"/>
                <a:ea typeface="Tahoma" pitchFamily="34" charset="0"/>
                <a:cs typeface="Tahoma" pitchFamily="34" charset="0"/>
              </a:rPr>
              <a:t>цветная полоска для повойника ;</a:t>
            </a:r>
          </a:p>
          <a:p>
            <a:r>
              <a:rPr lang="ru-RU" sz="2400" dirty="0" smtClean="0">
                <a:latin typeface="Tahoma" pitchFamily="34" charset="0"/>
                <a:ea typeface="Tahoma" pitchFamily="34" charset="0"/>
                <a:cs typeface="Tahoma" pitchFamily="34" charset="0"/>
              </a:rPr>
              <a:t>цветная ткань для фартука;</a:t>
            </a:r>
          </a:p>
          <a:p>
            <a:r>
              <a:rPr lang="ru-RU" sz="2400" dirty="0" smtClean="0">
                <a:latin typeface="Tahoma" pitchFamily="34" charset="0"/>
                <a:ea typeface="Tahoma" pitchFamily="34" charset="0"/>
                <a:cs typeface="Tahoma" pitchFamily="34" charset="0"/>
              </a:rPr>
              <a:t>ткань для платка -27*27см;</a:t>
            </a:r>
          </a:p>
          <a:p>
            <a:r>
              <a:rPr lang="ru-RU" sz="2400" dirty="0" smtClean="0">
                <a:latin typeface="Tahoma" pitchFamily="34" charset="0"/>
                <a:ea typeface="Tahoma" pitchFamily="34" charset="0"/>
                <a:cs typeface="Tahoma" pitchFamily="34" charset="0"/>
              </a:rPr>
              <a:t>нитки;</a:t>
            </a:r>
          </a:p>
          <a:p>
            <a:r>
              <a:rPr lang="ru-RU" sz="2400" dirty="0" smtClean="0">
                <a:latin typeface="Tahoma" pitchFamily="34" charset="0"/>
                <a:ea typeface="Tahoma" pitchFamily="34" charset="0"/>
                <a:cs typeface="Tahoma" pitchFamily="34" charset="0"/>
              </a:rPr>
              <a:t>ножницы;</a:t>
            </a:r>
          </a:p>
          <a:p>
            <a:r>
              <a:rPr lang="ru-RU" sz="2400" dirty="0" smtClean="0">
                <a:latin typeface="Tahoma" pitchFamily="34" charset="0"/>
                <a:ea typeface="Tahoma" pitchFamily="34" charset="0"/>
                <a:cs typeface="Tahoma" pitchFamily="34" charset="0"/>
              </a:rPr>
              <a:t>наполнитель или вата. </a:t>
            </a:r>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6106690"/>
          </a:xfrm>
        </p:spPr>
        <p:txBody>
          <a:bodyPr>
            <a:noAutofit/>
          </a:bodyPr>
          <a:lstStyle/>
          <a:p>
            <a:pPr algn="l"/>
            <a:r>
              <a:rPr lang="ru-RU" sz="2000" b="1" dirty="0" smtClean="0">
                <a:solidFill>
                  <a:schemeClr val="tx2">
                    <a:lumMod val="50000"/>
                  </a:schemeClr>
                </a:solidFill>
                <a:latin typeface="Tahoma" pitchFamily="34" charset="0"/>
                <a:ea typeface="Tahoma" pitchFamily="34" charset="0"/>
                <a:cs typeface="Tahoma" pitchFamily="34" charset="0"/>
              </a:rPr>
              <a:t/>
            </a:r>
            <a:br>
              <a:rPr lang="ru-RU" sz="2000" b="1" dirty="0" smtClean="0">
                <a:solidFill>
                  <a:schemeClr val="tx2">
                    <a:lumMod val="50000"/>
                  </a:schemeClr>
                </a:solidFill>
                <a:latin typeface="Tahoma" pitchFamily="34" charset="0"/>
                <a:ea typeface="Tahoma" pitchFamily="34" charset="0"/>
                <a:cs typeface="Tahoma" pitchFamily="34" charset="0"/>
              </a:rPr>
            </a:br>
            <a:r>
              <a:rPr lang="ru-RU" sz="2000" b="1" dirty="0" smtClean="0">
                <a:solidFill>
                  <a:schemeClr val="tx2">
                    <a:lumMod val="50000"/>
                  </a:schemeClr>
                </a:solidFill>
                <a:latin typeface="Tahoma" pitchFamily="34" charset="0"/>
                <a:ea typeface="Tahoma" pitchFamily="34" charset="0"/>
                <a:cs typeface="Tahoma" pitchFamily="34" charset="0"/>
              </a:rPr>
              <a:t>ИСТОРИЯ КУКЛЫ - ЗАКРУТКИ</a:t>
            </a:r>
            <a:r>
              <a:rPr lang="ru-RU" sz="2000" dirty="0" smtClean="0">
                <a:solidFill>
                  <a:schemeClr val="tx2">
                    <a:lumMod val="50000"/>
                  </a:schemeClr>
                </a:solidFill>
                <a:latin typeface="Tahoma" pitchFamily="34" charset="0"/>
                <a:ea typeface="Tahoma" pitchFamily="34" charset="0"/>
                <a:cs typeface="Tahoma" pitchFamily="34" charset="0"/>
              </a:rPr>
              <a:t/>
            </a:r>
            <a:br>
              <a:rPr lang="ru-RU" sz="2000" dirty="0" smtClean="0">
                <a:solidFill>
                  <a:schemeClr val="tx2">
                    <a:lumMod val="50000"/>
                  </a:schemeClr>
                </a:solidFill>
                <a:latin typeface="Tahoma" pitchFamily="34" charset="0"/>
                <a:ea typeface="Tahoma" pitchFamily="34" charset="0"/>
                <a:cs typeface="Tahoma" pitchFamily="34" charset="0"/>
              </a:rPr>
            </a:br>
            <a:r>
              <a:rPr lang="ru-RU" sz="2000" dirty="0" smtClean="0">
                <a:latin typeface="Tahoma" pitchFamily="34" charset="0"/>
                <a:ea typeface="Tahoma" pitchFamily="34" charset="0"/>
                <a:cs typeface="Tahoma" pitchFamily="34" charset="0"/>
              </a:rPr>
              <a:t>В русских крестьянских семьях игру в куклы не считали пустой забавой. Наоборот, она всячески поощрялась. Крестьяне верили, что чем больше и усерднее ребенок играет, тем больше будет достаток в семье и благополучие в жизни. А если с куклами плохо обращаться, играть небрежно и неряшливо - неприятностей не миновать.</a:t>
            </a:r>
            <a:br>
              <a:rPr lang="ru-RU" sz="2000" dirty="0" smtClean="0">
                <a:latin typeface="Tahoma" pitchFamily="34" charset="0"/>
                <a:ea typeface="Tahoma" pitchFamily="34" charset="0"/>
                <a:cs typeface="Tahoma" pitchFamily="34" charset="0"/>
              </a:rPr>
            </a:br>
            <a:r>
              <a:rPr lang="ru-RU" sz="2000" dirty="0" smtClean="0">
                <a:latin typeface="Tahoma" pitchFamily="34" charset="0"/>
                <a:ea typeface="Tahoma" pitchFamily="34" charset="0"/>
                <a:cs typeface="Tahoma" pitchFamily="34" charset="0"/>
              </a:rPr>
              <a:t>Кукол дарили друг другу в знак любви и дружбы. При этом считалось, что подарок, сделанный от чистого сердца, приносит счастье, а с затаенной неприязнью - накликает всяческие напасти и беду на себя же.</a:t>
            </a:r>
            <a:br>
              <a:rPr lang="ru-RU" sz="2000" dirty="0" smtClean="0">
                <a:latin typeface="Tahoma" pitchFamily="34" charset="0"/>
                <a:ea typeface="Tahoma" pitchFamily="34" charset="0"/>
                <a:cs typeface="Tahoma" pitchFamily="34" charset="0"/>
              </a:rPr>
            </a:br>
            <a:r>
              <a:rPr lang="ru-RU" sz="2000" dirty="0" smtClean="0">
                <a:latin typeface="Tahoma" pitchFamily="34" charset="0"/>
                <a:ea typeface="Tahoma" pitchFamily="34" charset="0"/>
                <a:cs typeface="Tahoma" pitchFamily="34" charset="0"/>
              </a:rPr>
              <a:t>В некоторых семьях кукол насчитывалось не меньше сотни. Пока девочка была маленькой, для нее кукол делали мама, бабушка или старшие сестры. Они всегда находили для этого время, несмотря на тяжелый крестьянский труд. А когда малышке исполнялось 5 лет, она уже должна была сооружать кукол сама. Это было не трудно. </a:t>
            </a:r>
            <a:br>
              <a:rPr lang="ru-RU" sz="2000" dirty="0" smtClean="0">
                <a:latin typeface="Tahoma" pitchFamily="34" charset="0"/>
                <a:ea typeface="Tahoma" pitchFamily="34" charset="0"/>
                <a:cs typeface="Tahoma" pitchFamily="34" charset="0"/>
              </a:rPr>
            </a:br>
            <a:r>
              <a:rPr lang="ru-RU" sz="2000" dirty="0" smtClean="0">
                <a:latin typeface="Tahoma" pitchFamily="34" charset="0"/>
                <a:ea typeface="Tahoma" pitchFamily="34" charset="0"/>
                <a:cs typeface="Tahoma" pitchFamily="34" charset="0"/>
              </a:rPr>
              <a:t>Крестьянские куклы были очень простыми, делались в основном из тряпок с помощью традиционных приемов. </a:t>
            </a:r>
            <a:br>
              <a:rPr lang="ru-RU" sz="2000" dirty="0" smtClean="0">
                <a:latin typeface="Tahoma" pitchFamily="34" charset="0"/>
                <a:ea typeface="Tahoma" pitchFamily="34" charset="0"/>
                <a:cs typeface="Tahoma" pitchFamily="34" charset="0"/>
              </a:rPr>
            </a:br>
            <a:endParaRPr lang="ru-RU" sz="2000" dirty="0">
              <a:latin typeface="Tahoma" pitchFamily="34" charset="0"/>
              <a:ea typeface="Tahoma" pitchFamily="34" charset="0"/>
              <a:cs typeface="Tahoma"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a:r>
              <a:rPr lang="ru-RU" sz="2800" b="1" dirty="0" smtClean="0">
                <a:solidFill>
                  <a:srgbClr val="C00000"/>
                </a:solidFill>
                <a:latin typeface="Tahoma" pitchFamily="34" charset="0"/>
                <a:ea typeface="Tahoma" pitchFamily="34" charset="0"/>
                <a:cs typeface="Tahoma" pitchFamily="34" charset="0"/>
              </a:rPr>
              <a:t>«Кукла – способ познания жизни, и для тех, кто её создаёт, и для тех кто с ней общается…»</a:t>
            </a:r>
            <a:endParaRPr lang="ru-RU" sz="2800" b="1" dirty="0">
              <a:solidFill>
                <a:srgbClr val="C00000"/>
              </a:solidFill>
              <a:latin typeface="Tahoma" pitchFamily="34" charset="0"/>
              <a:ea typeface="Tahoma" pitchFamily="34" charset="0"/>
              <a:cs typeface="Tahoma" pitchFamily="34" charset="0"/>
            </a:endParaRPr>
          </a:p>
        </p:txBody>
      </p:sp>
      <p:pic>
        <p:nvPicPr>
          <p:cNvPr id="4" name="Содержимое 3" descr="s1200.jpg"/>
          <p:cNvPicPr>
            <a:picLocks noGrp="1" noChangeAspect="1"/>
          </p:cNvPicPr>
          <p:nvPr>
            <p:ph idx="1"/>
          </p:nvPr>
        </p:nvPicPr>
        <p:blipFill>
          <a:blip r:embed="rId3" cstate="print"/>
          <a:stretch>
            <a:fillRect/>
          </a:stretch>
        </p:blipFill>
        <p:spPr>
          <a:xfrm>
            <a:off x="2195736" y="1484784"/>
            <a:ext cx="4824536" cy="5040858"/>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1187624" y="0"/>
            <a:ext cx="6840760" cy="332656"/>
          </a:xfrm>
        </p:spPr>
        <p:txBody>
          <a:bodyPr>
            <a:normAutofit fontScale="90000"/>
          </a:bodyPr>
          <a:lstStyle/>
          <a:p>
            <a:endParaRPr lang="ru-RU" dirty="0"/>
          </a:p>
        </p:txBody>
      </p:sp>
      <p:sp>
        <p:nvSpPr>
          <p:cNvPr id="3" name="Содержимое 2"/>
          <p:cNvSpPr>
            <a:spLocks noGrp="1"/>
          </p:cNvSpPr>
          <p:nvPr>
            <p:ph idx="1"/>
          </p:nvPr>
        </p:nvSpPr>
        <p:spPr>
          <a:xfrm>
            <a:off x="467544" y="764704"/>
            <a:ext cx="8219256" cy="5361459"/>
          </a:xfrm>
        </p:spPr>
        <p:txBody>
          <a:bodyPr>
            <a:normAutofit fontScale="77500" lnSpcReduction="20000"/>
          </a:bodyPr>
          <a:lstStyle/>
          <a:p>
            <a:r>
              <a:rPr lang="ru-RU" b="1" dirty="0" smtClean="0">
                <a:latin typeface="Tahoma" pitchFamily="34" charset="0"/>
                <a:ea typeface="Tahoma" pitchFamily="34" charset="0"/>
                <a:cs typeface="Tahoma" pitchFamily="34" charset="0"/>
              </a:rPr>
              <a:t>Закрутка - это то же самое, что и </a:t>
            </a:r>
            <a:r>
              <a:rPr lang="ru-RU" b="1" dirty="0" err="1" smtClean="0">
                <a:latin typeface="Tahoma" pitchFamily="34" charset="0"/>
                <a:ea typeface="Tahoma" pitchFamily="34" charset="0"/>
                <a:cs typeface="Tahoma" pitchFamily="34" charset="0"/>
              </a:rPr>
              <a:t>столбушка</a:t>
            </a:r>
            <a:r>
              <a:rPr lang="ru-RU" b="1" dirty="0" smtClean="0">
                <a:latin typeface="Tahoma" pitchFamily="34" charset="0"/>
                <a:ea typeface="Tahoma" pitchFamily="34" charset="0"/>
                <a:cs typeface="Tahoma" pitchFamily="34" charset="0"/>
              </a:rPr>
              <a:t>.</a:t>
            </a:r>
            <a:r>
              <a:rPr lang="ru-RU" dirty="0" smtClean="0">
                <a:latin typeface="Tahoma" pitchFamily="34" charset="0"/>
                <a:ea typeface="Tahoma" pitchFamily="34" charset="0"/>
                <a:cs typeface="Tahoma" pitchFamily="34" charset="0"/>
              </a:rPr>
              <a:t> В основе куклы плотно закрученный лоскут ткани или берестяная трубочка.</a:t>
            </a:r>
          </a:p>
          <a:p>
            <a:r>
              <a:rPr lang="ru-RU" dirty="0" smtClean="0">
                <a:latin typeface="Tahoma" pitchFamily="34" charset="0"/>
                <a:ea typeface="Tahoma" pitchFamily="34" charset="0"/>
                <a:cs typeface="Tahoma" pitchFamily="34" charset="0"/>
              </a:rPr>
              <a:t>Главной особенностью этой куклы является то, что делают ее без иголки. Как и многих других куколок.</a:t>
            </a:r>
          </a:p>
          <a:p>
            <a:r>
              <a:rPr lang="ru-RU" dirty="0" smtClean="0">
                <a:latin typeface="Tahoma" pitchFamily="34" charset="0"/>
                <a:ea typeface="Tahoma" pitchFamily="34" charset="0"/>
                <a:cs typeface="Tahoma" pitchFamily="34" charset="0"/>
              </a:rPr>
              <a:t>Сворачивая и завязывая ткань, мы не делаем ни одного шва и укола иголки, ведь это наша подружка и </a:t>
            </a:r>
            <a:r>
              <a:rPr lang="ru-RU" dirty="0" err="1" smtClean="0">
                <a:latin typeface="Tahoma" pitchFamily="34" charset="0"/>
                <a:ea typeface="Tahoma" pitchFamily="34" charset="0"/>
                <a:cs typeface="Tahoma" pitchFamily="34" charset="0"/>
              </a:rPr>
              <a:t>берегиня</a:t>
            </a:r>
            <a:r>
              <a:rPr lang="ru-RU" dirty="0" smtClean="0">
                <a:latin typeface="Tahoma" pitchFamily="34" charset="0"/>
                <a:ea typeface="Tahoma" pitchFamily="34" charset="0"/>
                <a:cs typeface="Tahoma" pitchFamily="34" charset="0"/>
              </a:rPr>
              <a:t>, </a:t>
            </a:r>
            <a:r>
              <a:rPr lang="ru-RU" dirty="0" err="1" smtClean="0">
                <a:latin typeface="Tahoma" pitchFamily="34" charset="0"/>
                <a:ea typeface="Tahoma" pitchFamily="34" charset="0"/>
                <a:cs typeface="Tahoma" pitchFamily="34" charset="0"/>
              </a:rPr>
              <a:t>и</a:t>
            </a:r>
            <a:r>
              <a:rPr lang="ru-RU" dirty="0" smtClean="0">
                <a:latin typeface="Tahoma" pitchFamily="34" charset="0"/>
                <a:ea typeface="Tahoma" pitchFamily="34" charset="0"/>
                <a:cs typeface="Tahoma" pitchFamily="34" charset="0"/>
              </a:rPr>
              <a:t> колоть ее тело иголкой негоже.</a:t>
            </a:r>
          </a:p>
          <a:p>
            <a:r>
              <a:rPr lang="ru-RU" b="1" dirty="0" smtClean="0">
                <a:latin typeface="Tahoma" pitchFamily="34" charset="0"/>
                <a:ea typeface="Tahoma" pitchFamily="34" charset="0"/>
                <a:cs typeface="Tahoma" pitchFamily="34" charset="0"/>
              </a:rPr>
              <a:t>Традиционно у такой куклы лицо не рисовали, они были безликими. </a:t>
            </a:r>
            <a:r>
              <a:rPr lang="ru-RU" dirty="0" smtClean="0">
                <a:latin typeface="Tahoma" pitchFamily="34" charset="0"/>
                <a:ea typeface="Tahoma" pitchFamily="34" charset="0"/>
                <a:cs typeface="Tahoma" pitchFamily="34" charset="0"/>
              </a:rPr>
              <a:t>Считалось, что, имея выражение лица, кукла приобретала душу и теряла свою таинственность, </a:t>
            </a:r>
            <a:r>
              <a:rPr lang="ru-RU" dirty="0" err="1" smtClean="0">
                <a:latin typeface="Tahoma" pitchFamily="34" charset="0"/>
                <a:ea typeface="Tahoma" pitchFamily="34" charset="0"/>
                <a:cs typeface="Tahoma" pitchFamily="34" charset="0"/>
              </a:rPr>
              <a:t>магичность</a:t>
            </a:r>
            <a:r>
              <a:rPr lang="ru-RU" dirty="0" smtClean="0">
                <a:latin typeface="Tahoma" pitchFamily="34" charset="0"/>
                <a:ea typeface="Tahoma" pitchFamily="34" charset="0"/>
                <a:cs typeface="Tahoma" pitchFamily="34" charset="0"/>
              </a:rPr>
              <a:t> и </a:t>
            </a:r>
            <a:r>
              <a:rPr lang="ru-RU" dirty="0" err="1" smtClean="0">
                <a:latin typeface="Tahoma" pitchFamily="34" charset="0"/>
                <a:ea typeface="Tahoma" pitchFamily="34" charset="0"/>
                <a:cs typeface="Tahoma" pitchFamily="34" charset="0"/>
              </a:rPr>
              <a:t>обережные</a:t>
            </a:r>
            <a:r>
              <a:rPr lang="ru-RU" dirty="0" smtClean="0">
                <a:latin typeface="Tahoma" pitchFamily="34" charset="0"/>
                <a:ea typeface="Tahoma" pitchFamily="34" charset="0"/>
                <a:cs typeface="Tahoma" pitchFamily="34" charset="0"/>
              </a:rPr>
              <a:t> свойства. Пусть у нашей куклы всегда будет светлое лицо!</a:t>
            </a:r>
          </a:p>
          <a:p>
            <a:endParaRPr lang="ru-RU"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4" name="Рисунок 3" descr="hello_html_52fe3380.jpg"/>
          <p:cNvPicPr>
            <a:picLocks noChangeAspect="1"/>
          </p:cNvPicPr>
          <p:nvPr/>
        </p:nvPicPr>
        <p:blipFill>
          <a:blip r:embed="rId3" cstate="print"/>
          <a:stretch>
            <a:fillRect/>
          </a:stretch>
        </p:blipFill>
        <p:spPr>
          <a:xfrm>
            <a:off x="467544" y="188640"/>
            <a:ext cx="4032448" cy="6467628"/>
          </a:xfrm>
          <a:prstGeom prst="rect">
            <a:avLst/>
          </a:prstGeom>
        </p:spPr>
      </p:pic>
      <p:pic>
        <p:nvPicPr>
          <p:cNvPr id="5" name="Рисунок 4" descr="hello_html_710bb778.jpg"/>
          <p:cNvPicPr>
            <a:picLocks noChangeAspect="1"/>
          </p:cNvPicPr>
          <p:nvPr/>
        </p:nvPicPr>
        <p:blipFill>
          <a:blip r:embed="rId4" cstate="print"/>
          <a:stretch>
            <a:fillRect/>
          </a:stretch>
        </p:blipFill>
        <p:spPr>
          <a:xfrm>
            <a:off x="4932040" y="332656"/>
            <a:ext cx="3096384" cy="547496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endParaRPr lang="ru-RU" dirty="0"/>
          </a:p>
        </p:txBody>
      </p:sp>
      <p:sp>
        <p:nvSpPr>
          <p:cNvPr id="3" name="Содержимое 2"/>
          <p:cNvSpPr>
            <a:spLocks noGrp="1"/>
          </p:cNvSpPr>
          <p:nvPr>
            <p:ph sz="half" idx="1"/>
          </p:nvPr>
        </p:nvSpPr>
        <p:spPr>
          <a:xfrm>
            <a:off x="457200" y="1412776"/>
            <a:ext cx="4114800" cy="4713387"/>
          </a:xfrm>
        </p:spPr>
        <p:txBody>
          <a:bodyPr>
            <a:normAutofit fontScale="92500" lnSpcReduction="20000"/>
          </a:bodyPr>
          <a:lstStyle/>
          <a:p>
            <a:pPr>
              <a:buNone/>
            </a:pPr>
            <a:r>
              <a:rPr lang="ru-RU" dirty="0" smtClean="0">
                <a:latin typeface="Tahoma" pitchFamily="34" charset="0"/>
                <a:ea typeface="Tahoma" pitchFamily="34" charset="0"/>
                <a:cs typeface="Tahoma" pitchFamily="34" charset="0"/>
              </a:rPr>
              <a:t>Кукла – просто </a:t>
            </a:r>
          </a:p>
          <a:p>
            <a:pPr>
              <a:buNone/>
            </a:pPr>
            <a:r>
              <a:rPr lang="ru-RU" dirty="0" smtClean="0">
                <a:latin typeface="Tahoma" pitchFamily="34" charset="0"/>
                <a:ea typeface="Tahoma" pitchFamily="34" charset="0"/>
                <a:cs typeface="Tahoma" pitchFamily="34" charset="0"/>
              </a:rPr>
              <a:t>загляденье,</a:t>
            </a:r>
            <a:endParaRPr lang="ru-RU" dirty="0">
              <a:latin typeface="Tahoma" pitchFamily="34" charset="0"/>
              <a:ea typeface="Tahoma" pitchFamily="34" charset="0"/>
              <a:cs typeface="Tahoma" pitchFamily="34" charset="0"/>
            </a:endParaRPr>
          </a:p>
          <a:p>
            <a:pPr>
              <a:buNone/>
            </a:pPr>
            <a:r>
              <a:rPr lang="ru-RU" dirty="0" smtClean="0">
                <a:latin typeface="Tahoma" pitchFamily="34" charset="0"/>
                <a:ea typeface="Tahoma" pitchFamily="34" charset="0"/>
                <a:cs typeface="Tahoma" pitchFamily="34" charset="0"/>
              </a:rPr>
              <a:t>Взрослым всем на </a:t>
            </a:r>
          </a:p>
          <a:p>
            <a:pPr>
              <a:buNone/>
            </a:pPr>
            <a:r>
              <a:rPr lang="ru-RU" dirty="0" smtClean="0">
                <a:latin typeface="Tahoma" pitchFamily="34" charset="0"/>
                <a:ea typeface="Tahoma" pitchFamily="34" charset="0"/>
                <a:cs typeface="Tahoma" pitchFamily="34" charset="0"/>
              </a:rPr>
              <a:t>удивленье,</a:t>
            </a:r>
            <a:endParaRPr lang="ru-RU" dirty="0">
              <a:latin typeface="Tahoma" pitchFamily="34" charset="0"/>
              <a:ea typeface="Tahoma" pitchFamily="34" charset="0"/>
              <a:cs typeface="Tahoma" pitchFamily="34" charset="0"/>
            </a:endParaRPr>
          </a:p>
          <a:p>
            <a:pPr>
              <a:buNone/>
            </a:pPr>
            <a:r>
              <a:rPr lang="ru-RU" dirty="0" smtClean="0">
                <a:latin typeface="Tahoma" pitchFamily="34" charset="0"/>
                <a:ea typeface="Tahoma" pitchFamily="34" charset="0"/>
                <a:cs typeface="Tahoma" pitchFamily="34" charset="0"/>
              </a:rPr>
              <a:t>Для забавы малышам!</a:t>
            </a:r>
          </a:p>
          <a:p>
            <a:pPr>
              <a:buNone/>
            </a:pPr>
            <a:r>
              <a:rPr lang="ru-RU" dirty="0" smtClean="0">
                <a:latin typeface="Tahoma" pitchFamily="34" charset="0"/>
                <a:ea typeface="Tahoma" pitchFamily="34" charset="0"/>
                <a:cs typeface="Tahoma" pitchFamily="34" charset="0"/>
              </a:rPr>
              <a:t>Посмотри, как </a:t>
            </a:r>
          </a:p>
          <a:p>
            <a:pPr>
              <a:buNone/>
            </a:pPr>
            <a:r>
              <a:rPr lang="ru-RU" dirty="0" smtClean="0">
                <a:latin typeface="Tahoma" pitchFamily="34" charset="0"/>
                <a:ea typeface="Tahoma" pitchFamily="34" charset="0"/>
                <a:cs typeface="Tahoma" pitchFamily="34" charset="0"/>
              </a:rPr>
              <a:t>хороша! Коль хотите</a:t>
            </a:r>
          </a:p>
          <a:p>
            <a:pPr>
              <a:buNone/>
            </a:pPr>
            <a:r>
              <a:rPr lang="ru-RU" dirty="0" smtClean="0">
                <a:latin typeface="Tahoma" pitchFamily="34" charset="0"/>
                <a:ea typeface="Tahoma" pitchFamily="34" charset="0"/>
                <a:cs typeface="Tahoma" pitchFamily="34" charset="0"/>
              </a:rPr>
              <a:t>научиться</a:t>
            </a:r>
            <a:endParaRPr lang="ru-RU" dirty="0">
              <a:latin typeface="Tahoma" pitchFamily="34" charset="0"/>
              <a:ea typeface="Tahoma" pitchFamily="34" charset="0"/>
              <a:cs typeface="Tahoma" pitchFamily="34" charset="0"/>
            </a:endParaRPr>
          </a:p>
          <a:p>
            <a:pPr>
              <a:buNone/>
            </a:pPr>
            <a:r>
              <a:rPr lang="ru-RU" dirty="0" smtClean="0">
                <a:latin typeface="Tahoma" pitchFamily="34" charset="0"/>
                <a:ea typeface="Tahoma" pitchFamily="34" charset="0"/>
                <a:cs typeface="Tahoma" pitchFamily="34" charset="0"/>
              </a:rPr>
              <a:t>Эту куклу мастерить,</a:t>
            </a:r>
          </a:p>
          <a:p>
            <a:pPr>
              <a:buNone/>
            </a:pPr>
            <a:r>
              <a:rPr lang="ru-RU" dirty="0" smtClean="0">
                <a:latin typeface="Tahoma" pitchFamily="34" charset="0"/>
                <a:ea typeface="Tahoma" pitchFamily="34" charset="0"/>
                <a:cs typeface="Tahoma" pitchFamily="34" charset="0"/>
              </a:rPr>
              <a:t>Вам придется не лениться</a:t>
            </a:r>
          </a:p>
          <a:p>
            <a:pPr>
              <a:buNone/>
            </a:pPr>
            <a:r>
              <a:rPr lang="ru-RU" dirty="0" smtClean="0">
                <a:latin typeface="Tahoma" pitchFamily="34" charset="0"/>
                <a:ea typeface="Tahoma" pitchFamily="34" charset="0"/>
                <a:cs typeface="Tahoma" pitchFamily="34" charset="0"/>
              </a:rPr>
              <a:t>И старанье приложить!</a:t>
            </a:r>
            <a:endParaRPr lang="ru-RU" dirty="0"/>
          </a:p>
        </p:txBody>
      </p:sp>
      <p:pic>
        <p:nvPicPr>
          <p:cNvPr id="5" name="Содержимое 4" descr="1.jpg"/>
          <p:cNvPicPr>
            <a:picLocks noGrp="1" noChangeAspect="1"/>
          </p:cNvPicPr>
          <p:nvPr>
            <p:ph sz="half" idx="2"/>
          </p:nvPr>
        </p:nvPicPr>
        <p:blipFill>
          <a:blip r:embed="rId3" cstate="print"/>
          <a:stretch>
            <a:fillRect/>
          </a:stretch>
        </p:blipFill>
        <p:spPr>
          <a:xfrm>
            <a:off x="5381624" y="1484784"/>
            <a:ext cx="2992910" cy="4968552"/>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b="1" dirty="0" smtClean="0">
                <a:latin typeface="Tahoma" pitchFamily="34" charset="0"/>
                <a:ea typeface="Tahoma" pitchFamily="34" charset="0"/>
                <a:cs typeface="Tahoma" pitchFamily="34" charset="0"/>
              </a:rPr>
              <a:t>МАТЕРИАЛЫ</a:t>
            </a:r>
            <a:endParaRPr lang="ru-RU" sz="4000" b="1" dirty="0">
              <a:latin typeface="Tahoma" pitchFamily="34" charset="0"/>
              <a:ea typeface="Tahoma" pitchFamily="34" charset="0"/>
              <a:cs typeface="Tahoma" pitchFamily="34" charset="0"/>
            </a:endParaRPr>
          </a:p>
        </p:txBody>
      </p:sp>
      <p:pic>
        <p:nvPicPr>
          <p:cNvPr id="4" name="Содержимое 3" descr="2.jpg"/>
          <p:cNvPicPr>
            <a:picLocks noGrp="1" noChangeAspect="1"/>
          </p:cNvPicPr>
          <p:nvPr>
            <p:ph idx="1"/>
          </p:nvPr>
        </p:nvPicPr>
        <p:blipFill>
          <a:blip r:embed="rId3" cstate="print"/>
          <a:stretch>
            <a:fillRect/>
          </a:stretch>
        </p:blipFill>
        <p:spPr>
          <a:xfrm>
            <a:off x="899592" y="1556792"/>
            <a:ext cx="7578846" cy="4619931"/>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137</TotalTime>
  <Words>529</Words>
  <Application>Microsoft Office PowerPoint</Application>
  <PresentationFormat>Экран (4:3)</PresentationFormat>
  <Paragraphs>68</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Слайд 1</vt:lpstr>
      <vt:lpstr>Слайд 2</vt:lpstr>
      <vt:lpstr> Материалы: </vt:lpstr>
      <vt:lpstr> ИСТОРИЯ КУКЛЫ - ЗАКРУТКИ В русских крестьянских семьях игру в куклы не считали пустой забавой. Наоборот, она всячески поощрялась. Крестьяне верили, что чем больше и усерднее ребенок играет, тем больше будет достаток в семье и благополучие в жизни. А если с куклами плохо обращаться, играть небрежно и неряшливо - неприятностей не миновать. Кукол дарили друг другу в знак любви и дружбы. При этом считалось, что подарок, сделанный от чистого сердца, приносит счастье, а с затаенной неприязнью - накликает всяческие напасти и беду на себя же. В некоторых семьях кукол насчитывалось не меньше сотни. Пока девочка была маленькой, для нее кукол делали мама, бабушка или старшие сестры. Они всегда находили для этого время, несмотря на тяжелый крестьянский труд. А когда малышке исполнялось 5 лет, она уже должна была сооружать кукол сама. Это было не трудно.  Крестьянские куклы были очень простыми, делались в основном из тряпок с помощью традиционных приемов.  </vt:lpstr>
      <vt:lpstr>«Кукла – способ познания жизни, и для тех, кто её создаёт, и для тех кто с ней общается…»</vt:lpstr>
      <vt:lpstr>Слайд 6</vt:lpstr>
      <vt:lpstr>Слайд 7</vt:lpstr>
      <vt:lpstr>Слайд 8</vt:lpstr>
      <vt:lpstr>МАТЕРИАЛЫ</vt:lpstr>
      <vt:lpstr>Технология изготовления куклы «Закрутки»</vt:lpstr>
      <vt:lpstr>Слайд 11</vt:lpstr>
      <vt:lpstr>Слайд 12</vt:lpstr>
      <vt:lpstr>Слайд 13</vt:lpstr>
      <vt:lpstr>Слайд 14</vt:lpstr>
      <vt:lpstr> 6. Формируем руки: определяем их длину и лишнюю ткань заворачиваем вовнутрь. Края рукава убираем в середину. Определяем размеры ладошек и перетягиваем их ниткой. Туловище подвязываем ниткой на поясе, стараясь распределить ткань равномерно </vt:lpstr>
      <vt:lpstr>7. Основа куклы готова, а вот наряд - это ваша фантазия и творчество. Берем две узкие цветные полоски ткани и располагаем их крестообразно через плечи на груди и спине. Завязываем ниткой на поясе.</vt:lpstr>
      <vt:lpstr>8. Прямоугольник цветной ткани- это юбка, равномерно распределяем равномерно вокруг пояса и завязываем.</vt:lpstr>
      <vt:lpstr> 9. Обязательным атрибутом женской одежды был передник. Берем маленький цветной прямоугольник и завязываем на юбке.  Можно его сделать красивым, кружевным.  А сверху повязываем пояс-ленточку. </vt:lpstr>
      <vt:lpstr> 10. Завязываем на голове полоску - повойник.  </vt:lpstr>
      <vt:lpstr> 11. Повязываем косыночку и кукла наша готова. </vt:lpstr>
      <vt:lpstr>                     Эльза Попова Отрывок из стихотворения «Обереги»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HOME</dc:creator>
  <cp:lastModifiedBy>HOME</cp:lastModifiedBy>
  <cp:revision>22</cp:revision>
  <dcterms:created xsi:type="dcterms:W3CDTF">2020-06-06T20:23:29Z</dcterms:created>
  <dcterms:modified xsi:type="dcterms:W3CDTF">2020-06-06T22:41:06Z</dcterms:modified>
</cp:coreProperties>
</file>