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90" r:id="rId6"/>
    <p:sldId id="259" r:id="rId7"/>
    <p:sldId id="263" r:id="rId8"/>
    <p:sldId id="264" r:id="rId9"/>
    <p:sldId id="260" r:id="rId10"/>
    <p:sldId id="280" r:id="rId11"/>
    <p:sldId id="261" r:id="rId12"/>
    <p:sldId id="266" r:id="rId13"/>
    <p:sldId id="281" r:id="rId14"/>
    <p:sldId id="268" r:id="rId15"/>
    <p:sldId id="269" r:id="rId16"/>
    <p:sldId id="282" r:id="rId17"/>
    <p:sldId id="276" r:id="rId18"/>
    <p:sldId id="291" r:id="rId19"/>
    <p:sldId id="292" r:id="rId20"/>
    <p:sldId id="293" r:id="rId21"/>
    <p:sldId id="273" r:id="rId22"/>
    <p:sldId id="283" r:id="rId23"/>
    <p:sldId id="272" r:id="rId24"/>
    <p:sldId id="277" r:id="rId25"/>
    <p:sldId id="278" r:id="rId26"/>
    <p:sldId id="284" r:id="rId27"/>
    <p:sldId id="289" r:id="rId28"/>
    <p:sldId id="285" r:id="rId29"/>
    <p:sldId id="286" r:id="rId30"/>
    <p:sldId id="287" r:id="rId31"/>
    <p:sldId id="288" r:id="rId32"/>
    <p:sldId id="294" r:id="rId33"/>
    <p:sldId id="27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23928" y="1524848"/>
            <a:ext cx="484047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Проверка </a:t>
            </a:r>
          </a:p>
          <a:p>
            <a:pPr algn="ctr"/>
            <a:r>
              <a:rPr lang="ru-RU" sz="3600" b="1" i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знаний </a:t>
            </a:r>
            <a:endParaRPr lang="ru-RU" sz="3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по теме: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«Россия 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 1917 году».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1" y="332656"/>
            <a:ext cx="3437415" cy="4337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0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933056"/>
            <a:ext cx="4608512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Неверно, попробуйте еще раз!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Блок-схема: перфолента 6">
            <a:hlinkClick r:id="rId2" action="ppaction://hlinksldjump"/>
          </p:cNvPr>
          <p:cNvSpPr/>
          <p:nvPr/>
        </p:nvSpPr>
        <p:spPr>
          <a:xfrm>
            <a:off x="7668344" y="5589240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86" y="332656"/>
            <a:ext cx="46550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8691"/>
            <a:ext cx="4320480" cy="3087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5" y="3748505"/>
            <a:ext cx="3587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Временное правительство.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408667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Петроградский совет.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9096"/>
            <a:ext cx="4550886" cy="320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3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Каковы последствия апрельского кризиса Временного правительства? </a:t>
            </a:r>
            <a:endParaRPr lang="ru-RU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580" y="28546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создание первого коалиционного правительства;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515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публикация ноты П. Милюкова о продолжении войны до победы;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072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начало наступления на фронте;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072" y="501491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начало конфискации помещичьих земель.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1" name="Блок-схема: перфолента 10">
            <a:hlinkClick r:id="rId2" action="ppaction://hlinksldjump"/>
          </p:cNvPr>
          <p:cNvSpPr/>
          <p:nvPr/>
        </p:nvSpPr>
        <p:spPr>
          <a:xfrm>
            <a:off x="7176628" y="1556792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Блок-схема: перфолента 11">
            <a:hlinkClick r:id="rId2" action="ppaction://hlinksldjump"/>
          </p:cNvPr>
          <p:cNvSpPr/>
          <p:nvPr/>
        </p:nvSpPr>
        <p:spPr>
          <a:xfrm>
            <a:off x="7153142" y="393305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Блок-схема: перфолента 12">
            <a:hlinkClick r:id="rId3" action="ppaction://hlinksldjump"/>
          </p:cNvPr>
          <p:cNvSpPr/>
          <p:nvPr/>
        </p:nvSpPr>
        <p:spPr>
          <a:xfrm>
            <a:off x="7176628" y="277550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Блок-схема: перфолента 13">
            <a:hlinkClick r:id="rId2" action="ppaction://hlinksldjump"/>
          </p:cNvPr>
          <p:cNvSpPr/>
          <p:nvPr/>
        </p:nvSpPr>
        <p:spPr>
          <a:xfrm>
            <a:off x="7153142" y="5014917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933056"/>
            <a:ext cx="4608512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Неверно, попробуйте еще раз!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Блок-схема: перфолента 6">
            <a:hlinkClick r:id="rId2" action="ppaction://hlinksldjump"/>
          </p:cNvPr>
          <p:cNvSpPr/>
          <p:nvPr/>
        </p:nvSpPr>
        <p:spPr>
          <a:xfrm>
            <a:off x="7668344" y="5589240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86" y="332656"/>
            <a:ext cx="46550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4602225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1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Второе коалиционное правительство было создано…</a:t>
            </a:r>
            <a:endParaRPr lang="ru-RU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072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Как ответ на большевизацию Советов.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072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В результате июньского кризиса власти;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072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Как ответ на события 3-5 июля 1917 г.;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072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В результате </a:t>
            </a:r>
            <a:r>
              <a:rPr lang="ru-RU" dirty="0" err="1" smtClean="0">
                <a:latin typeface="Arial Black" pitchFamily="34" charset="0"/>
              </a:rPr>
              <a:t>корниловского</a:t>
            </a:r>
            <a:r>
              <a:rPr lang="ru-RU" dirty="0" smtClean="0">
                <a:latin typeface="Arial Black" pitchFamily="34" charset="0"/>
              </a:rPr>
              <a:t> мятежа;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2" name="Блок-схема: перфолента 11">
            <a:hlinkClick r:id="rId2" action="ppaction://hlinksldjump"/>
          </p:cNvPr>
          <p:cNvSpPr/>
          <p:nvPr/>
        </p:nvSpPr>
        <p:spPr>
          <a:xfrm>
            <a:off x="7308304" y="1333605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Блок-схема: перфолента 12">
            <a:hlinkClick r:id="rId3" action="ppaction://hlinksldjump"/>
          </p:cNvPr>
          <p:cNvSpPr/>
          <p:nvPr/>
        </p:nvSpPr>
        <p:spPr>
          <a:xfrm>
            <a:off x="7308304" y="2420888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Блок-схема: перфолента 13">
            <a:hlinkClick r:id="rId2" action="ppaction://hlinksldjump"/>
          </p:cNvPr>
          <p:cNvSpPr/>
          <p:nvPr/>
        </p:nvSpPr>
        <p:spPr>
          <a:xfrm>
            <a:off x="7308304" y="357301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Блок-схема: перфолента 14">
            <a:hlinkClick r:id="rId2" action="ppaction://hlinksldjump"/>
          </p:cNvPr>
          <p:cNvSpPr/>
          <p:nvPr/>
        </p:nvSpPr>
        <p:spPr>
          <a:xfrm>
            <a:off x="7319703" y="4682163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933056"/>
            <a:ext cx="4608512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Неверно, попробуйте еще раз!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Блок-схема: перфолента 6">
            <a:hlinkClick r:id="rId2" action="ppaction://hlinksldjump"/>
          </p:cNvPr>
          <p:cNvSpPr/>
          <p:nvPr/>
        </p:nvSpPr>
        <p:spPr>
          <a:xfrm>
            <a:off x="7668344" y="5589240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86" y="332656"/>
            <a:ext cx="46550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 июля 1917 г.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386" name="Picture 2" descr="http://img12.mynnm.com/8/3/1/a/6/4802d43afe3590ef81d21b5ff65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619750" cy="3905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Кто из 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большевиков 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заседании 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ЦК РСДРП(б) 10 октября высказался 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против курса на вооруженное восстание? </a:t>
            </a:r>
            <a:endParaRPr lang="ru-RU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072" y="14754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Я. Свердлов и К. </a:t>
            </a:r>
            <a:r>
              <a:rPr lang="ru-RU" dirty="0" err="1" smtClean="0">
                <a:latin typeface="Arial Black" pitchFamily="34" charset="0"/>
              </a:rPr>
              <a:t>Радек</a:t>
            </a:r>
            <a:r>
              <a:rPr lang="ru-RU" dirty="0" smtClean="0">
                <a:latin typeface="Arial Black" pitchFamily="34" charset="0"/>
              </a:rPr>
              <a:t>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072" y="25135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И. Сталин и Н. Бухарин;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072" y="3573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Г. Зиновьев и Л. Каменев;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8072" y="46531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В. Ленин и Ю. Мартов.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Блок-схема: перфолента 6">
            <a:hlinkClick r:id="rId2" action="ppaction://hlinksldjump"/>
          </p:cNvPr>
          <p:cNvSpPr/>
          <p:nvPr/>
        </p:nvSpPr>
        <p:spPr>
          <a:xfrm>
            <a:off x="7458248" y="341641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Блок-схема: перфолента 7">
            <a:hlinkClick r:id="rId3" action="ppaction://hlinksldjump"/>
          </p:cNvPr>
          <p:cNvSpPr/>
          <p:nvPr/>
        </p:nvSpPr>
        <p:spPr>
          <a:xfrm>
            <a:off x="7458248" y="443546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Блок-схема: перфолента 8">
            <a:hlinkClick r:id="rId3" action="ppaction://hlinksldjump"/>
          </p:cNvPr>
          <p:cNvSpPr/>
          <p:nvPr/>
        </p:nvSpPr>
        <p:spPr>
          <a:xfrm>
            <a:off x="7452320" y="233629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Блок-схема: перфолента 9">
            <a:hlinkClick r:id="rId3" action="ppaction://hlinksldjump"/>
          </p:cNvPr>
          <p:cNvSpPr/>
          <p:nvPr/>
        </p:nvSpPr>
        <p:spPr>
          <a:xfrm>
            <a:off x="7452320" y="1335162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933056"/>
            <a:ext cx="4608512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Неверно, попробуйте еще раз!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Блок-схема: перфолента 6">
            <a:hlinkClick r:id="rId2" action="ppaction://hlinksldjump"/>
          </p:cNvPr>
          <p:cNvSpPr/>
          <p:nvPr/>
        </p:nvSpPr>
        <p:spPr>
          <a:xfrm>
            <a:off x="7668344" y="5589240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86" y="332656"/>
            <a:ext cx="46550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9896" y="1579581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Arial Black" pitchFamily="34" charset="0"/>
              </a:rPr>
              <a:t> Основными причинами Февральской революции являлись…</a:t>
            </a:r>
          </a:p>
          <a:p>
            <a:endParaRPr lang="ru-RU" b="1" dirty="0">
              <a:latin typeface="Arial Black" pitchFamily="34" charset="0"/>
            </a:endParaRPr>
          </a:p>
          <a:p>
            <a:r>
              <a:rPr lang="ru-RU" b="1" dirty="0">
                <a:latin typeface="Arial Black" pitchFamily="34" charset="0"/>
              </a:rPr>
              <a:t>А) дестабилизирующее влияние войны 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на </a:t>
            </a:r>
            <a:r>
              <a:rPr lang="ru-RU" b="1" dirty="0">
                <a:latin typeface="Arial Black" pitchFamily="34" charset="0"/>
              </a:rPr>
              <a:t>все стороны общественной жизни</a:t>
            </a:r>
            <a:r>
              <a:rPr lang="ru-RU" b="1" dirty="0" smtClean="0">
                <a:latin typeface="Arial Black" pitchFamily="34" charset="0"/>
              </a:rPr>
              <a:t>;</a:t>
            </a:r>
          </a:p>
          <a:p>
            <a:endParaRPr lang="ru-RU" b="1" dirty="0">
              <a:latin typeface="Arial Black" pitchFamily="34" charset="0"/>
            </a:endParaRPr>
          </a:p>
          <a:p>
            <a:r>
              <a:rPr lang="ru-RU" b="1" dirty="0">
                <a:latin typeface="Arial Black" pitchFamily="34" charset="0"/>
              </a:rPr>
              <a:t>Б) падение престижа 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императорской </a:t>
            </a:r>
            <a:r>
              <a:rPr lang="ru-RU" b="1" dirty="0">
                <a:latin typeface="Arial Black" pitchFamily="34" charset="0"/>
              </a:rPr>
              <a:t>власти</a:t>
            </a:r>
            <a:r>
              <a:rPr lang="ru-RU" b="1" dirty="0" smtClean="0">
                <a:latin typeface="Arial Black" pitchFamily="34" charset="0"/>
              </a:rPr>
              <a:t>;</a:t>
            </a:r>
          </a:p>
          <a:p>
            <a:endParaRPr lang="ru-RU" b="1" dirty="0">
              <a:latin typeface="Arial Black" pitchFamily="34" charset="0"/>
            </a:endParaRPr>
          </a:p>
          <a:p>
            <a:r>
              <a:rPr lang="ru-RU" b="1" dirty="0">
                <a:latin typeface="Arial Black" pitchFamily="34" charset="0"/>
              </a:rPr>
              <a:t>В) наличие в русском обществе 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революционных </a:t>
            </a:r>
            <a:r>
              <a:rPr lang="ru-RU" b="1" dirty="0">
                <a:latin typeface="Arial Black" pitchFamily="34" charset="0"/>
              </a:rPr>
              <a:t>традиций 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и </a:t>
            </a:r>
            <a:r>
              <a:rPr lang="ru-RU" b="1" dirty="0">
                <a:latin typeface="Arial Black" pitchFamily="34" charset="0"/>
              </a:rPr>
              <a:t>опыта</a:t>
            </a:r>
            <a:r>
              <a:rPr lang="ru-RU" b="1" dirty="0" smtClean="0">
                <a:latin typeface="Arial Black" pitchFamily="34" charset="0"/>
              </a:rPr>
              <a:t>;</a:t>
            </a:r>
          </a:p>
          <a:p>
            <a:endParaRPr lang="ru-RU" b="1" dirty="0">
              <a:latin typeface="Arial Black" pitchFamily="34" charset="0"/>
            </a:endParaRPr>
          </a:p>
          <a:p>
            <a:r>
              <a:rPr lang="ru-RU" b="1" dirty="0">
                <a:latin typeface="Arial Black" pitchFamily="34" charset="0"/>
              </a:rPr>
              <a:t>Г) незавершенность 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политических </a:t>
            </a:r>
            <a:r>
              <a:rPr lang="ru-RU" b="1" dirty="0">
                <a:latin typeface="Arial Black" pitchFamily="34" charset="0"/>
              </a:rPr>
              <a:t>и 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экономических </a:t>
            </a:r>
            <a:r>
              <a:rPr lang="ru-RU" b="1" dirty="0">
                <a:latin typeface="Arial Black" pitchFamily="34" charset="0"/>
              </a:rPr>
              <a:t>реформ, </a:t>
            </a:r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нерешенный </a:t>
            </a:r>
            <a:r>
              <a:rPr lang="ru-RU" b="1" dirty="0">
                <a:latin typeface="Arial Black" pitchFamily="34" charset="0"/>
              </a:rPr>
              <a:t>аграрный вопрос.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9239" y="188640"/>
            <a:ext cx="82492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Задание 1.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Выберите правильные ответы</a:t>
            </a:r>
          </a:p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(возможны несколько вариантов)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702614" y="2471253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2614" y="3284983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614" y="5226835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29" y="3426240"/>
            <a:ext cx="3320049" cy="2169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2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7031" y="660950"/>
            <a:ext cx="2028825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217662" y="4051297"/>
            <a:ext cx="20875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Arial Black" pitchFamily="34" charset="0"/>
              </a:rPr>
              <a:t>Г. Зиновьев.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0987" y="647700"/>
            <a:ext cx="2398494" cy="315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96136" y="4039390"/>
            <a:ext cx="18653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Arial Black" pitchFamily="34" charset="0"/>
              </a:rPr>
              <a:t>Л. Каменев.</a:t>
            </a:r>
          </a:p>
        </p:txBody>
      </p:sp>
    </p:spTree>
    <p:extLst>
      <p:ext uri="{BB962C8B-B14F-4D97-AF65-F5344CB8AC3E}">
        <p14:creationId xmlns:p14="http://schemas.microsoft.com/office/powerpoint/2010/main" val="42891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16 октября 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 на 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расширенном заседании ЦК РСДРП (б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был создан … </a:t>
            </a:r>
            <a:endParaRPr lang="ru-RU" sz="1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Комитет народной борьбы с контрреволюцией.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4096" y="38627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Военно-революционный комитет;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4096" y="27106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Демократический совет (Предпарламент</a:t>
            </a:r>
            <a:r>
              <a:rPr lang="ru-RU" dirty="0" smtClean="0">
                <a:latin typeface="Arial Black" pitchFamily="34" charset="0"/>
              </a:rPr>
              <a:t>);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Arial Black" pitchFamily="34" charset="0"/>
              </a:rPr>
              <a:t>Центробалт</a:t>
            </a:r>
            <a:r>
              <a:rPr lang="ru-RU" dirty="0" smtClean="0">
                <a:latin typeface="Arial Black" pitchFamily="34" charset="0"/>
              </a:rPr>
              <a:t>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7" name="Блок-схема: перфолента 6">
            <a:hlinkClick r:id="rId2" action="ppaction://hlinksldjump"/>
          </p:cNvPr>
          <p:cNvSpPr/>
          <p:nvPr/>
        </p:nvSpPr>
        <p:spPr>
          <a:xfrm>
            <a:off x="7208789" y="5078021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Блок-схема: перфолента 7">
            <a:hlinkClick r:id="rId3" action="ppaction://hlinksldjump"/>
          </p:cNvPr>
          <p:cNvSpPr/>
          <p:nvPr/>
        </p:nvSpPr>
        <p:spPr>
          <a:xfrm>
            <a:off x="7208789" y="3783618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Блок-схема: перфолента 8">
            <a:hlinkClick r:id="rId2" action="ppaction://hlinksldjump"/>
          </p:cNvPr>
          <p:cNvSpPr/>
          <p:nvPr/>
        </p:nvSpPr>
        <p:spPr>
          <a:xfrm>
            <a:off x="7180979" y="2631490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Блок-схема: перфолента 9">
            <a:hlinkClick r:id="rId2" action="ppaction://hlinksldjump"/>
          </p:cNvPr>
          <p:cNvSpPr/>
          <p:nvPr/>
        </p:nvSpPr>
        <p:spPr>
          <a:xfrm>
            <a:off x="7157888" y="1411130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933056"/>
            <a:ext cx="4608512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Неверно, попробуйте еще раз!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Блок-схема: перфолента 6">
            <a:hlinkClick r:id="rId2" action="ppaction://hlinksldjump"/>
          </p:cNvPr>
          <p:cNvSpPr/>
          <p:nvPr/>
        </p:nvSpPr>
        <p:spPr>
          <a:xfrm>
            <a:off x="7668344" y="5589240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86" y="332656"/>
            <a:ext cx="46550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5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1107.photobucket.com/albums/h398/vaimea/v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20000" cy="481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548680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Военно-революционный комитет.</a:t>
            </a:r>
            <a:endParaRPr lang="ru-RU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1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Задание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3.</a:t>
            </a: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Заполните таблицу: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«Проведение вооруженного восстания в Петрограде».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08757"/>
              </p:ext>
            </p:extLst>
          </p:nvPr>
        </p:nvGraphicFramePr>
        <p:xfrm>
          <a:off x="1115616" y="2189019"/>
          <a:ext cx="6912768" cy="4172450"/>
        </p:xfrm>
        <a:graphic>
          <a:graphicData uri="http://schemas.openxmlformats.org/drawingml/2006/table">
            <a:tbl>
              <a:tblPr/>
              <a:tblGrid>
                <a:gridCol w="2032000"/>
                <a:gridCol w="4880768"/>
              </a:tblGrid>
              <a:tr h="10959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21 октября</a:t>
                      </a:r>
                      <a:endParaRPr lang="ru-RU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254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24 октября</a:t>
                      </a:r>
                      <a:endParaRPr lang="ru-RU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254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Утро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25 октября</a:t>
                      </a:r>
                      <a:endParaRPr lang="ru-RU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2549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Ночь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на 26 октября</a:t>
                      </a:r>
                      <a:endParaRPr lang="ru-RU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38736" y="2276872"/>
            <a:ext cx="4057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Петроградский гарнизон переходит на сторону Военно-революционного комитета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356992"/>
            <a:ext cx="4464496" cy="845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Красная Гвардия и несколько военных </a:t>
            </a:r>
            <a:r>
              <a:rPr lang="ru-RU" sz="1400" dirty="0" smtClean="0">
                <a:solidFill>
                  <a:prstClr val="black"/>
                </a:solidFill>
                <a:latin typeface="Arial Black" pitchFamily="34" charset="0"/>
              </a:rPr>
              <a:t>частей </a:t>
            </a:r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захватили невские мосты и стратегические центры города (почту, телеграф, вокзалы)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437112"/>
            <a:ext cx="3888432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Военно-революционный комитет объявил Временное правительство низложенным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5445224"/>
            <a:ext cx="3888432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Arial Black" pitchFamily="34" charset="0"/>
              </a:rPr>
              <a:t>В Зимнем дворце Временное правительство было арестовано</a:t>
            </a:r>
          </a:p>
        </p:txBody>
      </p:sp>
    </p:spTree>
    <p:extLst>
      <p:ext uri="{BB962C8B-B14F-4D97-AF65-F5344CB8AC3E}">
        <p14:creationId xmlns:p14="http://schemas.microsoft.com/office/powerpoint/2010/main" val="23368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Заполните таблицу:</a:t>
            </a:r>
            <a:br>
              <a:rPr lang="ru-RU" sz="28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«Условия Брестского мирного договора».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11566"/>
              </p:ext>
            </p:extLst>
          </p:nvPr>
        </p:nvGraphicFramePr>
        <p:xfrm>
          <a:off x="1115616" y="2189019"/>
          <a:ext cx="6912768" cy="3328213"/>
        </p:xfrm>
        <a:graphic>
          <a:graphicData uri="http://schemas.openxmlformats.org/drawingml/2006/table">
            <a:tbl>
              <a:tblPr/>
              <a:tblGrid>
                <a:gridCol w="3312368"/>
                <a:gridCol w="3600400"/>
              </a:tblGrid>
              <a:tr h="6465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Территориальные потери России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Материальные потери России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8166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656" y="3140968"/>
            <a:ext cx="2592288" cy="20882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Украина, Карская область, Польша, Литва, часть Латвии, Эстония, Финляндия, Белоруссия и Закавказье.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068960"/>
            <a:ext cx="3096344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Армия и флот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подлежали демобилизации.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Россия выплачивала 6 миллиардов марок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репараций </a:t>
            </a:r>
            <a:r>
              <a:rPr lang="ru-RU" sz="1600" dirty="0">
                <a:solidFill>
                  <a:schemeClr val="tx1"/>
                </a:solidFill>
                <a:latin typeface="Arial Black" pitchFamily="34" charset="0"/>
              </a:rPr>
              <a:t>и 500 миллионов золотых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5271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24743"/>
            <a:ext cx="6285384" cy="53954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</a:rPr>
              <a:t>Он весь был соткан из личных импульсов. Трудно даже себе представить, как должна была отразиться на его психике  та головокружительная высота, на которую он был вознесен в первые недели и месяцы революции. В душе своей он всё-таки не мог не сознавать, что всё это преклонение, идеализация его – не что иное, как психоз толпы, - что за ним нет таких заслуг и умственных и нравственных качеств, которые бы оправдывали такое истерически восторженное отношение…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С болезненным тщеславием в нем соединялось ещё одно неприятное свойство: актерство, любовь к позе и вместе с тем ко всякой пышности и помпе…   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173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Задание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4.</a:t>
            </a: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 ком идет речь в документе?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812" y="3767554"/>
            <a:ext cx="2391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_____________________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6805" y="3598277"/>
            <a:ext cx="216597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А. Ф. Керенский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8" y="1548943"/>
            <a:ext cx="1393951" cy="185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58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58186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</a:rPr>
              <a:t>И у него, как и у каждого, были недостатки. Мемуаристы, хорошо знавшие его, считают, что прежде всего – это слабоволие и бесхарактерность.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 Другое не самое лучшее свойство: бедность эмоциональной палитры граничила с душевной черствостью.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>
                <a:latin typeface="Arial Black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</a:rPr>
              <a:t>…В целом как человек он отнюдь не был каким-то злодеем, монстром, исчадием ада. И оттого ещё труднее ответить на вопрос, почему же он так «прикипел» к идее самодержавия, «сросся» с ней? 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1026" name="Picture 2" descr="http://www.nlr.ru/res/refer/romanov/images/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1656113" cy="223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9658" y="3551530"/>
            <a:ext cx="2391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_____________________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0884" y="3406507"/>
            <a:ext cx="148951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Николай </a:t>
            </a:r>
            <a:r>
              <a:rPr lang="en-US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0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57466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</a:rPr>
              <a:t>Он не теоретик марксизма, как Плеханов, а теоретик революции. Он никогда не разрабатывал программы, он интересовался одной темой – темой о захвате власти. Поэтому он и победил. Он много читал, много учился, но у него не было обширных знаний, не было большой умственной культуры. Он приобретал знания для определенной цели, для борьбы и действия. В нем не было способности к созерцанию.. Добро было для него всё, что служит революции, зло – всё, что ей мешает…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3212976"/>
            <a:ext cx="2391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_____________________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96115" y="3052206"/>
            <a:ext cx="160011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В. И. Ленин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53" y="620688"/>
            <a:ext cx="2122042" cy="212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5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46665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</a:rPr>
              <a:t>Он </a:t>
            </a:r>
            <a:r>
              <a:rPr lang="ru-RU" sz="1600" dirty="0">
                <a:latin typeface="Arial Black" pitchFamily="34" charset="0"/>
              </a:rPr>
              <a:t>обладал только ему присущим талантом доводить аудиторию до высшей точки </a:t>
            </a:r>
            <a:r>
              <a:rPr lang="ru-RU" sz="1600" dirty="0" smtClean="0">
                <a:latin typeface="Arial Black" pitchFamily="34" charset="0"/>
              </a:rPr>
              <a:t>накала. Его имя </a:t>
            </a:r>
            <a:r>
              <a:rPr lang="ru-RU" sz="1600" dirty="0">
                <a:latin typeface="Arial Black" pitchFamily="34" charset="0"/>
              </a:rPr>
              <a:t>и </a:t>
            </a:r>
            <a:r>
              <a:rPr lang="ru-RU" sz="1600" dirty="0" smtClean="0">
                <a:latin typeface="Arial Black" pitchFamily="34" charset="0"/>
              </a:rPr>
              <a:t>имя Ленина неизменно </a:t>
            </a:r>
            <a:r>
              <a:rPr lang="ru-RU" sz="1600" dirty="0">
                <a:latin typeface="Arial Black" pitchFamily="34" charset="0"/>
              </a:rPr>
              <a:t>шли рядом и олицетворяли собой Октябрьскую революцию не только на знаменах, плакатах и лозунгах, но и в прочном сознании партии, народа, </a:t>
            </a:r>
            <a:r>
              <a:rPr lang="ru-RU" sz="1600" dirty="0" smtClean="0">
                <a:latin typeface="Arial Black" pitchFamily="34" charset="0"/>
              </a:rPr>
              <a:t>страны.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3382253"/>
            <a:ext cx="2391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_____________________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64872" y="3195518"/>
            <a:ext cx="186140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Л. Д. Троцкий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16" y="836712"/>
            <a:ext cx="1552319" cy="2132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4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535" y="332656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prstClr val="black"/>
                </a:solidFill>
                <a:latin typeface="Arial Black" pitchFamily="34" charset="0"/>
              </a:rPr>
              <a:t> Февральская революция проходила под лозунгами…</a:t>
            </a:r>
            <a:endParaRPr lang="ru-RU" b="1" u="sng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«Долой самодержавие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!» 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«Хлеба!»;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«Вся власть Советам!»;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Г)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«Вся власть Учредительному собранию!».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4968" y="1484059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57207" y="908720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s018.radikal.ru/i521/1201/e7/b460f375d4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13584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24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Задание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5.</a:t>
            </a: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Знаете ли вы?.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7899" y="141277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Как называлась статья Г.В. Плеханова в газете «Единство», написанная  в ответ на «Апрельские тезисы» В. И. Ленина?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1700808"/>
            <a:ext cx="3419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«О </a:t>
            </a:r>
            <a:r>
              <a:rPr lang="ru-RU" dirty="0">
                <a:latin typeface="Arial Black" pitchFamily="34" charset="0"/>
              </a:rPr>
              <a:t>тезисах Ленина и о том, почему бред бывает подчас </a:t>
            </a:r>
            <a:r>
              <a:rPr lang="ru-RU" dirty="0" smtClean="0">
                <a:latin typeface="Arial Black" pitchFamily="34" charset="0"/>
              </a:rPr>
              <a:t>интересен»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11960" y="1988840"/>
            <a:ext cx="978408" cy="484632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87899" y="3789040"/>
            <a:ext cx="3320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Какое событие произошло на </a:t>
            </a:r>
            <a:r>
              <a:rPr lang="en-US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II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 Всероссийском съезде Советов, открывшее большевикам путь к установлению единоличной власти? 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11960" y="4562386"/>
            <a:ext cx="978408" cy="484632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83336" y="3789040"/>
            <a:ext cx="3419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Меньшевики и правые эсеры покинули зал заседания, оставив большевиков и левых эсеров самим решать судьбу революции и страны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899" y="63653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Какие декреты приняли большевики  первыми?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4618" y="775033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Декреты о власти, о мире, о земле 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11960" y="2548805"/>
            <a:ext cx="978408" cy="484632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11960" y="4656461"/>
            <a:ext cx="978408" cy="484632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211960" y="855883"/>
            <a:ext cx="978408" cy="484632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84618" y="414908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Его разогнали большевики после первого и последнего дня работы 5 (18) января 1918 г.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85610" y="1775458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Право 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всех народов России на самоопределение вплоть до образования собственных </a:t>
            </a:r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государств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437112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Какова судьба Учредительного собрания?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7899" y="232945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 Black" pitchFamily="34" charset="0"/>
                <a:ea typeface="+mj-ea"/>
                <a:cs typeface="+mj-cs"/>
              </a:rPr>
              <a:t>Что провозглашала «Декларация прав народов России»?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3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Задание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6.</a:t>
            </a: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Заполните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пропуски в тексте.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</a:rPr>
              <a:t>К гражданам России!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_____________________ _______________________ низложено. Государственная власть перешла в руки органа ____________________________ Совета рабочих и солдатских депутатов – Военно-________________________ комитета, стоящего во главе петроградского пролетариата и гарнизона.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Дело, за которое боролся народ: немедленное предложение демократического _______________, отмена ___________________________ собственности на землю, ___________________ контроль над производством, создание _____________________ правительства, это дело обеспечено.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Да здравствует революция рабочих, солдат и крестьян! 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578278"/>
            <a:ext cx="196720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правительство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584875"/>
            <a:ext cx="154882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Временное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988840"/>
            <a:ext cx="21162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Петроградского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0373" y="2327394"/>
            <a:ext cx="224773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революционного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9209" y="3789040"/>
            <a:ext cx="80021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мира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6056" y="3789040"/>
            <a:ext cx="171713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помещичьей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91803" y="4127594"/>
            <a:ext cx="11993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рабочий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4509120"/>
            <a:ext cx="15568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Советского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50736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 Black" pitchFamily="34" charset="0"/>
              </a:rPr>
              <a:t>24 июня 1918 г. Центральный Комитет партии_________________________ принял решение, в котором говорилось, что он «считает возможным и целесообразным организовать ряд террористических актов в отношении виднейших представителей германского империализма». 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Решение ЦК было претворено в жизнь ____________________________ . В этот день был убит ___________________________________________. По иронии судьбы его убийцей стал _________________________, который занимался по линии ВЧК вопросами безопасности германского посольства. Замысел _________________________ состоял в том, чтобы покушением на ____________________________ разорвать ________________________, а затем _________________________________________________________________________________________________.  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7001" y="980728"/>
            <a:ext cx="18710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левых эсеров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3656" y="2780928"/>
            <a:ext cx="195598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6 июля 1918 г.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7411" y="3212976"/>
            <a:ext cx="415209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германский посол граф Мирбах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75146" y="3573016"/>
            <a:ext cx="19880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Яков Блюмкин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7518" y="4293096"/>
            <a:ext cx="187102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левых эсеров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4653136"/>
            <a:ext cx="207781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графа Мирбаха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9405" y="4653136"/>
            <a:ext cx="20201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Брестский мир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8261" y="5013176"/>
            <a:ext cx="72218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в самый короткий срок положить конец так 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называемой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5373216"/>
            <a:ext cx="157286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передышке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04664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prstClr val="black"/>
                </a:solidFill>
                <a:latin typeface="Arial Black" pitchFamily="34" charset="0"/>
              </a:rPr>
              <a:t>Какие меры предусматривала декларация Временного правительства от 3 марта 1917 г.?</a:t>
            </a:r>
            <a:endParaRPr lang="ru-RU" b="1" u="sng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немедленное окончание войны;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провозглашение гражданских свобод;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отмена помещичьего землевладения;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Г)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конфискация дворцовых и удельных земель.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05272" y="1835825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5272" y="2924944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mtdata.ru/u24/photoC1E2/20741267215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52657"/>
            <a:ext cx="4536504" cy="3026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4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3535" y="332656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prstClr val="black"/>
                </a:solidFill>
                <a:latin typeface="Arial Black" pitchFamily="34" charset="0"/>
              </a:rPr>
              <a:t> Какие решения принял </a:t>
            </a:r>
            <a:r>
              <a:rPr lang="en-US" b="1" u="sng" dirty="0" smtClean="0">
                <a:solidFill>
                  <a:prstClr val="black"/>
                </a:solidFill>
                <a:latin typeface="Arial Black" pitchFamily="34" charset="0"/>
              </a:rPr>
              <a:t>I</a:t>
            </a:r>
            <a:r>
              <a:rPr lang="ru-RU" b="1" u="sng" dirty="0" smtClean="0">
                <a:solidFill>
                  <a:prstClr val="black"/>
                </a:solidFill>
                <a:latin typeface="Arial Black" pitchFamily="34" charset="0"/>
              </a:rPr>
              <a:t> съезд Советов</a:t>
            </a:r>
            <a:r>
              <a:rPr lang="ru-RU" b="1" u="sng">
                <a:solidFill>
                  <a:prstClr val="black"/>
                </a:solidFill>
                <a:latin typeface="Arial Black" pitchFamily="34" charset="0"/>
              </a:rPr>
              <a:t>, </a:t>
            </a:r>
            <a:r>
              <a:rPr lang="ru-RU" b="1" u="sng" smtClean="0">
                <a:solidFill>
                  <a:prstClr val="black"/>
                </a:solidFill>
                <a:latin typeface="Arial Black" pitchFamily="34" charset="0"/>
              </a:rPr>
              <a:t>проходивший 3 </a:t>
            </a:r>
            <a:r>
              <a:rPr lang="ru-RU" b="1" u="sng" dirty="0">
                <a:solidFill>
                  <a:prstClr val="black"/>
                </a:solidFill>
                <a:latin typeface="Arial Black" pitchFamily="34" charset="0"/>
              </a:rPr>
              <a:t>(16) июня </a:t>
            </a:r>
            <a:r>
              <a:rPr lang="ru-RU" b="1" u="sng" dirty="0" smtClean="0">
                <a:solidFill>
                  <a:prstClr val="black"/>
                </a:solidFill>
                <a:latin typeface="Arial Black" pitchFamily="34" charset="0"/>
              </a:rPr>
              <a:t>- 24 </a:t>
            </a:r>
            <a:r>
              <a:rPr lang="ru-RU" b="1" u="sng" dirty="0">
                <a:solidFill>
                  <a:prstClr val="black"/>
                </a:solidFill>
                <a:latin typeface="Arial Black" pitchFamily="34" charset="0"/>
              </a:rPr>
              <a:t>июня (7 июля) 1917 года в </a:t>
            </a:r>
            <a:r>
              <a:rPr lang="ru-RU" b="1" u="sng" dirty="0" smtClean="0">
                <a:solidFill>
                  <a:prstClr val="black"/>
                </a:solidFill>
                <a:latin typeface="Arial Black" pitchFamily="34" charset="0"/>
              </a:rPr>
              <a:t>Петрограде? </a:t>
            </a:r>
            <a:endParaRPr lang="ru-RU" b="1" u="sng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прекращение войны и передача всей власти Советам;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Б)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введение рабочего контроля в промышленности;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В)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осуждение 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попыток одностороннего решения национального вопроса до созыва Учредительного собрания;</a:t>
            </a:r>
          </a:p>
          <a:p>
            <a:pPr lvl="0"/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Г) 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продолжение 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«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революционной войны» </a:t>
            </a:r>
            <a:endParaRPr lang="ru-RU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на 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принципах отказа </a:t>
            </a:r>
            <a:endParaRPr lang="ru-RU" b="1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от </a:t>
            </a:r>
            <a:r>
              <a:rPr lang="ru-RU" b="1" dirty="0">
                <a:solidFill>
                  <a:prstClr val="black"/>
                </a:solidFill>
                <a:latin typeface="Arial Black" pitchFamily="34" charset="0"/>
              </a:rPr>
              <a:t>аннексий и контрибуций</a:t>
            </a: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.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59752" y="3933056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59752" y="2852936"/>
            <a:ext cx="266328" cy="2825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81" y="3861048"/>
            <a:ext cx="3872824" cy="2407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1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8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Задание 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2.</a:t>
            </a:r>
            <a:r>
              <a:rPr lang="ru-RU" sz="28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/>
            </a:r>
            <a:br>
              <a:rPr lang="ru-RU" sz="2800" b="1" i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</a:br>
            <a:r>
              <a:rPr lang="ru-RU" sz="2800" b="1" i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+mn-cs"/>
              </a:rPr>
              <a:t>Проверьте себя.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8478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Когда Николай </a:t>
            </a:r>
            <a:r>
              <a:rPr lang="en-US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II</a:t>
            </a:r>
            <a:r>
              <a:rPr lang="ru-RU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подписал </a:t>
            </a:r>
            <a:r>
              <a:rPr lang="ru-RU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манифест об отречении от престола </a:t>
            </a:r>
            <a:r>
              <a:rPr lang="ru-RU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ru-RU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276872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27 февраля;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275692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28 февраля;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11796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1 марта;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075892"/>
            <a:ext cx="5220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prstClr val="black"/>
                </a:solidFill>
                <a:latin typeface="Arial Black" pitchFamily="34" charset="0"/>
              </a:rPr>
              <a:t>2 марта.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Блок-схема: перфолента 33">
            <a:hlinkClick r:id="rId2" action="ppaction://hlinksldjump"/>
          </p:cNvPr>
          <p:cNvSpPr/>
          <p:nvPr/>
        </p:nvSpPr>
        <p:spPr>
          <a:xfrm>
            <a:off x="7469088" y="2059202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5" name="Блок-схема: перфолента 34">
            <a:hlinkClick r:id="rId2" action="ppaction://hlinksldjump"/>
          </p:cNvPr>
          <p:cNvSpPr/>
          <p:nvPr/>
        </p:nvSpPr>
        <p:spPr>
          <a:xfrm>
            <a:off x="7469088" y="3903344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Блок-схема: перфолента 35">
            <a:hlinkClick r:id="rId2" action="ppaction://hlinksldjump"/>
          </p:cNvPr>
          <p:cNvSpPr/>
          <p:nvPr/>
        </p:nvSpPr>
        <p:spPr>
          <a:xfrm>
            <a:off x="7469088" y="291400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" name="Блок-схема: перфолента 36">
            <a:hlinkClick r:id="rId3" action="ppaction://hlinksldjump"/>
          </p:cNvPr>
          <p:cNvSpPr/>
          <p:nvPr/>
        </p:nvSpPr>
        <p:spPr>
          <a:xfrm>
            <a:off x="7469088" y="485657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933056"/>
            <a:ext cx="4608512" cy="165618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Неверно, попробуйте еще раз!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Блок-схема: перфолента 6">
            <a:hlinkClick r:id="rId2" action="ppaction://hlinksldjump"/>
          </p:cNvPr>
          <p:cNvSpPr/>
          <p:nvPr/>
        </p:nvSpPr>
        <p:spPr>
          <a:xfrm>
            <a:off x="7668344" y="5589240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86" y="332656"/>
            <a:ext cx="4655062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73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Arial Black" pitchFamily="34" charset="0"/>
              </a:rPr>
              <a:t>Император Николай II сидит за столом с группой членов Военного совета.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8"/>
          <a:stretch/>
        </p:blipFill>
        <p:spPr bwMode="auto">
          <a:xfrm>
            <a:off x="1619672" y="1401586"/>
            <a:ext cx="5753100" cy="389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1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</a:t>
            </a:r>
            <a:r>
              <a:rPr lang="ru-RU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ходе Февральской революции 1917г. в России сложилось двоевластие. </a:t>
            </a:r>
            <a:r>
              <a:rPr lang="ru-RU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Это…</a:t>
            </a:r>
            <a:endParaRPr lang="ru-RU" b="1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1123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наличие </a:t>
            </a:r>
            <a:r>
              <a:rPr lang="ru-RU" dirty="0">
                <a:latin typeface="Arial Black" pitchFamily="34" charset="0"/>
              </a:rPr>
              <a:t>власти у Петроградского совета и Временного правительства;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4928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Arial Black" pitchFamily="34" charset="0"/>
              </a:rPr>
              <a:t>наличие власти у Государственной Думы и Учредительного собрания;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наличие </a:t>
            </a:r>
            <a:r>
              <a:rPr lang="ru-RU" dirty="0">
                <a:latin typeface="Arial Black" pitchFamily="34" charset="0"/>
              </a:rPr>
              <a:t>власти у Петроградского совета и Учредительного </a:t>
            </a:r>
            <a:r>
              <a:rPr lang="ru-RU" dirty="0" smtClean="0">
                <a:latin typeface="Arial Black" pitchFamily="34" charset="0"/>
              </a:rPr>
              <a:t>собрания;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Arial Black" pitchFamily="34" charset="0"/>
              </a:rPr>
              <a:t>наличие </a:t>
            </a:r>
            <a:r>
              <a:rPr lang="ru-RU" dirty="0">
                <a:latin typeface="Arial Black" pitchFamily="34" charset="0"/>
              </a:rPr>
              <a:t>власти у </a:t>
            </a:r>
            <a:r>
              <a:rPr lang="ru-RU" dirty="0" smtClean="0">
                <a:latin typeface="Arial Black" pitchFamily="34" charset="0"/>
              </a:rPr>
              <a:t>Государственной Думы и Временного правительства.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3" name="Блок-схема: перфолента 12">
            <a:hlinkClick r:id="rId2" action="ppaction://hlinksldjump"/>
          </p:cNvPr>
          <p:cNvSpPr/>
          <p:nvPr/>
        </p:nvSpPr>
        <p:spPr>
          <a:xfrm>
            <a:off x="7380312" y="1531434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Блок-схема: перфолента 13">
            <a:hlinkClick r:id="rId3" action="ppaction://hlinksldjump"/>
          </p:cNvPr>
          <p:cNvSpPr/>
          <p:nvPr/>
        </p:nvSpPr>
        <p:spPr>
          <a:xfrm>
            <a:off x="7380312" y="3848464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Блок-схема: перфолента 14">
            <a:hlinkClick r:id="rId3" action="ppaction://hlinksldjump"/>
          </p:cNvPr>
          <p:cNvSpPr/>
          <p:nvPr/>
        </p:nvSpPr>
        <p:spPr>
          <a:xfrm>
            <a:off x="7374892" y="2696336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Блок-схема: перфолента 15">
            <a:hlinkClick r:id="rId3" action="ppaction://hlinksldjump"/>
          </p:cNvPr>
          <p:cNvSpPr/>
          <p:nvPr/>
        </p:nvSpPr>
        <p:spPr>
          <a:xfrm>
            <a:off x="7374892" y="5072505"/>
            <a:ext cx="1080120" cy="804672"/>
          </a:xfrm>
          <a:prstGeom prst="flowChartPunchedTap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1917 г.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4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1179</Words>
  <Application>Microsoft Office PowerPoint</Application>
  <PresentationFormat>Экран (4:3)</PresentationFormat>
  <Paragraphs>188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2. Проверьте себя.</vt:lpstr>
      <vt:lpstr>Неверно, попробуйте еще раз!</vt:lpstr>
      <vt:lpstr>Император Николай II сидит за столом с группой членов Военного совета.</vt:lpstr>
      <vt:lpstr>Презентация PowerPoint</vt:lpstr>
      <vt:lpstr>Неверно, попробуйте еще раз!</vt:lpstr>
      <vt:lpstr>Презентация PowerPoint</vt:lpstr>
      <vt:lpstr>Каковы последствия апрельского кризиса Временного правительства? </vt:lpstr>
      <vt:lpstr>Неверно, попробуйте еще раз!</vt:lpstr>
      <vt:lpstr>Презентация PowerPoint</vt:lpstr>
      <vt:lpstr>Второе коалиционное правительство было создано…</vt:lpstr>
      <vt:lpstr>Неверно, попробуйте еще раз!</vt:lpstr>
      <vt:lpstr>4 июля 1917 г.</vt:lpstr>
      <vt:lpstr>Презентация PowerPoint</vt:lpstr>
      <vt:lpstr>Неверно, попробуйте еще раз!</vt:lpstr>
      <vt:lpstr>Презентация PowerPoint</vt:lpstr>
      <vt:lpstr>16 октября 1917 г. на расширенном заседании ЦК РСДРП (б) был создан … </vt:lpstr>
      <vt:lpstr>Неверно, попробуйте еще раз!</vt:lpstr>
      <vt:lpstr>Презентация PowerPoint</vt:lpstr>
      <vt:lpstr>Задание 3. Заполните таблицу: «Проведение вооруженного восстания в Петрограде».</vt:lpstr>
      <vt:lpstr>Презентация PowerPoint</vt:lpstr>
      <vt:lpstr>Он весь был соткан из личных импульсов. Трудно даже себе представить, как должна была отразиться на его психике  та головокружительная высота, на которую он был вознесен в первые недели и месяцы революции. В душе своей он всё-таки не мог не сознавать, что всё это преклонение, идеализация его – не что иное, как психоз толпы, - что за ним нет таких заслуг и умственных и нравственных качеств, которые бы оправдывали такое истерически восторженное отношение… С болезненным тщеславием в нем соединялось ещё одно неприятное свойство: актерство, любовь к позе и вместе с тем ко всякой пышности и помпе…    </vt:lpstr>
      <vt:lpstr>И у него, как и у каждого, были недостатки. Мемуаристы, хорошо знавшие его, считают, что прежде всего – это слабоволие и бесхарактерность.  Другое не самое лучшее свойство: бедность эмоциональной палитры граничила с душевной черствостью.  …В целом как человек он отнюдь не был каким-то злодеем, монстром, исчадием ада. И оттого ещё труднее ответить на вопрос, почему же он так «прикипел» к идее самодержавия, «сросся» с ней? </vt:lpstr>
      <vt:lpstr>Он не теоретик марксизма, как Плеханов, а теоретик революции. Он никогда не разрабатывал программы, он интересовался одной темой – темой о захвате власти. Поэтому он и победил. Он много читал, много учился, но у него не было обширных знаний, не было большой умственной культуры. Он приобретал знания для определенной цели, для борьбы и действия. В нем не было способности к созерцанию.. Добро было для него всё, что служит революции, зло – всё, что ей мешает…</vt:lpstr>
      <vt:lpstr>Он обладал только ему присущим талантом доводить аудиторию до высшей точки накала. Его имя и имя Ленина неизменно шли рядом и олицетворяли собой Октябрьскую революцию не только на знаменах, плакатах и лозунгах, но и в прочном сознании партии, народа, страны.</vt:lpstr>
      <vt:lpstr>Задание 5. Знаете ли вы?.</vt:lpstr>
      <vt:lpstr>Презентация PowerPoint</vt:lpstr>
      <vt:lpstr>К гражданам России! _____________________ _______________________ низложено. Государственная власть перешла в руки органа ____________________________ Совета рабочих и солдатских депутатов – Военно-________________________ комитета, стоящего во главе петроградского пролетариата и гарнизона. Дело, за которое боролся народ: немедленное предложение демократического _______________, отмена ___________________________ собственности на землю, ___________________ контроль над производством, создание _____________________ правительства, это дело обеспечено.  Да здравствует революция рабочих, солдат и крестьян!  </vt:lpstr>
      <vt:lpstr>24 июня 1918 г. Центральный Комитет партии_________________________ принял решение, в котором говорилось, что он «считает возможным и целесообразным организовать ряд террористических актов в отношении виднейших представителей германского империализма».  Решение ЦК было претворено в жизнь ____________________________ . В этот день был убит ___________________________________________. По иронии судьбы его убийцей стал _________________________, который занимался по линии ВЧК вопросами безопасности германского посольства. Замысел _________________________ состоял в том, чтобы покушением на ____________________________ разорвать ________________________, а затем _________________________________________________________________________________________________.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56</cp:revision>
  <dcterms:created xsi:type="dcterms:W3CDTF">2016-02-24T12:05:02Z</dcterms:created>
  <dcterms:modified xsi:type="dcterms:W3CDTF">2016-03-02T18:03:57Z</dcterms:modified>
</cp:coreProperties>
</file>