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7830C-8AC0-4984-990D-F80E11207566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FF26-EFAA-4AB0-ADF2-540F1D06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iki2.org/ru/%D0%9D%D0%BE%D1%82%D0%BD%D1%8B%D0%B9_%D1%81%D1%82%D0%B0%D0%B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iki2.org/ru/%D0%90%D0%BA%D0%BA%D0%BE%D0%BB%D0%B0%D0%B4%D0%B0_(%D0%BC%D1%83%D0%B7%D1%8B%D0%BA%D0%B0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2.org/ru/%D0%94%D0%B8%D0%B5%D0%B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2.org/ru/%D0%A4%D0%B0%D0%B9%D0%BB:Music-keysigflat_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77731106-stock-illustration-violin-guitar-piano-and-tre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896" y="0"/>
            <a:ext cx="41189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1934" y="1214422"/>
            <a:ext cx="49292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Современная  музыкальная нотация.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4214818"/>
            <a:ext cx="507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Методическая разработка</a:t>
            </a:r>
          </a:p>
          <a:p>
            <a:pPr algn="ctr"/>
            <a:r>
              <a:rPr lang="ru-RU" sz="2400" b="1" i="1" dirty="0" smtClean="0"/>
              <a:t>Преподавателя СПб ГБУ </a:t>
            </a:r>
          </a:p>
          <a:p>
            <a:pPr algn="ctr"/>
            <a:r>
              <a:rPr lang="ru-RU" sz="2400" b="1" i="1" dirty="0" smtClean="0"/>
              <a:t> ДМШ№17 им. А.Г.Рубинштейна</a:t>
            </a:r>
          </a:p>
          <a:p>
            <a:pPr algn="ctr"/>
            <a:r>
              <a:rPr lang="ru-RU" sz="2400" b="1" i="1" dirty="0" smtClean="0"/>
              <a:t>Старовойтовой Е.В.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21429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помощь пианисту-любителю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Объединение нот.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50px-Music-ti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1143000" cy="1143000"/>
          </a:xfrm>
          <a:prstGeom prst="rect">
            <a:avLst/>
          </a:prstGeom>
        </p:spPr>
      </p:pic>
      <p:pic>
        <p:nvPicPr>
          <p:cNvPr id="4" name="Рисунок 3" descr="150px-Music-slur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000372"/>
            <a:ext cx="1143000" cy="1143000"/>
          </a:xfrm>
          <a:prstGeom prst="rect">
            <a:avLst/>
          </a:prstGeom>
        </p:spPr>
      </p:pic>
      <p:pic>
        <p:nvPicPr>
          <p:cNvPr id="5" name="Рисунок 4" descr="150px-Music-legat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357826"/>
            <a:ext cx="1143000" cy="1143000"/>
          </a:xfrm>
          <a:prstGeom prst="rect">
            <a:avLst/>
          </a:prstGeom>
        </p:spPr>
      </p:pic>
      <p:pic>
        <p:nvPicPr>
          <p:cNvPr id="6" name="Рисунок 5" descr="150px-Music-glissando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071546"/>
            <a:ext cx="1143000" cy="1143000"/>
          </a:xfrm>
          <a:prstGeom prst="rect">
            <a:avLst/>
          </a:prstGeom>
        </p:spPr>
      </p:pic>
      <p:pic>
        <p:nvPicPr>
          <p:cNvPr id="7" name="Рисунок 6" descr="150px-Music-triad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071810"/>
            <a:ext cx="1143000" cy="1143000"/>
          </a:xfrm>
          <a:prstGeom prst="rect">
            <a:avLst/>
          </a:prstGeom>
        </p:spPr>
      </p:pic>
      <p:pic>
        <p:nvPicPr>
          <p:cNvPr id="8" name="Рисунок 7" descr="Music-arpeggi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5357802"/>
            <a:ext cx="1500198" cy="1500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167" y="428604"/>
            <a:ext cx="3357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u="sng" dirty="0" err="1" smtClean="0">
                <a:solidFill>
                  <a:srgbClr val="FF0000"/>
                </a:solidFill>
              </a:rPr>
              <a:t>Ли́га</a:t>
            </a:r>
            <a:r>
              <a:rPr lang="ru-RU" b="1" i="1" u="sng" dirty="0" smtClean="0">
                <a:solidFill>
                  <a:srgbClr val="FF0000"/>
                </a:solidFill>
              </a:rPr>
              <a:t> связующая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Объединение длительностей нот. Ноты, объединённые лигой, исполняются как одна нота с длительностью, равной сумме длительностей объединяемых нот.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2643182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err="1" smtClean="0">
                <a:solidFill>
                  <a:srgbClr val="FF0000"/>
                </a:solidFill>
              </a:rPr>
              <a:t>Ли́га</a:t>
            </a:r>
            <a:r>
              <a:rPr lang="ru-RU" b="1" i="1" u="sng" dirty="0" smtClean="0">
                <a:solidFill>
                  <a:srgbClr val="FF0000"/>
                </a:solidFill>
              </a:rPr>
              <a:t> </a:t>
            </a:r>
            <a:r>
              <a:rPr lang="ru-RU" b="1" i="1" u="sng" dirty="0" err="1" smtClean="0">
                <a:solidFill>
                  <a:srgbClr val="FF0000"/>
                </a:solidFill>
              </a:rPr>
              <a:t>фразировочная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Означает, что две ноты должны быть объединены в одну фразу. Отличие от связующей лиги в том, что </a:t>
            </a:r>
            <a:r>
              <a:rPr lang="ru-RU" dirty="0" err="1" smtClean="0"/>
              <a:t>фразировочная</a:t>
            </a:r>
            <a:r>
              <a:rPr lang="ru-RU" dirty="0" smtClean="0"/>
              <a:t> лига объединяет ноты разной высоты.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00166" y="4857760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err="1" smtClean="0">
                <a:solidFill>
                  <a:srgbClr val="FF0000"/>
                </a:solidFill>
              </a:rPr>
              <a:t>Лега́то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Ноты, отмеченные этим знаком, должны исполняться слитно, без промежутков между ними. Иногда неотличимо от </a:t>
            </a:r>
            <a:r>
              <a:rPr lang="ru-RU" dirty="0" err="1" smtClean="0"/>
              <a:t>фразировочной</a:t>
            </a:r>
            <a:r>
              <a:rPr lang="ru-RU" dirty="0" smtClean="0"/>
              <a:t> лиги.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64291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u="sng" dirty="0" err="1" smtClean="0">
                <a:solidFill>
                  <a:srgbClr val="FF0000"/>
                </a:solidFill>
              </a:rPr>
              <a:t>Глисса́ндо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Плавный переход от одной ноты к другой.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2928934"/>
            <a:ext cx="27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err="1" smtClean="0">
                <a:solidFill>
                  <a:srgbClr val="FF0000"/>
                </a:solidFill>
              </a:rPr>
              <a:t>Акко́рд</a:t>
            </a:r>
            <a:r>
              <a:rPr lang="ru-RU" dirty="0" smtClean="0"/>
              <a:t>, или </a:t>
            </a:r>
            <a:r>
              <a:rPr lang="ru-RU" b="1" dirty="0" smtClean="0"/>
              <a:t>созвучие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Несколько нот, извлекаемых одновременно. 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50" y="4786322"/>
            <a:ext cx="2786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 smtClean="0">
                <a:solidFill>
                  <a:srgbClr val="FF0000"/>
                </a:solidFill>
              </a:rPr>
              <a:t>Арпе́джио</a:t>
            </a:r>
            <a:r>
              <a:rPr lang="ru-RU" b="1" i="1" u="sng" dirty="0" smtClean="0">
                <a:solidFill>
                  <a:srgbClr val="FF0000"/>
                </a:solidFill>
              </a:rPr>
              <a:t> (</a:t>
            </a:r>
            <a:r>
              <a:rPr lang="ru-RU" b="1" i="1" u="sng" dirty="0" err="1" smtClean="0">
                <a:solidFill>
                  <a:srgbClr val="FF0000"/>
                </a:solidFill>
              </a:rPr>
              <a:t>Арпеджиа́то</a:t>
            </a:r>
            <a:r>
              <a:rPr lang="ru-RU" b="1" i="1" u="sng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Ноты играются последовательно, одна за другой. Общая длительность созвучия при этом не меняется.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42852"/>
            <a:ext cx="596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Динамика (сила звука).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52" y="1357298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p</a:t>
            </a:r>
            <a:r>
              <a:rPr lang="ru-RU" sz="2800" b="1" i="1" dirty="0" smtClean="0"/>
              <a:t> </a:t>
            </a:r>
            <a:r>
              <a:rPr lang="ru-RU" sz="2000" dirty="0" smtClean="0"/>
              <a:t>     ( </a:t>
            </a:r>
            <a:r>
              <a:rPr lang="ru-RU" sz="2000" dirty="0" err="1" smtClean="0"/>
              <a:t>piano</a:t>
            </a:r>
            <a:r>
              <a:rPr lang="ru-RU" sz="2000" dirty="0" smtClean="0"/>
              <a:t> — пиано) — тихо</a:t>
            </a:r>
          </a:p>
          <a:p>
            <a:r>
              <a:rPr lang="ru-RU" sz="2400" b="1" i="1" dirty="0" err="1" smtClean="0"/>
              <a:t>f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     </a:t>
            </a:r>
            <a:r>
              <a:rPr lang="ru-RU" sz="2000" dirty="0" smtClean="0"/>
              <a:t>( </a:t>
            </a:r>
            <a:r>
              <a:rPr lang="ru-RU" sz="2000" dirty="0" err="1" smtClean="0"/>
              <a:t>forte</a:t>
            </a:r>
            <a:r>
              <a:rPr lang="ru-RU" sz="2000" dirty="0" smtClean="0"/>
              <a:t> — форте) — громко</a:t>
            </a:r>
          </a:p>
          <a:p>
            <a:r>
              <a:rPr lang="ru-RU" sz="2400" b="1" i="1" dirty="0" err="1" smtClean="0"/>
              <a:t>pp</a:t>
            </a:r>
            <a:r>
              <a:rPr lang="ru-RU" sz="2000" dirty="0" smtClean="0"/>
              <a:t>       пианиссимо — очень тихо</a:t>
            </a:r>
          </a:p>
          <a:p>
            <a:r>
              <a:rPr lang="ru-RU" sz="2400" b="1" i="1" dirty="0" err="1" smtClean="0"/>
              <a:t>mp</a:t>
            </a:r>
            <a:r>
              <a:rPr lang="ru-RU" sz="2400" b="1" i="1" dirty="0" smtClean="0"/>
              <a:t> </a:t>
            </a:r>
            <a:r>
              <a:rPr lang="ru-RU" sz="2000" dirty="0" smtClean="0"/>
              <a:t>    меццо пиано — не очень тихо</a:t>
            </a:r>
          </a:p>
          <a:p>
            <a:r>
              <a:rPr lang="ru-RU" sz="2400" b="1" i="1" dirty="0" err="1" smtClean="0"/>
              <a:t>mf</a:t>
            </a:r>
            <a:r>
              <a:rPr lang="ru-RU" sz="2400" b="1" i="1" dirty="0" smtClean="0">
                <a:solidFill>
                  <a:srgbClr val="FF0000"/>
                </a:solidFill>
              </a:rPr>
              <a:t>     </a:t>
            </a:r>
            <a:r>
              <a:rPr lang="ru-RU" sz="2000" dirty="0" smtClean="0"/>
              <a:t>меццо форте не очень громко</a:t>
            </a:r>
          </a:p>
          <a:p>
            <a:r>
              <a:rPr lang="ru-RU" sz="2400" b="1" i="1" dirty="0" err="1" smtClean="0"/>
              <a:t>ff</a:t>
            </a:r>
            <a:r>
              <a:rPr lang="ru-RU" sz="2000" dirty="0" smtClean="0"/>
              <a:t>        очень громко</a:t>
            </a:r>
          </a:p>
          <a:p>
            <a:endParaRPr lang="ru-RU" dirty="0"/>
          </a:p>
        </p:txBody>
      </p:sp>
      <p:pic>
        <p:nvPicPr>
          <p:cNvPr id="4" name="Рисунок 3" descr="75px-Music-crescend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00504"/>
            <a:ext cx="571500" cy="57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3714752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i="1" dirty="0" err="1" smtClean="0">
                <a:solidFill>
                  <a:srgbClr val="FF0000"/>
                </a:solidFill>
              </a:rPr>
              <a:t>Crescendo</a:t>
            </a:r>
            <a:r>
              <a:rPr lang="ru-RU" b="1" dirty="0" smtClean="0"/>
              <a:t> или </a:t>
            </a:r>
            <a:r>
              <a:rPr lang="ru-RU" b="1" dirty="0" err="1" smtClean="0"/>
              <a:t>cresc</a:t>
            </a:r>
            <a:r>
              <a:rPr lang="ru-RU" b="1" dirty="0" smtClean="0"/>
              <a:t>. [</a:t>
            </a:r>
            <a:r>
              <a:rPr lang="ru-RU" b="1" dirty="0" err="1" smtClean="0"/>
              <a:t>Креще́ндо</a:t>
            </a:r>
            <a:r>
              <a:rPr lang="ru-RU" b="1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Постепенное увеличение силы звука.</a:t>
            </a:r>
            <a:endParaRPr lang="ru-RU" dirty="0"/>
          </a:p>
        </p:txBody>
      </p:sp>
      <p:pic>
        <p:nvPicPr>
          <p:cNvPr id="6" name="Рисунок 5" descr="75px-Music-diminuend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00504"/>
            <a:ext cx="571500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3714752"/>
            <a:ext cx="4000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i="1" dirty="0" err="1" smtClean="0">
                <a:solidFill>
                  <a:srgbClr val="FF0000"/>
                </a:solidFill>
              </a:rPr>
              <a:t>Diminuendo</a:t>
            </a:r>
            <a:r>
              <a:rPr lang="ru-RU" b="1" dirty="0" err="1" smtClean="0"/>
              <a:t>или</a:t>
            </a:r>
            <a:r>
              <a:rPr lang="ru-RU" b="1" dirty="0" smtClean="0"/>
              <a:t> </a:t>
            </a:r>
            <a:r>
              <a:rPr lang="ru-RU" b="1" dirty="0" err="1" smtClean="0"/>
              <a:t>dim</a:t>
            </a:r>
            <a:r>
              <a:rPr lang="ru-RU" b="1" dirty="0" smtClean="0"/>
              <a:t> [Диминуэндо]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Постепенное уменьшение силы звука.</a:t>
            </a:r>
            <a:endParaRPr lang="ru-RU" dirty="0"/>
          </a:p>
        </p:txBody>
      </p:sp>
      <p:pic>
        <p:nvPicPr>
          <p:cNvPr id="8" name="Рисунок 7" descr="75px-Music_dynamic_fortepian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572140"/>
            <a:ext cx="571500" cy="472440"/>
          </a:xfrm>
          <a:prstGeom prst="rect">
            <a:avLst/>
          </a:prstGeom>
        </p:spPr>
      </p:pic>
      <p:pic>
        <p:nvPicPr>
          <p:cNvPr id="9" name="Рисунок 8" descr="Sfz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5214950"/>
            <a:ext cx="571500" cy="4724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8662" y="5214950"/>
            <a:ext cx="4351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i="1" dirty="0" err="1" smtClean="0">
                <a:solidFill>
                  <a:srgbClr val="FF0000"/>
                </a:solidFill>
              </a:rPr>
              <a:t>Fortepiano</a:t>
            </a:r>
            <a:r>
              <a:rPr lang="ru-RU" b="1" dirty="0" smtClean="0"/>
              <a:t> [</a:t>
            </a:r>
            <a:r>
              <a:rPr lang="ru-RU" b="1" dirty="0" err="1" smtClean="0"/>
              <a:t>Фортепиа́но</a:t>
            </a:r>
            <a:r>
              <a:rPr lang="ru-RU" b="1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Внезапный переход от форте к пиано.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8" y="4857760"/>
            <a:ext cx="34289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i="1" dirty="0" err="1" smtClean="0">
                <a:solidFill>
                  <a:srgbClr val="FF0000"/>
                </a:solidFill>
              </a:rPr>
              <a:t>Sforzando</a:t>
            </a:r>
            <a:r>
              <a:rPr lang="ru-RU" b="1" dirty="0" smtClean="0"/>
              <a:t> [</a:t>
            </a:r>
            <a:r>
              <a:rPr lang="ru-RU" b="1" dirty="0" err="1" smtClean="0"/>
              <a:t>Сфорца́ндо</a:t>
            </a:r>
            <a:r>
              <a:rPr lang="ru-RU" b="1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Неожиданное резкое увеличение громкости (буквально: «напрягая силы»)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4296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FF0000"/>
                </a:solidFill>
              </a:rPr>
              <a:t>Артикуля́ция</a:t>
            </a:r>
            <a:r>
              <a:rPr lang="ru-RU" sz="4400" i="1" dirty="0" smtClean="0">
                <a:solidFill>
                  <a:srgbClr val="FF0000"/>
                </a:solidFill>
              </a:rPr>
              <a:t> </a:t>
            </a:r>
            <a:endParaRPr lang="ru-RU" sz="4400" dirty="0" smtClean="0"/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способ исполнения последовательного ряда звуков. </a:t>
            </a:r>
          </a:p>
          <a:p>
            <a:pPr algn="ctr"/>
            <a:r>
              <a:rPr lang="ru-RU" b="1" dirty="0" smtClean="0"/>
              <a:t>(</a:t>
            </a:r>
            <a:r>
              <a:rPr lang="ru-RU" dirty="0" smtClean="0"/>
              <a:t>Обозначение символа может располагаться как сверху нотного стана над нотой, так и снизу — под нотой.)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3" name="Рисунок 2" descr="150px-Music-fermat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5500702"/>
            <a:ext cx="1143000" cy="1143000"/>
          </a:xfrm>
          <a:prstGeom prst="rect">
            <a:avLst/>
          </a:prstGeom>
        </p:spPr>
      </p:pic>
      <p:pic>
        <p:nvPicPr>
          <p:cNvPr id="4" name="Рисунок 3" descr="150px-Music-marcat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429264"/>
            <a:ext cx="1000132" cy="1000132"/>
          </a:xfrm>
          <a:prstGeom prst="rect">
            <a:avLst/>
          </a:prstGeom>
        </p:spPr>
      </p:pic>
      <p:pic>
        <p:nvPicPr>
          <p:cNvPr id="5" name="Рисунок 4" descr="150px-Music-staccatissim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785926"/>
            <a:ext cx="1143008" cy="1270009"/>
          </a:xfrm>
          <a:prstGeom prst="rect">
            <a:avLst/>
          </a:prstGeom>
        </p:spPr>
      </p:pic>
      <p:pic>
        <p:nvPicPr>
          <p:cNvPr id="7" name="Рисунок 6" descr="150px-Music-tenuto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429000"/>
            <a:ext cx="1143000" cy="1143000"/>
          </a:xfrm>
          <a:prstGeom prst="rect">
            <a:avLst/>
          </a:prstGeom>
        </p:spPr>
      </p:pic>
      <p:pic>
        <p:nvPicPr>
          <p:cNvPr id="8" name="Рисунок 7" descr="150px-Music-legato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786190"/>
            <a:ext cx="1071570" cy="1071570"/>
          </a:xfrm>
          <a:prstGeom prst="rect">
            <a:avLst/>
          </a:prstGeom>
        </p:spPr>
      </p:pic>
      <p:pic>
        <p:nvPicPr>
          <p:cNvPr id="10" name="Рисунок 9" descr="150px-Music-staccato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2071678"/>
            <a:ext cx="1143000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7290" y="1714488"/>
            <a:ext cx="32147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 smtClean="0">
                <a:solidFill>
                  <a:srgbClr val="FF0000"/>
                </a:solidFill>
              </a:rPr>
              <a:t>Стакка́то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Коротко, отрывисто. Обозначение того, что нота должна прозвучать короче своей длительности (как правило, вполовину).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1643050"/>
            <a:ext cx="3571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i="1" u="sng" dirty="0" err="1" smtClean="0">
                <a:solidFill>
                  <a:srgbClr val="FF0000"/>
                </a:solidFill>
              </a:rPr>
              <a:t>Стаккати́ссимо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Предельно коротко. Длительность ноты на это обозначение не влияет.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85852" y="5214951"/>
            <a:ext cx="32861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 smtClean="0">
                <a:solidFill>
                  <a:srgbClr val="FF0000"/>
                </a:solidFill>
              </a:rPr>
              <a:t>Акце́нт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Нота, отмеченная знаком акцента, должна прозвучать немного громче соседних </a:t>
            </a:r>
            <a:r>
              <a:rPr lang="ru-RU" dirty="0" err="1" smtClean="0"/>
              <a:t>неакцентированных</a:t>
            </a:r>
            <a:r>
              <a:rPr lang="ru-RU" dirty="0" smtClean="0"/>
              <a:t> нот. 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85852" y="3357562"/>
            <a:ext cx="29289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i="1" u="sng" dirty="0" err="1" smtClean="0">
                <a:solidFill>
                  <a:srgbClr val="FF0000"/>
                </a:solidFill>
              </a:rPr>
              <a:t>Лега́то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Ноты, отмеченные этим знаком, должны исполняться слитно, без промежутков между ними.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286380" y="3143249"/>
            <a:ext cx="38576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 smtClean="0">
                <a:solidFill>
                  <a:srgbClr val="FF0000"/>
                </a:solidFill>
              </a:rPr>
              <a:t>Тенуто</a:t>
            </a:r>
            <a:r>
              <a:rPr lang="ru-RU" sz="2000" b="1" i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/>
              <a:t> Нота должна исполняться с полным выдерживанием её длительности, с заметной атакой.). Комбинация знаков </a:t>
            </a:r>
            <a:r>
              <a:rPr lang="ru-RU" dirty="0" err="1" smtClean="0"/>
              <a:t>тенуто</a:t>
            </a:r>
            <a:r>
              <a:rPr lang="ru-RU" dirty="0" smtClean="0"/>
              <a:t> и стаккато обозначает </a:t>
            </a:r>
            <a:r>
              <a:rPr lang="ru-RU" dirty="0" err="1" smtClean="0"/>
              <a:t>звукоизвлечение</a:t>
            </a:r>
            <a:r>
              <a:rPr lang="ru-RU" dirty="0" smtClean="0"/>
              <a:t>, среднее между стаккато и </a:t>
            </a:r>
            <a:r>
              <a:rPr lang="ru-RU" dirty="0" err="1" smtClean="0"/>
              <a:t>тенуто</a:t>
            </a:r>
            <a:r>
              <a:rPr lang="ru-RU" dirty="0" smtClean="0"/>
              <a:t>, называемое </a:t>
            </a:r>
            <a:r>
              <a:rPr lang="ru-RU" dirty="0" err="1" smtClean="0"/>
              <a:t>портато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572132" y="5500702"/>
            <a:ext cx="35718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 smtClean="0">
                <a:solidFill>
                  <a:srgbClr val="FF0000"/>
                </a:solidFill>
              </a:rPr>
              <a:t>Ферма́та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Длительность ноты и созвучия оставляется на усмотрение исполнителя.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-142900"/>
            <a:ext cx="28800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Мелизмы.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428604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(различные мелодические украшения звука, не меняющие темпа и ритмического рисунка мелодии. Обозначаются в нотном письме специальными знаками или мелкими нотами)</a:t>
            </a:r>
            <a:endParaRPr lang="ru-RU" dirty="0"/>
          </a:p>
        </p:txBody>
      </p:sp>
      <p:pic>
        <p:nvPicPr>
          <p:cNvPr id="7" name="Рисунок 6" descr="PQxzS9mjR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428735"/>
            <a:ext cx="4857784" cy="529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8011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4400" b="1" i="1" dirty="0" smtClean="0">
                <a:solidFill>
                  <a:srgbClr val="FF0000"/>
                </a:solidFill>
              </a:rPr>
              <a:t>Повторения и окончания, переносы на октаву.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KTml01UAY5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643865" cy="53269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61004" cy="6433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358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4400" b="1" i="1" dirty="0" smtClean="0">
                <a:solidFill>
                  <a:srgbClr val="FF0000"/>
                </a:solidFill>
              </a:rPr>
              <a:t>Прочие</a:t>
            </a:r>
          </a:p>
          <a:p>
            <a:pPr algn="ctr" fontAlgn="base"/>
            <a:r>
              <a:rPr lang="ru-RU" sz="2000" b="1" dirty="0" smtClean="0"/>
              <a:t>Эти обозначения применяются для записи произведений для фортепиано:</a:t>
            </a:r>
          </a:p>
          <a:p>
            <a:pPr algn="ctr"/>
            <a:endParaRPr lang="ru-RU" sz="2000" b="1" dirty="0"/>
          </a:p>
        </p:txBody>
      </p:sp>
      <p:pic>
        <p:nvPicPr>
          <p:cNvPr id="3" name="Рисунок 2" descr="150px-Music-peda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286388"/>
            <a:ext cx="1143000" cy="1143000"/>
          </a:xfrm>
          <a:prstGeom prst="rect">
            <a:avLst/>
          </a:prstGeom>
        </p:spPr>
      </p:pic>
      <p:pic>
        <p:nvPicPr>
          <p:cNvPr id="4" name="Рисунок 3" descr="150px-Music-pedalu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780468"/>
            <a:ext cx="928694" cy="903928"/>
          </a:xfrm>
          <a:prstGeom prst="rect">
            <a:avLst/>
          </a:prstGeom>
        </p:spPr>
      </p:pic>
      <p:pic>
        <p:nvPicPr>
          <p:cNvPr id="5" name="Рисунок 4" descr="150px-Pedal_Mark_1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357430"/>
            <a:ext cx="924312" cy="603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1736" y="2143116"/>
            <a:ext cx="4906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u="sng" dirty="0" smtClean="0">
                <a:solidFill>
                  <a:srgbClr val="FF0000"/>
                </a:solidFill>
              </a:rPr>
              <a:t>Нажать педаль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Предписывает пианисту нажать правую педаль.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3786190"/>
            <a:ext cx="481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Снять педаль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Предписывает пианисту снять правую педаль.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7" y="5214950"/>
            <a:ext cx="478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Произвольная педаль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Более точное управление правой педалью. Нижнее положение линии означает нажатое состояние педали, верхнее — снятое.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Обозначения темпов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_8d5e81222defa5ea_html_d701bd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7643866" cy="5231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Обозначения характера исполнения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GwlDkpF5L2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8358246" cy="4738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669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i="1" dirty="0">
                <a:solidFill>
                  <a:srgbClr val="0070C0"/>
                </a:solidFill>
              </a:rPr>
              <a:t>В современной музыкальной нотации музыкальные звуки записываются с помощью набора </a:t>
            </a:r>
            <a:r>
              <a:rPr lang="ru-RU" sz="2800" b="1" i="1" dirty="0" smtClean="0">
                <a:solidFill>
                  <a:srgbClr val="FF0000"/>
                </a:solidFill>
              </a:rPr>
              <a:t>символов</a:t>
            </a:r>
            <a:r>
              <a:rPr lang="ru-RU" sz="2800" b="1" i="1" dirty="0" smtClean="0">
                <a:solidFill>
                  <a:srgbClr val="0070C0"/>
                </a:solidFill>
              </a:rPr>
              <a:t>, </a:t>
            </a:r>
            <a:r>
              <a:rPr lang="ru-RU" sz="2800" b="1" i="1" dirty="0">
                <a:solidFill>
                  <a:srgbClr val="0070C0"/>
                </a:solidFill>
              </a:rPr>
              <a:t>основные из которых — </a:t>
            </a:r>
            <a:r>
              <a:rPr lang="ru-RU" sz="2800" b="1" i="1" dirty="0" smtClean="0">
                <a:solidFill>
                  <a:srgbClr val="FF0000"/>
                </a:solidFill>
              </a:rPr>
              <a:t>ноты</a:t>
            </a:r>
            <a:r>
              <a:rPr lang="ru-RU" sz="2800" b="1" i="1" dirty="0" smtClean="0">
                <a:solidFill>
                  <a:srgbClr val="0070C0"/>
                </a:solidFill>
              </a:rPr>
              <a:t>. </a:t>
            </a:r>
            <a:r>
              <a:rPr lang="ru-RU" sz="2800" b="1" i="1" dirty="0">
                <a:solidFill>
                  <a:srgbClr val="0070C0"/>
                </a:solidFill>
              </a:rPr>
              <a:t>Ноты располагаются на линейке из пяти параллельных линий, называемой </a:t>
            </a:r>
            <a:r>
              <a:rPr lang="ru-RU" sz="2800" b="1" i="1" dirty="0" smtClean="0">
                <a:solidFill>
                  <a:srgbClr val="FF0000"/>
                </a:solidFill>
              </a:rPr>
              <a:t>нотоносцем</a:t>
            </a:r>
            <a:r>
              <a:rPr lang="ru-RU" sz="2800" b="1" i="1" dirty="0" smtClean="0">
                <a:solidFill>
                  <a:srgbClr val="0070C0"/>
                </a:solidFill>
              </a:rPr>
              <a:t>. </a:t>
            </a:r>
            <a:r>
              <a:rPr lang="ru-RU" sz="2800" b="1" i="1" dirty="0">
                <a:solidFill>
                  <a:srgbClr val="0070C0"/>
                </a:solidFill>
              </a:rPr>
              <a:t>Положение символа ноты на нотоносце определяет </a:t>
            </a:r>
            <a:r>
              <a:rPr lang="ru-RU" sz="2800" b="1" i="1" dirty="0" smtClean="0">
                <a:solidFill>
                  <a:srgbClr val="FF0000"/>
                </a:solidFill>
              </a:rPr>
              <a:t>высоту</a:t>
            </a:r>
            <a:r>
              <a:rPr lang="ru-RU" sz="2800" b="1" i="1" dirty="0">
                <a:solidFill>
                  <a:srgbClr val="0070C0"/>
                </a:solidFill>
              </a:rPr>
              <a:t> обозначаемого звука и порядок исполнения </a:t>
            </a:r>
            <a:r>
              <a:rPr lang="ru-RU" sz="2800" b="1" i="1" dirty="0" smtClean="0">
                <a:solidFill>
                  <a:srgbClr val="0070C0"/>
                </a:solidFill>
              </a:rPr>
              <a:t>звуков. Кроме </a:t>
            </a:r>
            <a:r>
              <a:rPr lang="ru-RU" sz="2800" b="1" i="1" dirty="0">
                <a:solidFill>
                  <a:srgbClr val="0070C0"/>
                </a:solidFill>
              </a:rPr>
              <a:t>нот </a:t>
            </a:r>
            <a:r>
              <a:rPr lang="ru-RU" sz="2800" b="1" i="1" dirty="0" smtClean="0">
                <a:solidFill>
                  <a:srgbClr val="0070C0"/>
                </a:solidFill>
              </a:rPr>
              <a:t>и нотоносца </a:t>
            </a:r>
            <a:r>
              <a:rPr lang="ru-RU" sz="2800" b="1" i="1" dirty="0">
                <a:solidFill>
                  <a:srgbClr val="0070C0"/>
                </a:solidFill>
              </a:rPr>
              <a:t>применяются символы, </a:t>
            </a:r>
            <a:r>
              <a:rPr lang="ru-RU" sz="2800" b="1" i="1" dirty="0" smtClean="0">
                <a:solidFill>
                  <a:srgbClr val="0070C0"/>
                </a:solidFill>
              </a:rPr>
              <a:t>чтобы обозначить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размер</a:t>
            </a:r>
            <a:r>
              <a:rPr lang="ru-RU" sz="2800" b="1" i="1" dirty="0">
                <a:solidFill>
                  <a:srgbClr val="0070C0"/>
                </a:solidFill>
              </a:rPr>
              <a:t> произведения,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тональность</a:t>
            </a:r>
            <a:r>
              <a:rPr lang="ru-RU" sz="2800" b="1" i="1" dirty="0" smtClean="0">
                <a:solidFill>
                  <a:srgbClr val="0070C0"/>
                </a:solidFill>
              </a:rPr>
              <a:t>,</a:t>
            </a:r>
            <a:r>
              <a:rPr lang="ru-RU" sz="2800" b="1" i="1" dirty="0">
                <a:solidFill>
                  <a:srgbClr val="0070C0"/>
                </a:solidFill>
              </a:rPr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темп</a:t>
            </a:r>
            <a:r>
              <a:rPr lang="ru-RU" sz="2800" b="1" i="1" dirty="0" smtClean="0">
                <a:solidFill>
                  <a:srgbClr val="0070C0"/>
                </a:solidFill>
              </a:rPr>
              <a:t>, </a:t>
            </a:r>
            <a:r>
              <a:rPr lang="ru-RU" sz="2800" b="1" i="1" dirty="0" smtClean="0">
                <a:solidFill>
                  <a:srgbClr val="FF0000"/>
                </a:solidFill>
              </a:rPr>
              <a:t>ритмический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 рисунок, сокращённо записать распространённые приёмы, передачу характера и </a:t>
            </a:r>
            <a:r>
              <a:rPr lang="ru-RU" sz="2800" b="1" i="1" dirty="0">
                <a:solidFill>
                  <a:srgbClr val="FF0000"/>
                </a:solidFill>
              </a:rPr>
              <a:t>динамику</a:t>
            </a:r>
            <a:r>
              <a:rPr lang="ru-RU" sz="2800" b="1" i="1" dirty="0">
                <a:solidFill>
                  <a:srgbClr val="0070C0"/>
                </a:solidFill>
              </a:rPr>
              <a:t> произведения, особенности </a:t>
            </a:r>
            <a:r>
              <a:rPr lang="ru-RU" sz="2800" b="1" i="1" dirty="0" smtClean="0">
                <a:solidFill>
                  <a:srgbClr val="FF0000"/>
                </a:solidFill>
              </a:rPr>
              <a:t>артикуляции</a:t>
            </a:r>
            <a:r>
              <a:rPr lang="ru-RU" sz="2800" b="1" i="1" dirty="0" smtClean="0">
                <a:solidFill>
                  <a:srgbClr val="0070C0"/>
                </a:solidFill>
              </a:rPr>
              <a:t>.</a:t>
            </a:r>
            <a:endParaRPr lang="ru-RU" sz="2800" b="1" i="1" dirty="0">
              <a:solidFill>
                <a:srgbClr val="0070C0"/>
              </a:solidFill>
            </a:endParaRPr>
          </a:p>
          <a:p>
            <a:pPr algn="ctr" fontAlgn="base"/>
            <a:r>
              <a:rPr lang="ru-RU" sz="2800" b="1" i="1" dirty="0">
                <a:solidFill>
                  <a:srgbClr val="0070C0"/>
                </a:solidFill>
              </a:rPr>
              <a:t>Используют символы, чтобы легче записать ноты для специфического инструмента: управление педалями </a:t>
            </a:r>
            <a:r>
              <a:rPr lang="ru-RU" sz="2800" b="1" i="1" dirty="0" smtClean="0">
                <a:solidFill>
                  <a:srgbClr val="FF0000"/>
                </a:solidFill>
              </a:rPr>
              <a:t>фортепиано</a:t>
            </a:r>
            <a:r>
              <a:rPr lang="ru-RU" sz="2800" b="1" i="1" dirty="0" smtClean="0">
                <a:solidFill>
                  <a:srgbClr val="0070C0"/>
                </a:solidFill>
              </a:rPr>
              <a:t>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42852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Линии.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714356"/>
            <a:ext cx="64294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linkClick r:id="rId2" tooltip="Нотный стан"/>
              </a:rPr>
              <a:t/>
            </a:r>
            <a:br>
              <a:rPr lang="ru-RU" b="1" dirty="0">
                <a:hlinkClick r:id="rId2" tooltip="Нотный стан"/>
              </a:rPr>
            </a:br>
            <a:r>
              <a:rPr lang="ru-RU" sz="2000" b="1" i="1" u="sng" dirty="0" smtClean="0">
                <a:solidFill>
                  <a:srgbClr val="FF0000"/>
                </a:solidFill>
              </a:rPr>
              <a:t>Нотный стан (нотоносец)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Один из главных элементов нотной записи — линейка, на которой размещаются все остальные </a:t>
            </a:r>
            <a:r>
              <a:rPr lang="ru-RU" dirty="0" smtClean="0"/>
              <a:t>символы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1" y="1928802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Добавочные линии</a:t>
            </a:r>
            <a:r>
              <a:rPr lang="ru-RU" sz="2000" u="sng" dirty="0"/>
              <a:t> </a:t>
            </a:r>
            <a:r>
              <a:rPr lang="ru-RU" dirty="0" smtClean="0"/>
              <a:t>применяются </a:t>
            </a:r>
            <a:r>
              <a:rPr lang="ru-RU" dirty="0"/>
              <a:t>для расширения нотного стана, если высота звука ноты выходит за линии нотоносца.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60" y="2714620"/>
            <a:ext cx="55050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>
                <a:solidFill>
                  <a:srgbClr val="FF0000"/>
                </a:solidFill>
              </a:rPr>
              <a:t>Та́ктовая</a:t>
            </a:r>
            <a:r>
              <a:rPr lang="ru-RU" sz="2000" b="1" i="1" u="sng" dirty="0">
                <a:solidFill>
                  <a:srgbClr val="FF000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 черта́</a:t>
            </a:r>
            <a:r>
              <a:rPr lang="ru-RU" sz="2000" b="1" u="sng" dirty="0" smtClean="0"/>
              <a:t>  </a:t>
            </a:r>
            <a:r>
              <a:rPr lang="ru-RU" dirty="0" smtClean="0"/>
              <a:t>используется </a:t>
            </a:r>
            <a:r>
              <a:rPr lang="ru-RU" dirty="0"/>
              <a:t>для отделения тактов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860" y="3286124"/>
            <a:ext cx="62865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>
                <a:solidFill>
                  <a:srgbClr val="FF0000"/>
                </a:solidFill>
              </a:rPr>
              <a:t>Двойна́я</a:t>
            </a:r>
            <a:r>
              <a:rPr lang="ru-RU" sz="2000" b="1" i="1" u="sng" dirty="0">
                <a:solidFill>
                  <a:srgbClr val="FF0000"/>
                </a:solidFill>
              </a:rPr>
              <a:t> </a:t>
            </a:r>
            <a:r>
              <a:rPr lang="ru-RU" sz="2000" b="1" i="1" u="sng" dirty="0" err="1">
                <a:solidFill>
                  <a:srgbClr val="FF0000"/>
                </a:solidFill>
              </a:rPr>
              <a:t>та́ктовая</a:t>
            </a:r>
            <a:r>
              <a:rPr lang="ru-RU" sz="2000" b="1" i="1" u="sng" dirty="0">
                <a:solidFill>
                  <a:srgbClr val="FF000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черта́</a:t>
            </a:r>
            <a:r>
              <a:rPr lang="ru-RU" sz="2000" u="sng" dirty="0"/>
              <a:t> </a:t>
            </a:r>
            <a:r>
              <a:rPr lang="ru-RU" sz="2000" u="sng" dirty="0" smtClean="0"/>
              <a:t> </a:t>
            </a:r>
            <a:r>
              <a:rPr lang="ru-RU" dirty="0" smtClean="0"/>
              <a:t>отделяет </a:t>
            </a:r>
            <a:r>
              <a:rPr lang="ru-RU" dirty="0"/>
              <a:t>друг от друга два фрагмента произведения.</a:t>
            </a:r>
          </a:p>
        </p:txBody>
      </p:sp>
      <p:pic>
        <p:nvPicPr>
          <p:cNvPr id="9" name="Рисунок 8" descr="Снимок2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42918"/>
            <a:ext cx="1785950" cy="60722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8860" y="3929066"/>
            <a:ext cx="63357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>
                <a:solidFill>
                  <a:srgbClr val="FF0000"/>
                </a:solidFill>
              </a:rPr>
              <a:t>Коне́чная</a:t>
            </a:r>
            <a:r>
              <a:rPr lang="ru-RU" sz="2000" b="1" i="1" u="sng" dirty="0">
                <a:solidFill>
                  <a:srgbClr val="FF0000"/>
                </a:solidFill>
              </a:rPr>
              <a:t> </a:t>
            </a:r>
            <a:r>
              <a:rPr lang="ru-RU" sz="2000" b="1" i="1" u="sng" dirty="0" err="1">
                <a:solidFill>
                  <a:srgbClr val="FF0000"/>
                </a:solidFill>
              </a:rPr>
              <a:t>та́ктовая</a:t>
            </a:r>
            <a:r>
              <a:rPr lang="ru-RU" sz="2000" b="1" i="1" u="sng" dirty="0">
                <a:solidFill>
                  <a:srgbClr val="FF000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черта́</a:t>
            </a:r>
            <a:r>
              <a:rPr lang="ru-RU" sz="2000" b="1" u="sng" dirty="0"/>
              <a:t> </a:t>
            </a:r>
            <a:r>
              <a:rPr lang="ru-RU" dirty="0" smtClean="0"/>
              <a:t>обозначает </a:t>
            </a:r>
            <a:r>
              <a:rPr lang="ru-RU" dirty="0"/>
              <a:t>конец произведения.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8860" y="4572008"/>
            <a:ext cx="5715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err="1">
                <a:solidFill>
                  <a:srgbClr val="FF0000"/>
                </a:solidFill>
              </a:rPr>
              <a:t>Пункти́рная</a:t>
            </a:r>
            <a:r>
              <a:rPr lang="ru-RU" sz="2000" b="1" i="1" u="sng" dirty="0">
                <a:solidFill>
                  <a:srgbClr val="FF0000"/>
                </a:solidFill>
              </a:rPr>
              <a:t> </a:t>
            </a:r>
            <a:r>
              <a:rPr lang="ru-RU" sz="2000" b="1" i="1" u="sng" dirty="0" err="1">
                <a:solidFill>
                  <a:srgbClr val="FF0000"/>
                </a:solidFill>
              </a:rPr>
              <a:t>та́ктовая</a:t>
            </a:r>
            <a:r>
              <a:rPr lang="ru-RU" sz="2000" b="1" i="1" u="sng" dirty="0">
                <a:solidFill>
                  <a:srgbClr val="FF000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черта́</a:t>
            </a:r>
            <a:r>
              <a:rPr lang="ru-RU" sz="2000" u="sng" dirty="0"/>
              <a:t> </a:t>
            </a:r>
            <a:r>
              <a:rPr lang="ru-RU" dirty="0" smtClean="0"/>
              <a:t>разделяет </a:t>
            </a:r>
            <a:r>
              <a:rPr lang="ru-RU" dirty="0"/>
              <a:t>длинные такты на короткие отрезки для облегчения чтения.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0299" y="4929198"/>
            <a:ext cx="6072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2000" b="1" i="1" u="sng" dirty="0" err="1" smtClean="0">
                <a:solidFill>
                  <a:srgbClr val="FF0000"/>
                </a:solidFill>
              </a:rPr>
              <a:t>Ско́бка</a:t>
            </a:r>
            <a:r>
              <a:rPr lang="ru-RU" u="sng" dirty="0" smtClean="0"/>
              <a:t> </a:t>
            </a:r>
            <a:r>
              <a:rPr lang="ru-RU" dirty="0" smtClean="0"/>
              <a:t>объединяет </a:t>
            </a:r>
            <a:r>
              <a:rPr lang="ru-RU" dirty="0"/>
              <a:t>два или более нотных стана, которые играются одновременно.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0299" y="5643578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linkClick r:id="rId4"/>
              </a:rPr>
              <a:t/>
            </a:r>
            <a:br>
              <a:rPr lang="ru-RU" b="1" dirty="0">
                <a:hlinkClick r:id="rId4"/>
              </a:rPr>
            </a:br>
            <a:r>
              <a:rPr lang="ru-RU" sz="2000" b="1" i="1" u="sng" dirty="0" smtClean="0">
                <a:solidFill>
                  <a:srgbClr val="FF0000"/>
                </a:solidFill>
              </a:rPr>
              <a:t>Акколада</a:t>
            </a:r>
            <a:r>
              <a:rPr lang="ru-RU" sz="2000" dirty="0" smtClean="0"/>
              <a:t> </a:t>
            </a:r>
            <a:r>
              <a:rPr lang="ru-RU" dirty="0" smtClean="0"/>
              <a:t>объединяет </a:t>
            </a:r>
            <a:r>
              <a:rPr lang="ru-RU" dirty="0"/>
              <a:t>нотные станы, играемые одним и тем же инструментом.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142852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Ключи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85725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Ключ</a:t>
            </a:r>
            <a:r>
              <a:rPr lang="ru-RU" dirty="0"/>
              <a:t> определяет диапазон </a:t>
            </a:r>
            <a:r>
              <a:rPr lang="ru-RU" dirty="0" smtClean="0"/>
              <a:t>высот нотоносца</a:t>
            </a:r>
            <a:r>
              <a:rPr lang="ru-RU" dirty="0"/>
              <a:t>, на котором он размещён. Как правило, ключ — это первый слева символ на нотоносце. Дополнительные ключи могут быть расположены в середине нотоносца, обозначая смену регистра для инструментов с широким диапазоном звучания.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84" y="1928803"/>
            <a:ext cx="6500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sz="2000" b="1" i="1" u="sng" dirty="0">
                <a:solidFill>
                  <a:srgbClr val="FF0000"/>
                </a:solidFill>
              </a:rPr>
              <a:t>Ключ «соль»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Центр спирали определяет </a:t>
            </a:r>
            <a:r>
              <a:rPr lang="ru-RU" dirty="0" smtClean="0"/>
              <a:t>линию, </a:t>
            </a:r>
            <a:r>
              <a:rPr lang="ru-RU" dirty="0"/>
              <a:t>на которой помещается нота «соль» </a:t>
            </a:r>
            <a:r>
              <a:rPr lang="ru-RU" dirty="0" smtClean="0"/>
              <a:t>первой октавы</a:t>
            </a:r>
            <a:r>
              <a:rPr lang="ru-RU" dirty="0"/>
              <a:t> </a:t>
            </a:r>
            <a:r>
              <a:rPr lang="ru-RU" dirty="0" smtClean="0"/>
              <a:t>. </a:t>
            </a:r>
            <a:r>
              <a:rPr lang="ru-RU" dirty="0"/>
              <a:t>На рисунке ключ помещает ноту </a:t>
            </a:r>
            <a:r>
              <a:rPr lang="ru-RU" dirty="0" smtClean="0"/>
              <a:t>«соль»</a:t>
            </a:r>
            <a:r>
              <a:rPr lang="ru-RU" dirty="0"/>
              <a:t> </a:t>
            </a:r>
            <a:r>
              <a:rPr lang="ru-RU" dirty="0" smtClean="0"/>
              <a:t>первой октавы</a:t>
            </a:r>
            <a:r>
              <a:rPr lang="ru-RU" dirty="0"/>
              <a:t> на вторую линию снизу. Размещённый таким образом ключ называется </a:t>
            </a:r>
            <a:r>
              <a:rPr lang="ru-RU" i="1" dirty="0"/>
              <a:t>скрипичным</a:t>
            </a:r>
            <a:r>
              <a:rPr lang="ru-RU" dirty="0"/>
              <a:t> и является наиболее часто применяемым в современной нотации ключом.</a:t>
            </a:r>
          </a:p>
        </p:txBody>
      </p:sp>
      <p:pic>
        <p:nvPicPr>
          <p:cNvPr id="9" name="Рисунок 8" descr="Снимок22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617" y="2500305"/>
            <a:ext cx="1791053" cy="1474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4286256"/>
            <a:ext cx="56436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sz="2000" b="1" i="1" u="sng" dirty="0">
                <a:solidFill>
                  <a:srgbClr val="FF0000"/>
                </a:solidFill>
              </a:rPr>
              <a:t>Ключ «фа»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Этот ключ определяет положение ноты «фа» </a:t>
            </a:r>
            <a:r>
              <a:rPr lang="ru-RU" dirty="0" smtClean="0"/>
              <a:t>малой октавы. </a:t>
            </a:r>
            <a:r>
              <a:rPr lang="ru-RU" dirty="0"/>
              <a:t>На рисунке нота «фа» малой октавы помещена на вторую линию сверху. Размещённый таким образом ключ «фа» называется </a:t>
            </a:r>
            <a:r>
              <a:rPr lang="ru-RU" i="1" dirty="0"/>
              <a:t>басовым</a:t>
            </a:r>
            <a:r>
              <a:rPr lang="ru-RU" dirty="0"/>
              <a:t>.</a:t>
            </a:r>
          </a:p>
        </p:txBody>
      </p:sp>
      <p:pic>
        <p:nvPicPr>
          <p:cNvPr id="11" name="Рисунок 10" descr="Снимок099а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1" y="4572008"/>
            <a:ext cx="2120271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Длительности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857256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Длительности нот и пауз измеряются не в абсолютных значениях, а по отношению к длительности других нот и пауз. За условную единицу времени может приниматься любая длительность.</a:t>
            </a:r>
          </a:p>
        </p:txBody>
      </p:sp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85992"/>
            <a:ext cx="7972425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142984"/>
            <a:ext cx="7248880" cy="5492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Дополнительные обозначения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0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Альтерация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71435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Символы альтерации изменяют высоту некоторых нот.</a:t>
            </a:r>
          </a:p>
        </p:txBody>
      </p:sp>
      <p:pic>
        <p:nvPicPr>
          <p:cNvPr id="4" name="Рисунок 3" descr="Снимок8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1230277" cy="3645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1214422"/>
            <a:ext cx="70009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Бекар</a:t>
            </a:r>
            <a:r>
              <a:rPr lang="ru-RU" dirty="0"/>
              <a:t> (знак </a:t>
            </a:r>
            <a:r>
              <a:rPr lang="ru-RU" dirty="0" smtClean="0"/>
              <a:t>отказа)</a:t>
            </a:r>
            <a:r>
              <a:rPr lang="ru-RU" dirty="0"/>
              <a:t> </a:t>
            </a:r>
            <a:r>
              <a:rPr lang="ru-RU" dirty="0" smtClean="0"/>
              <a:t>отменяет </a:t>
            </a:r>
            <a:r>
              <a:rPr lang="ru-RU" dirty="0"/>
              <a:t>действие любого другого символа альтерации.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918" y="1928802"/>
            <a:ext cx="5475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Бемоль</a:t>
            </a:r>
            <a:r>
              <a:rPr lang="ru-RU" dirty="0"/>
              <a:t> </a:t>
            </a:r>
            <a:r>
              <a:rPr lang="ru-RU" dirty="0" smtClean="0"/>
              <a:t>понижает </a:t>
            </a:r>
            <a:r>
              <a:rPr lang="ru-RU" dirty="0"/>
              <a:t>высоту ноты на один полутон.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18" y="2643182"/>
            <a:ext cx="6572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</a:rPr>
              <a:t>Дубль-бемоль</a:t>
            </a:r>
            <a:r>
              <a:rPr lang="ru-RU" sz="2000" i="1" dirty="0">
                <a:solidFill>
                  <a:srgbClr val="FF0000"/>
                </a:solidFill>
              </a:rPr>
              <a:t> </a:t>
            </a:r>
            <a:r>
              <a:rPr lang="ru-RU" dirty="0"/>
              <a:t>(дважды </a:t>
            </a:r>
            <a:r>
              <a:rPr lang="ru-RU" dirty="0" smtClean="0"/>
              <a:t>бемоль)</a:t>
            </a:r>
            <a:r>
              <a:rPr lang="ru-RU" dirty="0"/>
              <a:t> </a:t>
            </a:r>
            <a:r>
              <a:rPr lang="ru-RU" dirty="0" smtClean="0"/>
              <a:t>понижает </a:t>
            </a:r>
            <a:r>
              <a:rPr lang="ru-RU" dirty="0"/>
              <a:t>высоту ноты на два хроматических полутона.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7356" y="3286124"/>
            <a:ext cx="52983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linkClick r:id="rId3"/>
              </a:rPr>
              <a:t/>
            </a:r>
            <a:br>
              <a:rPr lang="ru-RU" b="1" dirty="0">
                <a:hlinkClick r:id="rId3"/>
              </a:rPr>
            </a:br>
            <a:r>
              <a:rPr lang="ru-RU" sz="2000" b="1" i="1" u="sng" dirty="0" smtClean="0">
                <a:solidFill>
                  <a:srgbClr val="FF0000"/>
                </a:solidFill>
              </a:rPr>
              <a:t>Диез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овышает </a:t>
            </a:r>
            <a:r>
              <a:rPr lang="ru-RU" dirty="0"/>
              <a:t>высоту ноты на один полутон.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7356" y="4143380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</a:rPr>
              <a:t>Дубль-диез</a:t>
            </a:r>
            <a:r>
              <a:rPr lang="ru-RU" dirty="0"/>
              <a:t> (двойной диез)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Повышает высоту ноты на два хроматических полутона.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44" y="4929198"/>
            <a:ext cx="871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FF0000"/>
                </a:solidFill>
              </a:rPr>
              <a:t>Ключевые знаки альтерации </a:t>
            </a:r>
            <a:r>
              <a:rPr lang="ru-RU" sz="2000" b="1" dirty="0"/>
              <a:t>(то есть стоящие непосредственно после ключа) действуют на все одноимённые ноты </a:t>
            </a:r>
            <a:r>
              <a:rPr lang="ru-RU" sz="2000" b="1" dirty="0" smtClean="0"/>
              <a:t>нотоносца.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5643578"/>
            <a:ext cx="8786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Случайные </a:t>
            </a:r>
            <a:r>
              <a:rPr lang="ru-RU" sz="2000" b="1" i="1" u="sng" dirty="0">
                <a:solidFill>
                  <a:srgbClr val="FF0000"/>
                </a:solidFill>
              </a:rPr>
              <a:t>символы альтерации </a:t>
            </a:r>
            <a:r>
              <a:rPr lang="ru-RU" sz="2000" b="1" dirty="0"/>
              <a:t>действуют на все ноты, стоящие на той же линейке, начиная от самого символа альтерации и до начала следующего такта или другого случайного символа альтерации на той же линейке.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285728"/>
            <a:ext cx="77153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Ключевые знаки альтерации </a:t>
            </a:r>
            <a:r>
              <a:rPr lang="ru-RU" dirty="0" smtClean="0"/>
              <a:t>применяются для задания тональности, записанной на нотоносце музыки. Поэтому ключевые знаки альтерации могут появляться только в определённом порядке, в соответствии с кварто-квинтовым кругом тональностей.</a:t>
            </a:r>
            <a:endParaRPr lang="ru-RU" dirty="0"/>
          </a:p>
        </p:txBody>
      </p:sp>
      <p:pic>
        <p:nvPicPr>
          <p:cNvPr id="3" name="Рисунок 2" descr="10901322_34ae20f16022109ff9e3bb7ab2749436_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6096000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5" y="1928802"/>
            <a:ext cx="15001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 smtClean="0">
              <a:hlinkClick r:id="rId3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таком порядке появляются ключевые бемоли при записи в скрипичном ключе: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си, ми,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ля, ре,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соль, до,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фа.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72" y="2643182"/>
            <a:ext cx="14287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таком порядке появляются ключевые диезы при записи в скрипичном ключе: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фа, до, соль, ре, ля, ми, си.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290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Метр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92867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  (рисунок равномерного чередования сильных и слабых долей.)</a:t>
            </a:r>
            <a:endParaRPr lang="ru-RU" b="1" i="1" dirty="0"/>
          </a:p>
        </p:txBody>
      </p:sp>
      <p:pic>
        <p:nvPicPr>
          <p:cNvPr id="5" name="Рисунок 4" descr="150px-Music-commontim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1928826" cy="1571636"/>
          </a:xfrm>
          <a:prstGeom prst="rect">
            <a:avLst/>
          </a:prstGeom>
        </p:spPr>
      </p:pic>
      <p:pic>
        <p:nvPicPr>
          <p:cNvPr id="6" name="Рисунок 5" descr="150px-Music-timesig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1857388" cy="1857388"/>
          </a:xfrm>
          <a:prstGeom prst="rect">
            <a:avLst/>
          </a:prstGeom>
        </p:spPr>
      </p:pic>
      <p:pic>
        <p:nvPicPr>
          <p:cNvPr id="7" name="Рисунок 6" descr="150px-Music-cuttim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643314"/>
            <a:ext cx="1857388" cy="1857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3175" y="1071546"/>
            <a:ext cx="60722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i="1" u="sng" dirty="0" smtClean="0">
                <a:solidFill>
                  <a:srgbClr val="FF0000"/>
                </a:solidFill>
              </a:rPr>
              <a:t>Произвольный размер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Число сверху (числитель) задаёт количество долей в такте, а число снизу (знаменатель) — длительность одной доли (например, число 4 снизу будет означать длительность доли, равную четвертной ноте).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2857496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Четыре четверти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Сокращённое обозначение размера с четырьмя долями по четверти. Эквивалентно обозначению 4/4.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3929066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err="1" smtClean="0">
                <a:solidFill>
                  <a:srgbClr val="FF0000"/>
                </a:solidFill>
              </a:rPr>
              <a:t>Alla</a:t>
            </a:r>
            <a:r>
              <a:rPr lang="ru-RU" sz="2000" b="1" i="1" u="sng" dirty="0" smtClean="0">
                <a:solidFill>
                  <a:srgbClr val="FF0000"/>
                </a:solidFill>
              </a:rPr>
              <a:t> </a:t>
            </a:r>
            <a:r>
              <a:rPr lang="ru-RU" sz="2000" b="1" i="1" u="sng" dirty="0" err="1" smtClean="0">
                <a:solidFill>
                  <a:srgbClr val="FF0000"/>
                </a:solidFill>
              </a:rPr>
              <a:t>breve</a:t>
            </a:r>
            <a:r>
              <a:rPr lang="ru-RU" sz="2000" u="sng" dirty="0" smtClean="0">
                <a:solidFill>
                  <a:srgbClr val="FF0000"/>
                </a:solidFill>
              </a:rPr>
              <a:t> (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Алла бреве</a:t>
            </a:r>
            <a:r>
              <a:rPr lang="ru-RU" sz="2000" u="sng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Обозначение двудольного размера с долей в 1/2. Эквивалентно обозначению 2/2.</a:t>
            </a:r>
            <a:endParaRPr lang="ru-RU" dirty="0"/>
          </a:p>
        </p:txBody>
      </p:sp>
      <p:pic>
        <p:nvPicPr>
          <p:cNvPr id="11" name="Рисунок 10" descr="150px-Music-metronom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506" y="5429264"/>
            <a:ext cx="1610602" cy="13123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71736" y="5000636"/>
            <a:ext cx="64294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Темп метронома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Ставится в начале записи или при смене темпа. Это обозначение позволяет задать точное значение темпа произведения, определяя, сколько раз в минуту должна уложиться указанная длительность.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343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2021-01-31T08:44:14Z</dcterms:created>
  <dcterms:modified xsi:type="dcterms:W3CDTF">2021-02-06T20:00:34Z</dcterms:modified>
</cp:coreProperties>
</file>