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224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618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385540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3153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2071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1193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161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8795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697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267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214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8036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7005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701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453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1968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Sunday, February 07,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2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ADDE2-99DA-429A-BB5A-B0E439DD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178130"/>
            <a:ext cx="3565524" cy="3258319"/>
          </a:xfrm>
        </p:spPr>
        <p:txBody>
          <a:bodyPr anchor="b">
            <a:noAutofit/>
          </a:bodyPr>
          <a:lstStyle/>
          <a:p>
            <a:r>
              <a:rPr lang="ru-RU" sz="3600" dirty="0" smtClean="0"/>
              <a:t>Гитара. История создания. </a:t>
            </a:r>
            <a:r>
              <a:rPr lang="ru-RU" sz="3600" smtClean="0"/>
              <a:t>Выдающиеся исполнители.</a:t>
            </a:r>
            <a:endParaRPr lang="ru-RU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B63926-AE09-4283-BB79-596CC13F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094" y="5252891"/>
            <a:ext cx="3930356" cy="932218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>
                <a:solidFill>
                  <a:schemeClr val="tx1">
                    <a:alpha val="60000"/>
                  </a:schemeClr>
                </a:solidFill>
              </a:rPr>
              <a:t>МБУ ДО «ДШИ с. Покровское» НР РО</a:t>
            </a:r>
          </a:p>
          <a:p>
            <a:r>
              <a:rPr lang="ru-RU" sz="2000" dirty="0">
                <a:solidFill>
                  <a:schemeClr val="tx1">
                    <a:alpha val="60000"/>
                  </a:schemeClr>
                </a:solidFill>
              </a:rPr>
              <a:t>преподаватель Рябченко Е.Г.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E4EDC8-41BF-4E1B-BE98-9545146F8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7" r="14774" b="-1"/>
          <a:stretch/>
        </p:blipFill>
        <p:spPr>
          <a:xfrm>
            <a:off x="4743450" y="10"/>
            <a:ext cx="7448551" cy="6857990"/>
          </a:xfrm>
          <a:custGeom>
            <a:avLst/>
            <a:gdLst/>
            <a:ahLst/>
            <a:cxnLst/>
            <a:rect l="l" t="t" r="r" b="b"/>
            <a:pathLst>
              <a:path w="7448551" h="6858000">
                <a:moveTo>
                  <a:pt x="0" y="0"/>
                </a:moveTo>
                <a:lnTo>
                  <a:pt x="7448551" y="0"/>
                </a:lnTo>
                <a:lnTo>
                  <a:pt x="744855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3827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EECCE-99A4-463A-91C5-E49E060BF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Морено </a:t>
            </a:r>
            <a:r>
              <a:rPr lang="ru-RU" dirty="0" err="1"/>
              <a:t>Торроба</a:t>
            </a:r>
            <a:r>
              <a:rPr lang="ru-RU" dirty="0"/>
              <a:t> Федерико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1CD1B1-27AB-469F-891A-FAE6E0B04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8" y="1439069"/>
            <a:ext cx="2713779" cy="271377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8CD1B6-47DF-4225-8D49-063198FEEF37}"/>
              </a:ext>
            </a:extLst>
          </p:cNvPr>
          <p:cNvSpPr txBox="1"/>
          <p:nvPr/>
        </p:nvSpPr>
        <p:spPr>
          <a:xfrm>
            <a:off x="3746377" y="1439069"/>
            <a:ext cx="78947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/>
              <a:t>Испанский композитор. Родился в Мадриде в марте 1891 года. Музыкальное образование получил в Национальной консерватории. Композицией занимался с </a:t>
            </a:r>
            <a:r>
              <a:rPr lang="ru-RU" dirty="0" err="1"/>
              <a:t>Конрадо</a:t>
            </a:r>
            <a:r>
              <a:rPr lang="ru-RU" dirty="0"/>
              <a:t>–дель–Кампо. С Морено </a:t>
            </a:r>
            <a:r>
              <a:rPr lang="ru-RU" dirty="0" err="1"/>
              <a:t>Торробой</a:t>
            </a:r>
            <a:r>
              <a:rPr lang="ru-RU" dirty="0"/>
              <a:t> повторился схожий случай с </a:t>
            </a:r>
            <a:r>
              <a:rPr lang="ru-RU" dirty="0" err="1"/>
              <a:t>Альбенисом</a:t>
            </a:r>
            <a:r>
              <a:rPr lang="ru-RU" dirty="0"/>
              <a:t>, который стал из каталонцев самым андалузским среди музыкантов. Морено </a:t>
            </a:r>
            <a:r>
              <a:rPr lang="ru-RU" dirty="0" err="1"/>
              <a:t>Торроба</a:t>
            </a:r>
            <a:r>
              <a:rPr lang="ru-RU" dirty="0"/>
              <a:t> стал самым андалузским музыкантом среди жителей Кастилии. </a:t>
            </a:r>
          </a:p>
          <a:p>
            <a:pPr indent="457200"/>
            <a:r>
              <a:rPr lang="ru-RU" dirty="0"/>
              <a:t>Во всем его творчестве виден композитор всегда очень испанский, с эмоциональностью, которую он умеет легко передать слушателю. Мы можем утверждать, что как автор для гитары он среди лучших. Инструмент открылся ему во всей его красоте.</a:t>
            </a:r>
          </a:p>
          <a:p>
            <a:pPr indent="457200"/>
            <a:endParaRPr lang="ru-RU" dirty="0"/>
          </a:p>
        </p:txBody>
      </p:sp>
      <p:pic>
        <p:nvPicPr>
          <p:cNvPr id="4" name="Ana Vidovic plays Sonatina by Federico Moreno Torroba">
            <a:hlinkClick r:id="" action="ppaction://media"/>
            <a:extLst>
              <a:ext uri="{FF2B5EF4-FFF2-40B4-BE49-F238E27FC236}">
                <a16:creationId xmlns:a16="http://schemas.microsoft.com/office/drawing/2014/main" id="{7F2FA3EB-8292-4F87-8445-328F5925A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164" y="4334708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E1FB13-5FFC-4117-9A7F-ABA156A0D828}"/>
              </a:ext>
            </a:extLst>
          </p:cNvPr>
          <p:cNvSpPr txBox="1"/>
          <p:nvPr/>
        </p:nvSpPr>
        <p:spPr>
          <a:xfrm>
            <a:off x="1666722" y="4394364"/>
            <a:ext cx="105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Sonatina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19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9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8D01-9D5E-4411-B6D8-A678ED40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Сагрерас</a:t>
            </a:r>
            <a:r>
              <a:rPr lang="ru-RU" dirty="0"/>
              <a:t> </a:t>
            </a:r>
            <a:r>
              <a:rPr lang="ru-RU" dirty="0" err="1"/>
              <a:t>Рамирес</a:t>
            </a:r>
            <a:r>
              <a:rPr lang="ru-RU" dirty="0"/>
              <a:t> Хулио Сальвадор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A6151A-9EC9-444F-B822-0A65E1E1A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8" y="1485900"/>
            <a:ext cx="2160106" cy="30601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64E054-6D9F-44D8-98DA-997FD7B824C2}"/>
              </a:ext>
            </a:extLst>
          </p:cNvPr>
          <p:cNvSpPr txBox="1"/>
          <p:nvPr/>
        </p:nvSpPr>
        <p:spPr>
          <a:xfrm>
            <a:off x="3258105" y="1485900"/>
            <a:ext cx="80076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/>
              <a:t>Аргентинский концертный исполнитель, композитор и преподаватель гитары. Родился в Буэнос–</a:t>
            </a:r>
            <a:r>
              <a:rPr lang="ru-RU" dirty="0" err="1"/>
              <a:t>Айресе</a:t>
            </a:r>
            <a:r>
              <a:rPr lang="ru-RU" dirty="0"/>
              <a:t> 22 ноября 1879 года. С детских лет отличался большими способностями к музыке и гитаре.</a:t>
            </a:r>
          </a:p>
          <a:p>
            <a:pPr indent="457200"/>
            <a:r>
              <a:rPr lang="ru-RU" dirty="0"/>
              <a:t>В 20 лет маэстро был назначен ординарным профессором гитары в "Академии изящных искусств", где также вел кафедру сольфеджио. В 1905 году он создал свою "Академию гитары", и в сентябре того же года дал концерт учеников. </a:t>
            </a:r>
          </a:p>
          <a:p>
            <a:pPr indent="457200"/>
            <a:r>
              <a:rPr lang="ru-RU" dirty="0"/>
              <a:t>Современники так отзывались о концертах </a:t>
            </a:r>
            <a:r>
              <a:rPr lang="ru-RU" dirty="0" err="1"/>
              <a:t>Сагрераса</a:t>
            </a:r>
            <a:r>
              <a:rPr lang="ru-RU" dirty="0"/>
              <a:t>: «…в его руках гитара вибрирует, как будто бы на диапазон опустились бессмертные крылья славы. И когда мы слышим нечто необъяснимое, что он шепчет нашим ушам как возвышенную и загадочную симфонию, исполненную невидимыми существами, душа поет гармоническими ритмами с его акцентами.»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A9E17A-E0AB-4CA5-8B9F-21476CD8885F}"/>
              </a:ext>
            </a:extLst>
          </p:cNvPr>
          <p:cNvSpPr txBox="1"/>
          <p:nvPr/>
        </p:nvSpPr>
        <p:spPr>
          <a:xfrm>
            <a:off x="1331650" y="4785064"/>
            <a:ext cx="137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 Colibri</a:t>
            </a:r>
            <a:endParaRPr lang="ru-RU" dirty="0"/>
          </a:p>
        </p:txBody>
      </p:sp>
      <p:pic>
        <p:nvPicPr>
          <p:cNvPr id="6" name="El Colibri (Julio Sagreras)">
            <a:hlinkClick r:id="" action="ppaction://media"/>
            <a:extLst>
              <a:ext uri="{FF2B5EF4-FFF2-40B4-BE49-F238E27FC236}">
                <a16:creationId xmlns:a16="http://schemas.microsoft.com/office/drawing/2014/main" id="{6584F656-3A00-4389-B2BD-999C469DE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287" y="47260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8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C9AA2-925C-4996-B068-7F181915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Сор Фернандо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7A1F14C-43FD-4C68-8827-1F57C87E2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8" y="1399898"/>
            <a:ext cx="2686471" cy="293720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6B5ADA-F7FC-40F2-863F-96CD7B65F6E5}"/>
              </a:ext>
            </a:extLst>
          </p:cNvPr>
          <p:cNvSpPr txBox="1"/>
          <p:nvPr/>
        </p:nvSpPr>
        <p:spPr>
          <a:xfrm>
            <a:off x="3595456" y="1399898"/>
            <a:ext cx="784786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/>
              <a:t>Композитор–гитарист, выдающийся в полном смысле этого слова. Родился 14 февраля 1778 года в Барселоне.</a:t>
            </a:r>
          </a:p>
          <a:p>
            <a:pPr indent="457200"/>
            <a:r>
              <a:rPr lang="ru-RU" dirty="0"/>
              <a:t>Его родители были глубоко религиозными людьми. Видя, что сын Хосе </a:t>
            </a:r>
            <a:r>
              <a:rPr lang="ru-RU" dirty="0" err="1"/>
              <a:t>Фердинандо</a:t>
            </a:r>
            <a:r>
              <a:rPr lang="ru-RU" dirty="0"/>
              <a:t>, которому не было и 12 лет, уже очень хочет стать мужчиной, они решили, чтобы было бы благоразумно, чтобы сын уехал из города и поступил в знаменитый монастырь Монсеррат. Очень возможно, что это уединенное место или заключение по чужой воле в этом одиноком монастыре с фантастическими вершинами и огромными гранитными скалами, напоминающими фигуры Данте, повлияли на юношу и породили в нем артистические чувства, которые позже принесли бессмертные плоды.</a:t>
            </a:r>
          </a:p>
          <a:p>
            <a:pPr indent="457200"/>
            <a:r>
              <a:rPr lang="ru-RU" dirty="0"/>
              <a:t>После 20 лет трудной жизни и тяжелых переживаний, после смерти единственной дочери, Сор полностью посвятил себя преподавательской деятельности.</a:t>
            </a:r>
          </a:p>
          <a:p>
            <a:pPr indent="457200"/>
            <a:r>
              <a:rPr lang="ru-RU" dirty="0"/>
              <a:t>Несмотря на то, что Сор зарабатывал столько, что трудно вообразить, особенно в России, где ему подарили черные жемчужины баснословной стоимости, он умер в бедности и не оставив ни сантима.</a:t>
            </a:r>
          </a:p>
          <a:p>
            <a:pPr indent="457200"/>
            <a:r>
              <a:rPr lang="ru-RU" dirty="0"/>
              <a:t>Однако, наследие его бесценно.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821F46-527F-48F1-ABC8-EB3C34B4F177}"/>
              </a:ext>
            </a:extLst>
          </p:cNvPr>
          <p:cNvSpPr txBox="1"/>
          <p:nvPr/>
        </p:nvSpPr>
        <p:spPr>
          <a:xfrm>
            <a:off x="1660124" y="4568032"/>
            <a:ext cx="157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 No. 5 in B Minor</a:t>
            </a:r>
          </a:p>
        </p:txBody>
      </p:sp>
      <p:pic>
        <p:nvPicPr>
          <p:cNvPr id="6" name="Study No. 5 in B Minor by Fernando Sor - EliteGuitarist.com Performance Preview">
            <a:hlinkClick r:id="" action="ppaction://media"/>
            <a:extLst>
              <a:ext uri="{FF2B5EF4-FFF2-40B4-BE49-F238E27FC236}">
                <a16:creationId xmlns:a16="http://schemas.microsoft.com/office/drawing/2014/main" id="{47D4F39D-ABB2-49D0-9F87-AC4F460D3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96" y="464751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4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3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1F119-2212-41E1-99F1-71ABF7A4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Джулиани Мауро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257FFF8-82D2-42A7-BFBF-DAC433D8C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8" y="1488850"/>
            <a:ext cx="2216780" cy="288181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AD0D34-C255-4446-88A4-0C2BD3FBDCC1}"/>
              </a:ext>
            </a:extLst>
          </p:cNvPr>
          <p:cNvSpPr txBox="1"/>
          <p:nvPr/>
        </p:nvSpPr>
        <p:spPr>
          <a:xfrm>
            <a:off x="3062796" y="1488850"/>
            <a:ext cx="81230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/>
              <a:t>Знаменитый концертный исполнитель–гитарист и композитор. Родился в Болонье в 1780 году. В детском возрасте занимался скрипкой и флейтой. Некоторое время он искал инструмент, который смог бы выражать всю гамму его эмоций – и в итоге остановился на гитаре – инструменте-оркестре.</a:t>
            </a:r>
          </a:p>
          <a:p>
            <a:pPr indent="457200"/>
            <a:r>
              <a:rPr lang="ru-RU" dirty="0"/>
              <a:t>Мауро занимался самостоятельно и еще до того, как ему исполнилось 20 лет, он получил безусловные доказательства своей популярности у публики всей Европы. Он осуществил длительное турне, которое началось в 1800 году и закончилось в 1807 году. В конце концов он обосновался в Вене.</a:t>
            </a:r>
          </a:p>
          <a:p>
            <a:pPr indent="457200"/>
            <a:r>
              <a:rPr lang="ru-RU" dirty="0"/>
              <a:t>Вена стала второй родиной Джулиани; там он занялся преподаванием и сочинил большинство своих произведений, а также осуществил турне в Россию, занявшее у него несколько лет и затем переехал в Лондон.</a:t>
            </a:r>
          </a:p>
          <a:p>
            <a:pPr indent="457200"/>
            <a:r>
              <a:rPr lang="ru-RU" dirty="0"/>
              <a:t>После возвращения в Вену Джулиани занялся разнообразной музыкальной деятельностью: он  создал более 300 произведений для гитары–соло и для гитары с другими инструментами. </a:t>
            </a:r>
          </a:p>
        </p:txBody>
      </p:sp>
      <p:pic>
        <p:nvPicPr>
          <p:cNvPr id="4" name="Mauro Giuliani, Etude №5 (op.48)">
            <a:hlinkClick r:id="" action="ppaction://media"/>
            <a:extLst>
              <a:ext uri="{FF2B5EF4-FFF2-40B4-BE49-F238E27FC236}">
                <a16:creationId xmlns:a16="http://schemas.microsoft.com/office/drawing/2014/main" id="{8343B2EB-C088-44FC-8195-F0B1F9B4B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454" y="4613306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7B96E3-A8D5-4A20-9850-FE2DF1502F08}"/>
              </a:ext>
            </a:extLst>
          </p:cNvPr>
          <p:cNvSpPr txBox="1"/>
          <p:nvPr/>
        </p:nvSpPr>
        <p:spPr>
          <a:xfrm>
            <a:off x="1400391" y="4672321"/>
            <a:ext cx="1205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Etude </a:t>
            </a:r>
            <a:r>
              <a:rPr lang="ru-RU" dirty="0"/>
              <a:t>№5</a:t>
            </a:r>
          </a:p>
        </p:txBody>
      </p:sp>
    </p:spTree>
    <p:extLst>
      <p:ext uri="{BB962C8B-B14F-4D97-AF65-F5344CB8AC3E}">
        <p14:creationId xmlns:p14="http://schemas.microsoft.com/office/powerpoint/2010/main" val="36226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940E-A0CB-441B-9E24-E1F35B5E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Льобет</a:t>
            </a:r>
            <a:r>
              <a:rPr lang="ru-RU" dirty="0"/>
              <a:t> </a:t>
            </a:r>
            <a:r>
              <a:rPr lang="ru-RU" dirty="0" err="1"/>
              <a:t>Солес</a:t>
            </a:r>
            <a:r>
              <a:rPr lang="ru-RU" dirty="0"/>
              <a:t> Мигель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A387BA-EC00-4910-AA7A-11B2FC17E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8" y="1321623"/>
            <a:ext cx="2160106" cy="287901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1985CF-AFCB-46F2-A3D3-AE16CAB89FD1}"/>
              </a:ext>
            </a:extLst>
          </p:cNvPr>
          <p:cNvSpPr txBox="1"/>
          <p:nvPr/>
        </p:nvSpPr>
        <p:spPr>
          <a:xfrm>
            <a:off x="3187083" y="1321623"/>
            <a:ext cx="80875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Знаменитый испанский концертный исполнитель на гитаре. Родился в Барселоне 18 октября 1878 г.</a:t>
            </a:r>
          </a:p>
          <a:p>
            <a:r>
              <a:rPr lang="ru-RU" dirty="0"/>
              <a:t>В те времена в Барселоне питали отвращение к гитаре, и поэтому </a:t>
            </a:r>
            <a:r>
              <a:rPr lang="ru-RU" dirty="0" err="1"/>
              <a:t>Льобет</a:t>
            </a:r>
            <a:r>
              <a:rPr lang="ru-RU" dirty="0"/>
              <a:t>, который к 26 годам был уже хорошим музыкантом, выступал только в частных обществах и давал концерты для узкого круга, получая за это только слова благодарности. Такое положение вещей заставило его в 1904 г. перебраться в Париж, где он и обосновался.</a:t>
            </a:r>
          </a:p>
          <a:p>
            <a:r>
              <a:rPr lang="ru-RU" dirty="0"/>
              <a:t>Уже в Париже в 1904 г., вместе с великими музыкантами, такими как Рикардо </a:t>
            </a:r>
            <a:r>
              <a:rPr lang="ru-RU" dirty="0" err="1"/>
              <a:t>Виньяс</a:t>
            </a:r>
            <a:r>
              <a:rPr lang="ru-RU" dirty="0"/>
              <a:t>, </a:t>
            </a:r>
            <a:r>
              <a:rPr lang="ru-RU" dirty="0" err="1"/>
              <a:t>Рибо</a:t>
            </a:r>
            <a:r>
              <a:rPr lang="ru-RU" dirty="0"/>
              <a:t> и др. он добился оглушительного успеха.</a:t>
            </a:r>
          </a:p>
          <a:p>
            <a:r>
              <a:rPr lang="ru-RU" dirty="0"/>
              <a:t> Он очень скоро завоевал славу маэстро в столице Франции.  Многие семьи из американских стран были заинтересованы в уроках </a:t>
            </a:r>
            <a:r>
              <a:rPr lang="ru-RU" dirty="0" err="1"/>
              <a:t>Льобета</a:t>
            </a:r>
            <a:r>
              <a:rPr lang="ru-RU" dirty="0"/>
              <a:t>. В марте 1910 г. он уехал в Америку.  Это турне увенчалось огромным успехом и стало пиком его карьеры. </a:t>
            </a:r>
          </a:p>
          <a:p>
            <a:r>
              <a:rPr lang="ru-RU" dirty="0"/>
              <a:t>Умер </a:t>
            </a:r>
            <a:r>
              <a:rPr lang="ru-RU" dirty="0" err="1"/>
              <a:t>Льобет</a:t>
            </a:r>
            <a:r>
              <a:rPr lang="ru-RU" dirty="0"/>
              <a:t> в 1938 г.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0F4201-CD35-4F07-B253-0350992399B7}"/>
              </a:ext>
            </a:extLst>
          </p:cNvPr>
          <p:cNvSpPr txBox="1"/>
          <p:nvPr/>
        </p:nvSpPr>
        <p:spPr>
          <a:xfrm>
            <a:off x="1418147" y="4521401"/>
            <a:ext cx="140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 </a:t>
            </a:r>
            <a:r>
              <a:rPr lang="en-US" dirty="0" err="1"/>
              <a:t>canción</a:t>
            </a:r>
            <a:r>
              <a:rPr lang="en-US" dirty="0"/>
              <a:t> </a:t>
            </a:r>
            <a:r>
              <a:rPr lang="en-US" dirty="0" err="1"/>
              <a:t>catalana</a:t>
            </a:r>
            <a:endParaRPr lang="en-US" dirty="0"/>
          </a:p>
        </p:txBody>
      </p:sp>
      <p:pic>
        <p:nvPicPr>
          <p:cNvPr id="4" name="Miguel Llobet Soles  La canción catalana">
            <a:hlinkClick r:id="" action="ppaction://media"/>
            <a:extLst>
              <a:ext uri="{FF2B5EF4-FFF2-40B4-BE49-F238E27FC236}">
                <a16:creationId xmlns:a16="http://schemas.microsoft.com/office/drawing/2014/main" id="{F98135C3-89A5-4BBB-B01D-EB664D221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645" y="4680369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6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FFB09EF-F6A4-4159-9AFA-E82163A69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494" y="578014"/>
            <a:ext cx="7533315" cy="1712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„Гитара — это как хороший друг, легко перенести из комнаты в комнату, из дома в дом. Если вы играете на гитаре, вы полностью счастливы.“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1219BC-9639-47E7-AEE9-89B66A8E0A14}"/>
              </a:ext>
            </a:extLst>
          </p:cNvPr>
          <p:cNvSpPr txBox="1"/>
          <p:nvPr/>
        </p:nvSpPr>
        <p:spPr>
          <a:xfrm>
            <a:off x="5670958" y="2120917"/>
            <a:ext cx="6056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Пит Таунсенд, британский рок-гитарист, лидер группы </a:t>
            </a:r>
            <a:r>
              <a:rPr lang="en-US" sz="1600" dirty="0"/>
              <a:t>The Who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5150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A50CA-42A4-4F22-859A-98E6AFD6C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появилась гитара? Гипотезы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C3B78E-FC75-40AD-9A1F-240B83212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8" y="1439069"/>
            <a:ext cx="1522543" cy="177977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6985D4-103C-4740-BCDF-F77B9A1C2078}"/>
              </a:ext>
            </a:extLst>
          </p:cNvPr>
          <p:cNvSpPr txBox="1"/>
          <p:nvPr/>
        </p:nvSpPr>
        <p:spPr>
          <a:xfrm>
            <a:off x="2432807" y="1694576"/>
            <a:ext cx="4999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 одной из гипотез, прародитель всех гитаристов извлек звук из музыкального инструмента, изготовленного из панциря черепахи с натянутыми в воздухе фибрами…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746A71-FFA7-4730-8EE3-52B0DD304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79" y="3218846"/>
            <a:ext cx="2450983" cy="1838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A206DF-7305-44E6-83C9-3DAD66D104EC}"/>
              </a:ext>
            </a:extLst>
          </p:cNvPr>
          <p:cNvSpPr txBox="1"/>
          <p:nvPr/>
        </p:nvSpPr>
        <p:spPr>
          <a:xfrm>
            <a:off x="3993160" y="3429000"/>
            <a:ext cx="5198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…согласно другой версии, гитара обязана своим происхождением луку. Издаваемый тетивой при выстреле характерный звук  мог навести древнего охотника на идею создать инструмент не для войны, а для вдохновенной музыки.</a:t>
            </a:r>
          </a:p>
        </p:txBody>
      </p:sp>
    </p:spTree>
    <p:extLst>
      <p:ext uri="{BB962C8B-B14F-4D97-AF65-F5344CB8AC3E}">
        <p14:creationId xmlns:p14="http://schemas.microsoft.com/office/powerpoint/2010/main" val="182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962EF-3197-46D9-A903-69245C5D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появилась гитара?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91CA6-FC59-40E0-BC4A-0779E328D36B}"/>
              </a:ext>
            </a:extLst>
          </p:cNvPr>
          <p:cNvSpPr txBox="1"/>
          <p:nvPr/>
        </p:nvSpPr>
        <p:spPr>
          <a:xfrm>
            <a:off x="549538" y="1486992"/>
            <a:ext cx="10473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Достоверно известно, что гитара как инструмент родилась за 3000 лет до Христианской эры. А уже в Средние века гитару называли по-разному разные народы: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CCC7D-4FDD-46C9-A913-38943751521C}"/>
              </a:ext>
            </a:extLst>
          </p:cNvPr>
          <p:cNvSpPr txBox="1"/>
          <p:nvPr/>
        </p:nvSpPr>
        <p:spPr>
          <a:xfrm>
            <a:off x="1577130" y="2743200"/>
            <a:ext cx="119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Кратта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EBFEF-53B4-4585-B457-3564AFCA5F6E}"/>
              </a:ext>
            </a:extLst>
          </p:cNvPr>
          <p:cNvSpPr txBox="1"/>
          <p:nvPr/>
        </p:nvSpPr>
        <p:spPr>
          <a:xfrm>
            <a:off x="4282579" y="3657877"/>
            <a:ext cx="168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Гридара</a:t>
            </a:r>
            <a:r>
              <a:rPr lang="ru-RU" dirty="0"/>
              <a:t> </a:t>
            </a:r>
            <a:r>
              <a:rPr lang="ru-RU" dirty="0" err="1"/>
              <a:t>Лауд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75CE8-5C2E-4E2B-8180-29389DD0503C}"/>
              </a:ext>
            </a:extLst>
          </p:cNvPr>
          <p:cNvSpPr txBox="1"/>
          <p:nvPr/>
        </p:nvSpPr>
        <p:spPr>
          <a:xfrm>
            <a:off x="2325148" y="4027209"/>
            <a:ext cx="119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Вигуэла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DEADED-32BC-4DE9-B41E-69E0F7223B48}"/>
              </a:ext>
            </a:extLst>
          </p:cNvPr>
          <p:cNvSpPr txBox="1"/>
          <p:nvPr/>
        </p:nvSpPr>
        <p:spPr>
          <a:xfrm>
            <a:off x="5294851" y="2622954"/>
            <a:ext cx="119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Ротта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B69C3-2CA8-4671-BB5F-065A28708884}"/>
              </a:ext>
            </a:extLst>
          </p:cNvPr>
          <p:cNvSpPr txBox="1"/>
          <p:nvPr/>
        </p:nvSpPr>
        <p:spPr>
          <a:xfrm>
            <a:off x="7186568" y="3040685"/>
            <a:ext cx="119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Псалтер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EB6032-5903-44DF-9091-3371AE2D6671}"/>
              </a:ext>
            </a:extLst>
          </p:cNvPr>
          <p:cNvSpPr txBox="1"/>
          <p:nvPr/>
        </p:nvSpPr>
        <p:spPr>
          <a:xfrm>
            <a:off x="7959753" y="4142763"/>
            <a:ext cx="119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Пандура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D516C2-6957-4E31-BC37-EAEE551D8886}"/>
              </a:ext>
            </a:extLst>
          </p:cNvPr>
          <p:cNvSpPr txBox="1"/>
          <p:nvPr/>
        </p:nvSpPr>
        <p:spPr>
          <a:xfrm>
            <a:off x="6209252" y="4724678"/>
            <a:ext cx="119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Цитара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4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962EF-3197-46D9-A903-69245C5D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появилась гитара?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91CA6-FC59-40E0-BC4A-0779E328D36B}"/>
              </a:ext>
            </a:extLst>
          </p:cNvPr>
          <p:cNvSpPr txBox="1"/>
          <p:nvPr/>
        </p:nvSpPr>
        <p:spPr>
          <a:xfrm>
            <a:off x="549538" y="1486992"/>
            <a:ext cx="10473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Достоверно известно, что гитара как инструмент родилась за 3000 лет до Христианской эры. А уже в Средние века гитару называли по-разному разные народы: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D516C2-6957-4E31-BC37-EAEE551D8886}"/>
              </a:ext>
            </a:extLst>
          </p:cNvPr>
          <p:cNvSpPr txBox="1"/>
          <p:nvPr/>
        </p:nvSpPr>
        <p:spPr>
          <a:xfrm>
            <a:off x="6209252" y="4724678"/>
            <a:ext cx="119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Цитара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A5926-4CB5-4181-A74D-F77A4CAECD62}"/>
              </a:ext>
            </a:extLst>
          </p:cNvPr>
          <p:cNvSpPr txBox="1"/>
          <p:nvPr/>
        </p:nvSpPr>
        <p:spPr>
          <a:xfrm>
            <a:off x="2441196" y="2466363"/>
            <a:ext cx="821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 это название сменилось на «Гитару» только в 12 веке.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E22455-5C0F-483E-8BCE-38107BE1F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22" y="2357305"/>
            <a:ext cx="2314810" cy="30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42591 -0.32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73186-B65D-4F3F-9A29-478FFB22E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Лютня против гитары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150E8-562A-46C4-B3F2-252B20D06179}"/>
              </a:ext>
            </a:extLst>
          </p:cNvPr>
          <p:cNvSpPr txBox="1"/>
          <p:nvPr/>
        </p:nvSpPr>
        <p:spPr>
          <a:xfrm>
            <a:off x="1040235" y="1419610"/>
            <a:ext cx="8145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18 веке началась борьба за преобладание: два родственных инструмента, которые поклонники любят с одинаковым фанатизмом, оспаривают друг у друга право на существование…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FE16E0-043B-4B34-8F07-A2631282A0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75" y="2342940"/>
            <a:ext cx="1535192" cy="19872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2E838-2602-4B46-8DAA-86AA55E40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09" y="2342940"/>
            <a:ext cx="1962688" cy="198722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1754A88-0EB0-4C2D-8050-66905CC66370}"/>
              </a:ext>
            </a:extLst>
          </p:cNvPr>
          <p:cNvSpPr/>
          <p:nvPr/>
        </p:nvSpPr>
        <p:spPr>
          <a:xfrm>
            <a:off x="5324634" y="287488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VS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6B09E1-6648-44C0-9B66-BCF54551DE46}"/>
              </a:ext>
            </a:extLst>
          </p:cNvPr>
          <p:cNvSpPr txBox="1"/>
          <p:nvPr/>
        </p:nvSpPr>
        <p:spPr>
          <a:xfrm>
            <a:off x="2776756" y="4580118"/>
            <a:ext cx="2692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Популярна только в Испании и Италии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FBC13-E160-43A0-BA09-91E75A6D7D76}"/>
              </a:ext>
            </a:extLst>
          </p:cNvPr>
          <p:cNvSpPr txBox="1"/>
          <p:nvPr/>
        </p:nvSpPr>
        <p:spPr>
          <a:xfrm>
            <a:off x="6487486" y="4607161"/>
            <a:ext cx="2692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Популярна в большей части Европы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5659E9-DF73-482C-9785-AF483769F9E1}"/>
              </a:ext>
            </a:extLst>
          </p:cNvPr>
          <p:cNvSpPr txBox="1"/>
          <p:nvPr/>
        </p:nvSpPr>
        <p:spPr>
          <a:xfrm>
            <a:off x="964733" y="2575420"/>
            <a:ext cx="208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Франсиско </a:t>
            </a:r>
            <a:r>
              <a:rPr lang="ru-RU" dirty="0" err="1"/>
              <a:t>Аспаси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24BC40-8C2C-4D7A-86FF-96F50A7F961E}"/>
              </a:ext>
            </a:extLst>
          </p:cNvPr>
          <p:cNvSpPr txBox="1"/>
          <p:nvPr/>
        </p:nvSpPr>
        <p:spPr>
          <a:xfrm>
            <a:off x="687897" y="2907531"/>
            <a:ext cx="230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Людовико</a:t>
            </a:r>
            <a:r>
              <a:rPr lang="ru-RU" dirty="0"/>
              <a:t> </a:t>
            </a:r>
            <a:r>
              <a:rPr lang="ru-RU" dirty="0" err="1"/>
              <a:t>Ронкалли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576665-322A-4AF5-8472-325E27BFB82E}"/>
              </a:ext>
            </a:extLst>
          </p:cNvPr>
          <p:cNvSpPr txBox="1"/>
          <p:nvPr/>
        </p:nvSpPr>
        <p:spPr>
          <a:xfrm>
            <a:off x="8836404" y="2581712"/>
            <a:ext cx="208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Давид Кельнер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70525D-EA4F-4AEF-85A9-CDC74680024D}"/>
              </a:ext>
            </a:extLst>
          </p:cNvPr>
          <p:cNvSpPr txBox="1"/>
          <p:nvPr/>
        </p:nvSpPr>
        <p:spPr>
          <a:xfrm>
            <a:off x="8836403" y="2944752"/>
            <a:ext cx="208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Сильвио </a:t>
            </a:r>
            <a:r>
              <a:rPr lang="ru-RU" dirty="0" err="1"/>
              <a:t>Вейс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111B99-C930-4722-B16B-9F92CF796237}"/>
              </a:ext>
            </a:extLst>
          </p:cNvPr>
          <p:cNvSpPr txBox="1"/>
          <p:nvPr/>
        </p:nvSpPr>
        <p:spPr>
          <a:xfrm>
            <a:off x="5518139" y="2668168"/>
            <a:ext cx="54048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Испанские инструменталисты и композиторы смогли завоевать Вену – центр музыкальной культуры того времени. А также доказали превосходство диапазона и возможности гитары по сравнению с лютней.</a:t>
            </a:r>
          </a:p>
        </p:txBody>
      </p:sp>
    </p:spTree>
    <p:extLst>
      <p:ext uri="{BB962C8B-B14F-4D97-AF65-F5344CB8AC3E}">
        <p14:creationId xmlns:p14="http://schemas.microsoft.com/office/powerpoint/2010/main" val="321190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5" grpId="1"/>
      <p:bldP spid="17" grpId="0"/>
      <p:bldP spid="18" grpId="0"/>
      <p:bldP spid="19" grpId="0"/>
      <p:bldP spid="19" grpId="1"/>
      <p:bldP spid="20" grpId="0"/>
      <p:bldP spid="20" grpId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312F8-4FD0-4874-AB22-E8691F46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Агуадо</a:t>
            </a:r>
            <a:r>
              <a:rPr lang="ru-RU" dirty="0"/>
              <a:t> Гарсия </a:t>
            </a:r>
            <a:r>
              <a:rPr lang="ru-RU" dirty="0" err="1"/>
              <a:t>Дионисио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1D0E74-62A1-4732-85B7-75C1A2E12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8" y="1429602"/>
            <a:ext cx="2109216" cy="304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FC300-608D-4E92-8518-84DECDF572CD}"/>
              </a:ext>
            </a:extLst>
          </p:cNvPr>
          <p:cNvSpPr txBox="1"/>
          <p:nvPr/>
        </p:nvSpPr>
        <p:spPr>
          <a:xfrm>
            <a:off x="3559944" y="1462596"/>
            <a:ext cx="79543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/>
              <a:t>Известный испанский гитарист и преподаватель.</a:t>
            </a:r>
          </a:p>
          <a:p>
            <a:pPr indent="457200"/>
            <a:r>
              <a:rPr lang="ru-RU" dirty="0"/>
              <a:t>Родился в Мадриде, 8 апреля 1784 года.</a:t>
            </a:r>
          </a:p>
          <a:p>
            <a:pPr indent="457200"/>
            <a:r>
              <a:rPr lang="ru-RU" dirty="0"/>
              <a:t>В возрасте 8 лет стал изучать латинскую грамматику, философию и французский язык. А в качестве отдыха отец посоветовал научиться играть на гитаре с преподавателем доном Мигелем Гарсией, видным органистом и композитором.</a:t>
            </a:r>
          </a:p>
          <a:p>
            <a:pPr indent="457200"/>
            <a:r>
              <a:rPr lang="ru-RU" dirty="0"/>
              <a:t>После смерти отца в 1809 году он унаследовал небольшое владение в деревушке </a:t>
            </a:r>
            <a:r>
              <a:rPr lang="ru-RU" dirty="0" err="1"/>
              <a:t>Буэнлабрада</a:t>
            </a:r>
            <a:r>
              <a:rPr lang="ru-RU" dirty="0"/>
              <a:t>. Там он оттачивал свое владение гитарой.</a:t>
            </a:r>
          </a:p>
          <a:p>
            <a:pPr indent="457200"/>
            <a:r>
              <a:rPr lang="ru-RU" dirty="0"/>
              <a:t>Не имея значительного состояния, он все же переехал в Париж, где познакомился со своим выдающимся коллегой по цеху – Фернандо Сором. </a:t>
            </a:r>
          </a:p>
          <a:p>
            <a:pPr indent="457200"/>
            <a:r>
              <a:rPr lang="ru-RU" dirty="0" err="1"/>
              <a:t>Агуадо</a:t>
            </a:r>
            <a:r>
              <a:rPr lang="ru-RU" dirty="0"/>
              <a:t> произвел неизгладимое впечатление на парижскую публику своей аристократической мягкостью, любезностью и мастерством исполнителя.</a:t>
            </a:r>
          </a:p>
          <a:p>
            <a:pPr indent="457200"/>
            <a:r>
              <a:rPr lang="ru-RU" dirty="0" err="1"/>
              <a:t>Агуадо</a:t>
            </a:r>
            <a:r>
              <a:rPr lang="ru-RU" dirty="0"/>
              <a:t> умер от воспаления легких 20 декабря 1849 года. Свою гитару он завещал любимому ученику </a:t>
            </a:r>
            <a:r>
              <a:rPr lang="ru-RU" dirty="0" err="1"/>
              <a:t>Агустинну</a:t>
            </a:r>
            <a:r>
              <a:rPr lang="ru-RU" dirty="0"/>
              <a:t> Кампо.</a:t>
            </a:r>
          </a:p>
        </p:txBody>
      </p:sp>
      <p:pic>
        <p:nvPicPr>
          <p:cNvPr id="4" name="Dionisio AGUADO - Valse in A Major">
            <a:hlinkClick r:id="" action="ppaction://media"/>
            <a:extLst>
              <a:ext uri="{FF2B5EF4-FFF2-40B4-BE49-F238E27FC236}">
                <a16:creationId xmlns:a16="http://schemas.microsoft.com/office/drawing/2014/main" id="{B731D48A-AC80-4E35-A091-B97A1748A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663" y="4699077"/>
            <a:ext cx="487363" cy="487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AB628-6CD7-46C7-B44C-7F9367F30879}"/>
              </a:ext>
            </a:extLst>
          </p:cNvPr>
          <p:cNvSpPr txBox="1"/>
          <p:nvPr/>
        </p:nvSpPr>
        <p:spPr>
          <a:xfrm>
            <a:off x="1438183" y="4696287"/>
            <a:ext cx="122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Valse</a:t>
            </a:r>
            <a:r>
              <a:rPr lang="en-US" dirty="0"/>
              <a:t> in A Major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59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F854E-5DFE-40AC-B4F1-BDB4741F5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Каркасси</a:t>
            </a:r>
            <a:r>
              <a:rPr lang="ru-RU" dirty="0"/>
              <a:t> Матео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B6970C-B4B2-4E17-8F84-27A6DB38B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8" y="1466129"/>
            <a:ext cx="2619375" cy="2857500"/>
          </a:xfrm>
        </p:spPr>
      </p:pic>
      <p:pic>
        <p:nvPicPr>
          <p:cNvPr id="6" name="caprice_matteo_carcassi_antonio_ormaechea_7747926641172748728">
            <a:hlinkClick r:id="" action="ppaction://media"/>
            <a:extLst>
              <a:ext uri="{FF2B5EF4-FFF2-40B4-BE49-F238E27FC236}">
                <a16:creationId xmlns:a16="http://schemas.microsoft.com/office/drawing/2014/main" id="{32632041-ECA2-4CCB-A8E3-7AF51A2C5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693" y="4494554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33FC9F-D956-41B9-A2C5-3DA11C10AF1C}"/>
              </a:ext>
            </a:extLst>
          </p:cNvPr>
          <p:cNvSpPr txBox="1"/>
          <p:nvPr/>
        </p:nvSpPr>
        <p:spPr>
          <a:xfrm>
            <a:off x="1418889" y="4553569"/>
            <a:ext cx="105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Caprice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BCE55-1910-4325-9642-D1A48395D295}"/>
              </a:ext>
            </a:extLst>
          </p:cNvPr>
          <p:cNvSpPr txBox="1"/>
          <p:nvPr/>
        </p:nvSpPr>
        <p:spPr>
          <a:xfrm>
            <a:off x="3663749" y="1403985"/>
            <a:ext cx="74838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/>
              <a:t>Знаменитый итальянский гитарист и композитор, принадлежавший к «Золотому веку гитары».</a:t>
            </a:r>
          </a:p>
          <a:p>
            <a:pPr indent="457200"/>
            <a:r>
              <a:rPr lang="ru-RU" dirty="0"/>
              <a:t>Родился в городе Флоренции в 1792 году.</a:t>
            </a:r>
          </a:p>
          <a:p>
            <a:pPr indent="457200"/>
            <a:r>
              <a:rPr lang="ru-RU" dirty="0"/>
              <a:t>С детских лет упорно занимался гитарой, посвятив ей многие годы. Начав выступать в 1810 году, благодаря своим исключительным способностям, завоевал славу отличного гитариста.</a:t>
            </a:r>
          </a:p>
          <a:p>
            <a:pPr indent="457200"/>
            <a:r>
              <a:rPr lang="ru-RU" dirty="0"/>
              <a:t>Первое зарубежное турне предпринял в Германию, познакомив публику со своими первыми сочинениями. На очереди был другой центр музыкального притяжения – Париж. Затем, вдохновленный желанием слышать аплодисменты все новой публики, </a:t>
            </a:r>
            <a:r>
              <a:rPr lang="ru-RU" dirty="0" err="1"/>
              <a:t>Каркасси</a:t>
            </a:r>
            <a:r>
              <a:rPr lang="ru-RU" dirty="0"/>
              <a:t> уехал в Англию. С тех пор ему сопутствовал успех: гитарист выступал как концертный исполнитель и преподаватель гитары для самой взыскательной публики.</a:t>
            </a:r>
          </a:p>
          <a:p>
            <a:pPr indent="457200"/>
            <a:r>
              <a:rPr lang="ru-RU" dirty="0"/>
              <a:t>Музыка </a:t>
            </a:r>
            <a:r>
              <a:rPr lang="ru-RU" dirty="0" err="1"/>
              <a:t>Каркасси</a:t>
            </a:r>
            <a:r>
              <a:rPr lang="ru-RU" dirty="0"/>
              <a:t> преимущественно не полифоническая, а мелодическая, спонтанная и всегда приятная, с правильнейшей структурой и соблюдением канонов гармонии.</a:t>
            </a:r>
          </a:p>
        </p:txBody>
      </p:sp>
    </p:spTree>
    <p:extLst>
      <p:ext uri="{BB962C8B-B14F-4D97-AF65-F5344CB8AC3E}">
        <p14:creationId xmlns:p14="http://schemas.microsoft.com/office/powerpoint/2010/main" val="293400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A3842-4248-422E-ADF9-C3F51AD92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Карулли</a:t>
            </a:r>
            <a:r>
              <a:rPr lang="ru-RU" dirty="0"/>
              <a:t> </a:t>
            </a:r>
            <a:r>
              <a:rPr lang="ru-RU" dirty="0" err="1"/>
              <a:t>Фердинандо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3CBD6D-8558-49C4-AC03-4EA800222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8" y="1430884"/>
            <a:ext cx="2218829" cy="292482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182777-228A-40F1-A8F4-4303A6D344FB}"/>
              </a:ext>
            </a:extLst>
          </p:cNvPr>
          <p:cNvSpPr txBox="1"/>
          <p:nvPr/>
        </p:nvSpPr>
        <p:spPr>
          <a:xfrm>
            <a:off x="3533313" y="1606858"/>
            <a:ext cx="74572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/>
              <a:t>Родился в Неаполе 10 февраля 1770 года.</a:t>
            </a:r>
          </a:p>
          <a:p>
            <a:pPr indent="457200"/>
            <a:r>
              <a:rPr lang="ru-RU" dirty="0"/>
              <a:t>С началами сольфеджио его познакомил монах, затем он стал заниматься виолончелью, которую позже оставил для занятий гитарой, но столкнулся с серьезной трудностью, заключавшейся в том, что в Неаполе не было хороших преподавателей этого инструмента. Поэтому мальчик старался создать некоторые варианты и приемы исполнения, которые позже были напечатаны и  используются в наши дни.</a:t>
            </a:r>
          </a:p>
          <a:p>
            <a:pPr indent="457200"/>
            <a:r>
              <a:rPr lang="ru-RU" dirty="0"/>
              <a:t>Впервые он приехал в Париж в 1808 году, с исключительным успехом дал несколько концертов, что сделало его самым популярным концертным исполнителем и преподавателем. Его легкие для исполнения произведения пользовались большим успехом и царили в мире гитары. За 12–летний период он опубликовал более 300 сочинений.</a:t>
            </a:r>
          </a:p>
        </p:txBody>
      </p:sp>
      <p:pic>
        <p:nvPicPr>
          <p:cNvPr id="4" name="Ferdinando CARULLI - Andantino in G">
            <a:hlinkClick r:id="" action="ppaction://media"/>
            <a:extLst>
              <a:ext uri="{FF2B5EF4-FFF2-40B4-BE49-F238E27FC236}">
                <a16:creationId xmlns:a16="http://schemas.microsoft.com/office/drawing/2014/main" id="{6023C5AD-E8AA-4155-9CA4-0A8715FE3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107" y="4530509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242D4E-47B4-4CB7-8D59-8F537FAFE6F6}"/>
              </a:ext>
            </a:extLst>
          </p:cNvPr>
          <p:cNvSpPr txBox="1"/>
          <p:nvPr/>
        </p:nvSpPr>
        <p:spPr>
          <a:xfrm>
            <a:off x="1201445" y="4562373"/>
            <a:ext cx="162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Andantino in 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09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250</TotalTime>
  <Words>1367</Words>
  <Application>Microsoft Office PowerPoint</Application>
  <PresentationFormat>Широкоэкранный</PresentationFormat>
  <Paragraphs>81</Paragraphs>
  <Slides>14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Monotype Corsiva</vt:lpstr>
      <vt:lpstr>Wingdings 3</vt:lpstr>
      <vt:lpstr>Легкий дым</vt:lpstr>
      <vt:lpstr>Гитара. История создания. Выдающиеся исполнители.</vt:lpstr>
      <vt:lpstr>Презентация PowerPoint</vt:lpstr>
      <vt:lpstr>Как появилась гитара? Гипотезы</vt:lpstr>
      <vt:lpstr>Как появилась гитара?</vt:lpstr>
      <vt:lpstr>Как появилась гитара?</vt:lpstr>
      <vt:lpstr>Лютня против гитары</vt:lpstr>
      <vt:lpstr>Агуадо Гарсия Дионисио</vt:lpstr>
      <vt:lpstr>Каркасси Матео</vt:lpstr>
      <vt:lpstr>Карулли Фердинандо</vt:lpstr>
      <vt:lpstr>Морено Торроба Федерико</vt:lpstr>
      <vt:lpstr>Сагрерас Рамирес Хулио Сальвадор</vt:lpstr>
      <vt:lpstr>Сор Фернандо</vt:lpstr>
      <vt:lpstr>Джулиани Мауро</vt:lpstr>
      <vt:lpstr>Льобет Солес Мигель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Великие гитаристы, исполнители и педагоги</dc:title>
  <dc:creator>1</dc:creator>
  <cp:lastModifiedBy>Елена</cp:lastModifiedBy>
  <cp:revision>28</cp:revision>
  <dcterms:created xsi:type="dcterms:W3CDTF">2020-11-02T15:33:34Z</dcterms:created>
  <dcterms:modified xsi:type="dcterms:W3CDTF">2021-02-07T07:51:17Z</dcterms:modified>
</cp:coreProperties>
</file>