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4" r:id="rId4"/>
    <p:sldId id="296" r:id="rId5"/>
    <p:sldId id="288" r:id="rId6"/>
    <p:sldId id="258" r:id="rId7"/>
    <p:sldId id="289" r:id="rId8"/>
    <p:sldId id="290" r:id="rId9"/>
    <p:sldId id="291" r:id="rId10"/>
    <p:sldId id="274" r:id="rId11"/>
    <p:sldId id="281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92" r:id="rId20"/>
    <p:sldId id="294" r:id="rId21"/>
    <p:sldId id="295" r:id="rId22"/>
    <p:sldId id="283" r:id="rId23"/>
    <p:sldId id="285" r:id="rId24"/>
    <p:sldId id="293" r:id="rId25"/>
    <p:sldId id="287" r:id="rId26"/>
    <p:sldId id="286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>
      <p:cViewPr varScale="1">
        <p:scale>
          <a:sx n="84" d="100"/>
          <a:sy n="84" d="100"/>
        </p:scale>
        <p:origin x="-126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 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 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 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 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 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720BC-144F-414B-A0C6-3774859985E2}" type="datetimeFigureOut">
              <a:rPr lang="ru-RU" smtClean="0"/>
              <a:pPr/>
              <a:t>15.02.2021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975D-F4AD-4417-93A6-676B93E206D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55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975D-F4AD-4417-93A6-676B93E206DD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A31-51EC-4695-B1B0-BA99902BA6DC}" type="datetimeFigureOut">
              <a:rPr lang="ru-RU" smtClean="0"/>
              <a:pPr/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77F8-CD59-4320-9073-DFE042D3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A31-51EC-4695-B1B0-BA99902BA6DC}" type="datetimeFigureOut">
              <a:rPr lang="ru-RU" smtClean="0"/>
              <a:pPr/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77F8-CD59-4320-9073-DFE042D3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A31-51EC-4695-B1B0-BA99902BA6DC}" type="datetimeFigureOut">
              <a:rPr lang="ru-RU" smtClean="0"/>
              <a:pPr/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77F8-CD59-4320-9073-DFE042D3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A31-51EC-4695-B1B0-BA99902BA6DC}" type="datetimeFigureOut">
              <a:rPr lang="ru-RU" smtClean="0"/>
              <a:pPr/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77F8-CD59-4320-9073-DFE042D3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A31-51EC-4695-B1B0-BA99902BA6DC}" type="datetimeFigureOut">
              <a:rPr lang="ru-RU" smtClean="0"/>
              <a:pPr/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77F8-CD59-4320-9073-DFE042D3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A31-51EC-4695-B1B0-BA99902BA6DC}" type="datetimeFigureOut">
              <a:rPr lang="ru-RU" smtClean="0"/>
              <a:pPr/>
              <a:t>15.02.2021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77F8-CD59-4320-9073-DFE042D3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A31-51EC-4695-B1B0-BA99902BA6DC}" type="datetimeFigureOut">
              <a:rPr lang="ru-RU" smtClean="0"/>
              <a:pPr/>
              <a:t>15.02.2021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77F8-CD59-4320-9073-DFE042D3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A31-51EC-4695-B1B0-BA99902BA6DC}" type="datetimeFigureOut">
              <a:rPr lang="ru-RU" smtClean="0"/>
              <a:pPr/>
              <a:t>15.02.2021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77F8-CD59-4320-9073-DFE042D3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A31-51EC-4695-B1B0-BA99902BA6DC}" type="datetimeFigureOut">
              <a:rPr lang="ru-RU" smtClean="0"/>
              <a:pPr/>
              <a:t>15.02.2021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77F8-CD59-4320-9073-DFE042D3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A31-51EC-4695-B1B0-BA99902BA6DC}" type="datetimeFigureOut">
              <a:rPr lang="ru-RU" smtClean="0"/>
              <a:pPr/>
              <a:t>15.02.2021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77F8-CD59-4320-9073-DFE042D3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1A31-51EC-4695-B1B0-BA99902BA6DC}" type="datetimeFigureOut">
              <a:rPr lang="ru-RU" smtClean="0"/>
              <a:pPr/>
              <a:t>15.02.2021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77F8-CD59-4320-9073-DFE042D3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1A31-51EC-4695-B1B0-BA99902BA6DC}" type="datetimeFigureOut">
              <a:rPr lang="ru-RU" smtClean="0"/>
              <a:pPr/>
              <a:t>15.02.2021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C77F8-CD59-4320-9073-DFE042D37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3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4.jpeg" /><Relationship Id="rId5" Type="http://schemas.openxmlformats.org/officeDocument/2006/relationships/image" Target="../media/image23.jpeg" /><Relationship Id="rId4" Type="http://schemas.openxmlformats.org/officeDocument/2006/relationships/image" Target="../media/image22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27.jpeg" /><Relationship Id="rId4" Type="http://schemas.openxmlformats.org/officeDocument/2006/relationships/image" Target="../media/image26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Layout" Target="../slideLayouts/slideLayout6.xml" /><Relationship Id="rId1" Type="http://schemas.openxmlformats.org/officeDocument/2006/relationships/vmlDrawing" Target="../drawings/vmlDrawing7.vml" /><Relationship Id="rId5" Type="http://schemas.openxmlformats.org/officeDocument/2006/relationships/image" Target="../media/image29.wmf" /><Relationship Id="rId4" Type="http://schemas.openxmlformats.org/officeDocument/2006/relationships/oleObject" Target="../embeddings/oleObject7.bin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Layout" Target="../slideLayouts/slideLayout6.xml" /><Relationship Id="rId1" Type="http://schemas.openxmlformats.org/officeDocument/2006/relationships/vmlDrawing" Target="../drawings/vmlDrawing8.vml" /><Relationship Id="rId5" Type="http://schemas.openxmlformats.org/officeDocument/2006/relationships/image" Target="../media/image31.wmf" /><Relationship Id="rId4" Type="http://schemas.openxmlformats.org/officeDocument/2006/relationships/oleObject" Target="../embeddings/oleObject8.bin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Layout" Target="../slideLayouts/slideLayout3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4.wmf" /><Relationship Id="rId4" Type="http://schemas.openxmlformats.org/officeDocument/2006/relationships/oleObject" Target="../embeddings/oleObject1.bin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Layout" Target="../slideLayouts/slideLayout6.xml" /><Relationship Id="rId1" Type="http://schemas.openxmlformats.org/officeDocument/2006/relationships/vmlDrawing" Target="../drawings/vmlDrawing2.vml" /><Relationship Id="rId5" Type="http://schemas.openxmlformats.org/officeDocument/2006/relationships/image" Target="../media/image5.wmf" /><Relationship Id="rId4" Type="http://schemas.openxmlformats.org/officeDocument/2006/relationships/oleObject" Target="../embeddings/oleObject2.bin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Layout" Target="../slideLayouts/slideLayout6.xml" /><Relationship Id="rId1" Type="http://schemas.openxmlformats.org/officeDocument/2006/relationships/vmlDrawing" Target="../drawings/vmlDrawing3.vml" /><Relationship Id="rId5" Type="http://schemas.openxmlformats.org/officeDocument/2006/relationships/image" Target="../media/image6.wmf" /><Relationship Id="rId4" Type="http://schemas.openxmlformats.org/officeDocument/2006/relationships/oleObject" Target="../embeddings/oleObject3.bin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Layout" Target="../slideLayouts/slideLayout6.xml" /><Relationship Id="rId1" Type="http://schemas.openxmlformats.org/officeDocument/2006/relationships/vmlDrawing" Target="../drawings/vmlDrawing4.vml" /><Relationship Id="rId5" Type="http://schemas.openxmlformats.org/officeDocument/2006/relationships/image" Target="../media/image8.wmf" /><Relationship Id="rId4" Type="http://schemas.openxmlformats.org/officeDocument/2006/relationships/oleObject" Target="../embeddings/oleObject4.bin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Layout" Target="../slideLayouts/slideLayout6.xml" /><Relationship Id="rId1" Type="http://schemas.openxmlformats.org/officeDocument/2006/relationships/vmlDrawing" Target="../drawings/vmlDrawing5.vml" /><Relationship Id="rId5" Type="http://schemas.openxmlformats.org/officeDocument/2006/relationships/image" Target="../media/image9.wmf" /><Relationship Id="rId4" Type="http://schemas.openxmlformats.org/officeDocument/2006/relationships/oleObject" Target="../embeddings/oleObject5.bin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2" Type="http://schemas.openxmlformats.org/officeDocument/2006/relationships/slideLayout" Target="../slideLayouts/slideLayout3.xml" /><Relationship Id="rId1" Type="http://schemas.openxmlformats.org/officeDocument/2006/relationships/vmlDrawing" Target="../drawings/vmlDrawing6.vml" /><Relationship Id="rId6" Type="http://schemas.openxmlformats.org/officeDocument/2006/relationships/image" Target="../media/image10.wmf" /><Relationship Id="rId5" Type="http://schemas.openxmlformats.org/officeDocument/2006/relationships/oleObject" Target="../embeddings/oleObject6.bin" /><Relationship Id="rId4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ы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768" y="1535975"/>
            <a:ext cx="8748464" cy="1825804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«Проблемы никотиновой зависимости среди молодёжи»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221088"/>
            <a:ext cx="3923928" cy="242088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Работу выполнила</a:t>
            </a:r>
          </a:p>
          <a:p>
            <a:pPr algn="r"/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Студентка 2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курса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Очного отделения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Зыкова Нина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Методический руководитель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Козлова М.Е</a:t>
            </a:r>
          </a:p>
          <a:p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691680" y="260648"/>
            <a:ext cx="5925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ГБПОУ РО «Ростовский базовый Медицинский Колледж»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Азовский филиал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95536" y="1036811"/>
            <a:ext cx="4176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Специальность: «Лечебное дело»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лексей\Desktop\15837636403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7" y="0"/>
            <a:ext cx="939653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80528" y="134076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115578" y="61555"/>
            <a:ext cx="66802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екомендации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желающих бросить курить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-1016" y="1340768"/>
            <a:ext cx="914501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бросить курить, самое главное – очень этого захотеть.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Записывайте каждую сигарету, выкуриваемую вами за сутки.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Настройте себя на окончательность принятого решения.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Назначьте день, обведите это число в календаре 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этого дня полностью откажитесь от курения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В первые дни пользуйтесь любыми средствами, заменяющими вам сигарету,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chemeClr val="bg1"/>
                </a:solidFill>
              </a:rPr>
              <a:t>жуйте жвачку, крутите в пальцах ручку или карандаш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Радуйтесь тому, что вы не курите! Не забывайте: вы экономите этим кучу денег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ей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828584" cy="695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99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0728" y="-459432"/>
            <a:ext cx="8712968" cy="2204864"/>
          </a:xfrm>
        </p:spPr>
        <p:txBody>
          <a:bodyPr>
            <a:normAutofit/>
          </a:bodyPr>
          <a:lstStyle/>
          <a:p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«Легкие» сигареты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277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Сигары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Самокрутки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Курительная трубка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60212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Электронные сигареты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err="1"/>
              <a:t>Вейп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967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Кальян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ы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-603448"/>
            <a:ext cx="7772400" cy="150018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Нововведения для курящих: 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556792"/>
            <a:ext cx="6005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учреждениях культуры и спорта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988840"/>
            <a:ext cx="4149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медицинских учреждениях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420888"/>
            <a:ext cx="5776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 всех видах общественного транспорта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852936"/>
            <a:ext cx="6948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поездах дальнего следования и судах дальнего плаванья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573016"/>
            <a:ext cx="4067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гостиницах,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хостелах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3933056"/>
            <a:ext cx="4775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помещениях социальных служб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4365104"/>
            <a:ext cx="4726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местах общественного питания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4725144"/>
            <a:ext cx="279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рабочих местах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5085184"/>
            <a:ext cx="5033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лифтах и подъездах жилых домов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5445224"/>
            <a:ext cx="3298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детских площадках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5805264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пляжах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6165304"/>
            <a:ext cx="2595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автозаправках</a:t>
            </a:r>
            <a:endParaRPr lang="ru-RU" sz="2400" dirty="0"/>
          </a:p>
        </p:txBody>
      </p:sp>
      <p:pic>
        <p:nvPicPr>
          <p:cNvPr id="31746" name="Picture 2" descr="C:\Users\Алексей\Desktop\158382101019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592" y="3185592"/>
            <a:ext cx="3672408" cy="367240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95536" y="980728"/>
            <a:ext cx="4900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23.02.2013 № 15-ФЗ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126876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15-ФЗ (с изменениями на 2019-2020 год, </a:t>
            </a:r>
            <a:r>
              <a:rPr lang="ru-RU" dirty="0">
                <a:solidFill>
                  <a:schemeClr val="bg1"/>
                </a:solidFill>
              </a:rPr>
              <a:t>статья 12)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ы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 «КУРЕНИЕ»</a:t>
            </a:r>
          </a:p>
        </p:txBody>
      </p:sp>
      <p:pic>
        <p:nvPicPr>
          <p:cNvPr id="6146" name="Picture 2" descr="C:\Users\Алексей\Desktop\1583763510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55493">
            <a:off x="5832817" y="1809496"/>
            <a:ext cx="4142855" cy="414285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1412776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исследования: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Расширение знаний по социальной проблеме употребления табака.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Исследовать степень зависимости студентов Азовского филиала ГБПОУ РО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 Курение среди студентов мед. колледжа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509120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Проанализировать полученные данные в результате тестирования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Выявить степени зависимости у курящих студентов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Оценить уровень мотивации бросить курить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ы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-171400"/>
            <a:ext cx="10081120" cy="143103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Научно-практическая конференция студентов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«Международный день отказа от курения»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18.11.2019 конф МД отказа от курения Азов филиал - копия\DSCN229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03244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18.11.2019 конф МД отказа от курения Азов филиал - копия\DSCN23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067944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18.11.2019 конф МД отказа от курения Азов филиал - копия\DSCN23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960440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18.11.2019 конф МД отказа от курения Азов филиал - копия\DSCN232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4070995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ы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9865096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Волонтёрская акция </a:t>
            </a:r>
            <a:b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«Отдай сигарету - получи конфету»</a:t>
            </a:r>
            <a:endParaRPr lang="ru-RU" sz="3200" dirty="0"/>
          </a:p>
        </p:txBody>
      </p:sp>
      <p:pic>
        <p:nvPicPr>
          <p:cNvPr id="5" name="Рисунок 4" descr="C:\Users\User\Desktop\18.11.2019 конф МД отказа от курения Азов филиал - копия\DSCN22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404076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18.11.2019 конф МД отказа от курения Азов филиал - копия\DSCN23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248472" cy="282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18.11.2019 конф МД отказа от курения Азов филиал - копия\DSCN22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205868" cy="2780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ы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исследования по тестам</a:t>
            </a:r>
          </a:p>
        </p:txBody>
      </p:sp>
      <p:pic>
        <p:nvPicPr>
          <p:cNvPr id="32771" name="Picture 3" descr="C:\Users\Алексей\Desktop\с9-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7416824" cy="5527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ы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исследования: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55576" y="1124744"/>
          <a:ext cx="7999137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Диаграмма" r:id="rId4" imgW="6095928" imgH="4061448" progId="MSGraph.Chart.8">
                  <p:embed followColorScheme="full"/>
                </p:oleObj>
              </mc:Choice>
              <mc:Fallback>
                <p:oleObj name="Диаграмма" r:id="rId4" imgW="6095928" imgH="4061448" progId="MSGraph.Chart.8">
                  <p:embed followColorScheme="full"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124744"/>
                        <a:ext cx="7999137" cy="5328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ы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исследования по тестам</a:t>
            </a:r>
            <a:endParaRPr lang="ru-RU" dirty="0"/>
          </a:p>
        </p:txBody>
      </p:sp>
      <p:pic>
        <p:nvPicPr>
          <p:cNvPr id="33794" name="Picture 2" descr="C:\Users\Алексей\Desktop\с9-0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7200800" cy="5764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ы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исследования: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27584" y="1124744"/>
          <a:ext cx="7848872" cy="5228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Диаграмма" r:id="rId4" imgW="6095928" imgH="4061448" progId="MSGraph.Chart.8">
                  <p:embed followColorScheme="full"/>
                </p:oleObj>
              </mc:Choice>
              <mc:Fallback>
                <p:oleObj name="Диаграмма" r:id="rId4" imgW="6095928" imgH="4061448" progId="MSGraph.Chart.8">
                  <p:embed followColorScheme="full"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124744"/>
                        <a:ext cx="7848872" cy="5228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ы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</p:txBody>
      </p:sp>
      <p:pic>
        <p:nvPicPr>
          <p:cNvPr id="36866" name="Picture 2" descr="C:\Users\Алексей\Desktop\1583763510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5080000" cy="508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71600" y="1412776"/>
            <a:ext cx="75608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Подводя итоги  исследований можно сделать вывод, что при желании любой человек сможет бросить курить или сократить количество потребленных сигарет в своей жизни. Так как у большинства опрошенный студентов довольно высокая степень мотивации бросить курить , а так же слабая зависимость от табака.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ы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0"/>
            <a:ext cx="7340352" cy="148478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Данные потребления табака в России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83568" y="1412776"/>
          <a:ext cx="7891041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Диаграмма" r:id="rId4" imgW="6095928" imgH="4061448" progId="MSGraph.Chart.8">
                  <p:embed followColorScheme="full"/>
                </p:oleObj>
              </mc:Choice>
              <mc:Fallback>
                <p:oleObj name="Диаграмма" r:id="rId4" imgW="6095928" imgH="4061448" progId="MSGraph.Chart.8">
                  <p:embed followColorScheme="full"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12776"/>
                        <a:ext cx="7891041" cy="5256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ы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Онлайн-опрос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99592" y="1196752"/>
          <a:ext cx="7891041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Диаграмма" r:id="rId4" imgW="6095928" imgH="4061448" progId="MSGraph.Chart.8">
                  <p:embed followColorScheme="full"/>
                </p:oleObj>
              </mc:Choice>
              <mc:Fallback>
                <p:oleObj name="Диаграмма" r:id="rId4" imgW="6095928" imgH="4061448" progId="MSGraph.Chart.8">
                  <p:embed followColorScheme="full"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96752"/>
                        <a:ext cx="7891041" cy="5256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ы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11560" y="1268760"/>
          <a:ext cx="8174222" cy="544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Диаграмма" r:id="rId4" imgW="6095928" imgH="4061448" progId="MSGraph.Chart.8">
                  <p:embed followColorScheme="full"/>
                </p:oleObj>
              </mc:Choice>
              <mc:Fallback>
                <p:oleObj name="Диаграмма" r:id="rId4" imgW="6095928" imgH="4061448" progId="MSGraph.Chart.8">
                  <p:embed followColorScheme="full"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68760"/>
                        <a:ext cx="8174222" cy="5445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91680" y="0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Данные ВОЗ на Мировом уровне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ы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Курение</a:t>
            </a:r>
            <a:r>
              <a:rPr lang="ru-RU" sz="31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социальная проблема общества, как для курящей, так и для некурящей его части. Для первой – проблема бросить курить, для второй – избежать влияния курящего общества и не «заразиться» их привычкой, тем самым сохранить свое здоровье</a:t>
            </a:r>
            <a:r>
              <a:rPr lang="ru-RU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260648"/>
            <a:ext cx="7700962" cy="121444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КУРЕНИЕ КАК СОЦИАЛЬНАЯ ПРОБЛЕМА</a:t>
            </a:r>
          </a:p>
        </p:txBody>
      </p:sp>
      <p:pic>
        <p:nvPicPr>
          <p:cNvPr id="7171" name="Picture 3" descr="C:\Users\Алексей\Desktop\15837644141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92896"/>
            <a:ext cx="5164063" cy="5336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ы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КУРЕНИЕ КАК СОЦИАЛЬНАЯ ПРОБЛЕМА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55576" y="1340768"/>
          <a:ext cx="8064896" cy="5372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Диаграмма" r:id="rId4" imgW="6095928" imgH="4061448" progId="MSGraph.Chart.8">
                  <p:embed followColorScheme="full"/>
                </p:oleObj>
              </mc:Choice>
              <mc:Fallback>
                <p:oleObj name="Диаграмма" r:id="rId4" imgW="6095928" imgH="4061448" progId="MSGraph.Chart.8">
                  <p:embed followColorScheme="full"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340768"/>
                        <a:ext cx="8064896" cy="53723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ы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КУРЕНИЕ КАК СОЦИАЛЬНАЯ ПРОБЛЕМА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83568" y="1412776"/>
          <a:ext cx="7920880" cy="5276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Диаграмма" r:id="rId4" imgW="6095928" imgH="4061448" progId="MSGraph.Chart.8">
                  <p:embed followColorScheme="full"/>
                </p:oleObj>
              </mc:Choice>
              <mc:Fallback>
                <p:oleObj name="Диаграмма" r:id="rId4" imgW="6095928" imgH="4061448" progId="MSGraph.Chart.8">
                  <p:embed followColorScheme="full"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12776"/>
                        <a:ext cx="7920880" cy="52764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ы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КУРЕНИЕ КАК СОЦИАЛЬНАЯ ПРОБЛЕМА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51520" y="1700808"/>
          <a:ext cx="8666734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Диаграмма" r:id="rId5" imgW="6095928" imgH="4061448" progId="MSGraph.Chart.8">
                  <p:embed followColorScheme="full"/>
                </p:oleObj>
              </mc:Choice>
              <mc:Fallback>
                <p:oleObj name="Диаграмма" r:id="rId5" imgW="6095928" imgH="4061448" progId="MSGraph.Chart.8">
                  <p:embed followColorScheme="full"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700808"/>
                        <a:ext cx="8666734" cy="4752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370</Words>
  <Application>Microsoft Office PowerPoint</Application>
  <PresentationFormat>Экран (4:3)</PresentationFormat>
  <Paragraphs>72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«Проблемы никотиновой зависимости среди молодёжи»</vt:lpstr>
      <vt:lpstr>Презентация PowerPoint</vt:lpstr>
      <vt:lpstr>Презентация PowerPoint</vt:lpstr>
      <vt:lpstr>Онлайн-опрос:</vt:lpstr>
      <vt:lpstr>Презентация PowerPoint</vt:lpstr>
      <vt:lpstr>Курение - социальная проблема общества, как для курящей, так и для некурящей его части. Для первой – проблема бросить курить, для второй – избежать влияния курящего общества и не «заразиться» их привычкой, тем самым сохранить свое здоровье.</vt:lpstr>
      <vt:lpstr>КУРЕНИЕ КАК СОЦИАЛЬНАЯ ПРОБЛЕМА </vt:lpstr>
      <vt:lpstr>КУРЕНИЕ КАК СОЦИАЛЬНАЯ ПРОБЛЕМА</vt:lpstr>
      <vt:lpstr>Презентация PowerPoint</vt:lpstr>
      <vt:lpstr>Презентация PowerPoint</vt:lpstr>
      <vt:lpstr>Презентация PowerPoint</vt:lpstr>
      <vt:lpstr>«Легкие» сигареты </vt:lpstr>
      <vt:lpstr>Сигары </vt:lpstr>
      <vt:lpstr>Самокрутки </vt:lpstr>
      <vt:lpstr>Курительная трубка </vt:lpstr>
      <vt:lpstr>Электронные сигареты </vt:lpstr>
      <vt:lpstr>Вейп </vt:lpstr>
      <vt:lpstr>Кальян </vt:lpstr>
      <vt:lpstr>Презентация PowerPoint</vt:lpstr>
      <vt:lpstr>Научно-практическая конференция студентов «Международный день отказа от курения» </vt:lpstr>
      <vt:lpstr>Волонтёрская акция  «Отдай сигарету - получи конфету»</vt:lpstr>
      <vt:lpstr>Цели исследования по тестам</vt:lpstr>
      <vt:lpstr>Результаты исследования:</vt:lpstr>
      <vt:lpstr>Цели исследования по тестам</vt:lpstr>
      <vt:lpstr>Результаты исследования:</vt:lpstr>
      <vt:lpstr>Выводы: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Неизвестный пользователь</cp:lastModifiedBy>
  <cp:revision>97</cp:revision>
  <dcterms:created xsi:type="dcterms:W3CDTF">2019-11-13T02:28:04Z</dcterms:created>
  <dcterms:modified xsi:type="dcterms:W3CDTF">2021-02-15T19:22:54Z</dcterms:modified>
</cp:coreProperties>
</file>