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2"/>
  </p:notesMasterIdLst>
  <p:sldIdLst>
    <p:sldId id="275" r:id="rId2"/>
    <p:sldId id="284" r:id="rId3"/>
    <p:sldId id="287" r:id="rId4"/>
    <p:sldId id="277" r:id="rId5"/>
    <p:sldId id="311" r:id="rId6"/>
    <p:sldId id="305" r:id="rId7"/>
    <p:sldId id="306" r:id="rId8"/>
    <p:sldId id="276" r:id="rId9"/>
    <p:sldId id="298" r:id="rId10"/>
    <p:sldId id="303" r:id="rId11"/>
    <p:sldId id="274" r:id="rId12"/>
    <p:sldId id="304" r:id="rId13"/>
    <p:sldId id="309" r:id="rId14"/>
    <p:sldId id="310" r:id="rId15"/>
    <p:sldId id="312" r:id="rId16"/>
    <p:sldId id="313" r:id="rId17"/>
    <p:sldId id="265" r:id="rId18"/>
    <p:sldId id="257" r:id="rId19"/>
    <p:sldId id="307" r:id="rId20"/>
    <p:sldId id="302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Yakushkina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96"/>
    <a:srgbClr val="FAF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08" autoAdjust="0"/>
    <p:restoredTop sz="94497" autoAdjust="0"/>
  </p:normalViewPr>
  <p:slideViewPr>
    <p:cSldViewPr>
      <p:cViewPr>
        <p:scale>
          <a:sx n="60" d="100"/>
          <a:sy n="60" d="100"/>
        </p:scale>
        <p:origin x="-14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06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 userDrawn="1"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 userDrawn="1"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 userDrawn="1"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 userDrawn="1"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 userDrawn="1"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 userDrawn="1"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043608" y="332656"/>
            <a:ext cx="8100392" cy="1152128"/>
          </a:xfrm>
          <a:prstGeom prst="rect">
            <a:avLst/>
          </a:prstGeom>
          <a:gradFill flip="none" rotWithShape="1">
            <a:gsLst>
              <a:gs pos="68000">
                <a:schemeClr val="accent1">
                  <a:tint val="44500"/>
                  <a:satMod val="160000"/>
                  <a:alpha val="42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323528" y="260648"/>
            <a:ext cx="2031317" cy="1295400"/>
            <a:chOff x="182052" y="260648"/>
            <a:chExt cx="2031317" cy="1295400"/>
          </a:xfrm>
        </p:grpSpPr>
        <p:sp>
          <p:nvSpPr>
            <p:cNvPr id="37" name="Овал 36"/>
            <p:cNvSpPr/>
            <p:nvPr/>
          </p:nvSpPr>
          <p:spPr bwMode="auto">
            <a:xfrm>
              <a:off x="510922" y="260648"/>
              <a:ext cx="1295400" cy="1295400"/>
            </a:xfrm>
            <a:prstGeom prst="ellipse">
              <a:avLst/>
            </a:prstGeom>
            <a:solidFill>
              <a:schemeClr val="accent6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pic>
          <p:nvPicPr>
            <p:cNvPr id="38" name="Рисунок 37" descr="Без имени-3.pn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182052" y="322496"/>
              <a:ext cx="2031317" cy="123120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0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methodology" TargetMode="External"/><Relationship Id="rId7" Type="http://schemas.openxmlformats.org/officeDocument/2006/relationships/hyperlink" Target="https://&#1093;&#1086;&#1095;&#1091;&#1084;&#1086;&#1075;&#1091;&#1079;&#1085;&#1072;&#1102;.&#1088;&#1092;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ashifinancy.ru/" TargetMode="External"/><Relationship Id="rId5" Type="http://schemas.openxmlformats.org/officeDocument/2006/relationships/hyperlink" Target="https://rosuchebnik.ru/metodicheskaja-pomosch/materialy/predmet-finansovaya-gramotnost/" TargetMode="External"/><Relationship Id="rId4" Type="http://schemas.openxmlformats.org/officeDocument/2006/relationships/hyperlink" Target="http://&#1096;&#1082;&#1086;&#1083;&#1072;.&#1074;&#1072;&#1096;&#1080;&#1092;&#1080;&#1085;&#1072;&#1085;&#1089;&#1099;.&#1088;&#1092;/course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G2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612528" cy="2448272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/>
              <a:t>Формирование  </a:t>
            </a:r>
            <a:r>
              <a:rPr lang="ru-RU" sz="3200" dirty="0" smtClean="0"/>
              <a:t>финансовой  </a:t>
            </a:r>
            <a:r>
              <a:rPr lang="ru-RU" sz="3200" dirty="0"/>
              <a:t>грамотности учащихся начальной школы  </a:t>
            </a:r>
            <a:r>
              <a:rPr lang="ru-RU" sz="3200" dirty="0" smtClean="0"/>
              <a:t>на уроках и во внеурочной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7424" y="404664"/>
            <a:ext cx="6624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«Учитель года России – 20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1»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Муниципальный этап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1960" y="5003322"/>
            <a:ext cx="4464496" cy="1371600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dirty="0" err="1" smtClean="0">
                <a:solidFill>
                  <a:srgbClr val="002060"/>
                </a:solidFill>
              </a:rPr>
              <a:t>Короза</a:t>
            </a:r>
            <a:r>
              <a:rPr lang="ru-RU" sz="2400" i="1" dirty="0" smtClean="0">
                <a:solidFill>
                  <a:srgbClr val="002060"/>
                </a:solidFill>
              </a:rPr>
              <a:t>  Л.Л., учитель начальных  классов,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Лицей </a:t>
            </a:r>
            <a:r>
              <a:rPr lang="ru-RU" sz="2400" i="1" dirty="0">
                <a:solidFill>
                  <a:srgbClr val="002060"/>
                </a:solidFill>
              </a:rPr>
              <a:t>№15,                       </a:t>
            </a:r>
            <a:r>
              <a:rPr lang="ru-RU" sz="2400" i="1" dirty="0" err="1" smtClean="0">
                <a:solidFill>
                  <a:srgbClr val="002060"/>
                </a:solidFill>
              </a:rPr>
              <a:t>г.Берёзовский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D:\Downloads\195873_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437112"/>
            <a:ext cx="21602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53361" y="1412776"/>
            <a:ext cx="7119006" cy="360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проектной деятельности.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на основе «учебных ситуаций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и коммуникационные технологии.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оценивания учебных достижений учащихся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смешанного обучения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–технологии.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 – диалогическая технология освоения новых знаний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ПЕДАГОГИЧЕСКИЕ  ТЕХНОЛОГИИ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799684"/>
            <a:ext cx="6840000" cy="68400"/>
          </a:xfrm>
          <a:prstGeom prst="rect">
            <a:avLst/>
          </a:prstGeom>
          <a:solidFill>
            <a:srgbClr val="0F0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7" y="4985792"/>
            <a:ext cx="2375001" cy="1872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13176"/>
            <a:ext cx="2195736" cy="1656184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815255" y="5985284"/>
            <a:ext cx="1512168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161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и формы, способствующие развитию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финансовой грамотности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0" u="none" strike="noStrike" cap="none" baseline="0" dirty="0">
              <a:solidFill>
                <a:schemeClr val="dk2"/>
              </a:solidFill>
              <a:latin typeface="Times New Roman" pitchFamily="18" charset="0"/>
              <a:ea typeface="Trebuchet MS"/>
              <a:cs typeface="Times New Roman" pitchFamily="18" charset="0"/>
              <a:sym typeface="Trebuchet MS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251520" y="1628800"/>
            <a:ext cx="8417290" cy="146266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Игровая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работы.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Творческая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работы.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Дифференцированное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Элементы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</a:t>
            </a:r>
            <a:endParaRPr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251520" y="3309736"/>
            <a:ext cx="8417290" cy="146266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Работа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группах, парах.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Ролевые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деловые.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Метод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51520" y="4990673"/>
            <a:ext cx="8417290" cy="146266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Применение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Онлайн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задания, конкурсы, олимпиады.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Дистанционное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145940"/>
            <a:ext cx="1539104" cy="1152127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3" y="1743331"/>
            <a:ext cx="1546455" cy="125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\Desktop\20180925_1227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8"/>
            <a:ext cx="1593694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463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3" name="Рисунок 12" descr="D:\Downloads\yo-38VJoxp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71448"/>
            <a:ext cx="8568953" cy="646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89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66229"/>
            <a:ext cx="565060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205264" cy="237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1545857"/>
            <a:ext cx="3347864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45857"/>
            <a:ext cx="3202965" cy="2568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Урочная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3000375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4716016" y="1600200"/>
            <a:ext cx="3744416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Проекты:</a:t>
            </a:r>
          </a:p>
          <a:p>
            <a:r>
              <a:rPr lang="ru-RU" dirty="0" smtClean="0"/>
              <a:t>Бюджет моей семьи.</a:t>
            </a:r>
          </a:p>
          <a:p>
            <a:r>
              <a:rPr lang="ru-RU" dirty="0" smtClean="0"/>
              <a:t>Доходы и расходы в семье.</a:t>
            </a:r>
          </a:p>
          <a:p>
            <a:r>
              <a:rPr lang="ru-RU" dirty="0" smtClean="0"/>
              <a:t>Карманные деньги.</a:t>
            </a:r>
          </a:p>
          <a:p>
            <a:r>
              <a:rPr lang="ru-RU" dirty="0" smtClean="0"/>
              <a:t>Мои подарки.</a:t>
            </a:r>
          </a:p>
          <a:p>
            <a:r>
              <a:rPr lang="ru-RU" dirty="0" smtClean="0"/>
              <a:t>Мои покупки.</a:t>
            </a:r>
          </a:p>
          <a:p>
            <a:r>
              <a:rPr lang="ru-RU" dirty="0" smtClean="0"/>
              <a:t>Деньги-добро или зло?</a:t>
            </a:r>
          </a:p>
          <a:p>
            <a:r>
              <a:rPr lang="ru-RU" dirty="0" smtClean="0"/>
              <a:t>Осторожно –мошенники!</a:t>
            </a:r>
          </a:p>
          <a:p>
            <a:endParaRPr lang="ru-RU" dirty="0"/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3"/>
            <a:ext cx="2867025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352928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" y="1215867"/>
            <a:ext cx="5148064" cy="17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/>
              </a:rPr>
              <a:t>Ребусы.     Отгадайте </a:t>
            </a: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</a:rPr>
              <a:t>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603581"/>
            <a:ext cx="1917531" cy="720313"/>
          </a:xfrm>
        </p:spPr>
      </p:pic>
      <p:sp>
        <p:nvSpPr>
          <p:cNvPr id="17" name="Прямоугольник 16"/>
          <p:cNvSpPr/>
          <p:nvPr/>
        </p:nvSpPr>
        <p:spPr>
          <a:xfrm>
            <a:off x="3707904" y="2492897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7" y="1412776"/>
            <a:ext cx="1176677" cy="9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1" y="2954562"/>
            <a:ext cx="3949875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</a:pPr>
            <a:r>
              <a:rPr lang="ru-RU" sz="1600" dirty="0" smtClean="0"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1600" b="1" dirty="0">
                <a:latin typeface="Cambria" pitchFamily="18" charset="0"/>
                <a:cs typeface="Times New Roman" pitchFamily="18" charset="0"/>
              </a:rPr>
              <a:t>(ПЕНСИЯ)</a:t>
            </a:r>
          </a:p>
          <a:p>
            <a:pPr lvl="0" fontAlgn="base">
              <a:spcBef>
                <a:spcPct val="0"/>
              </a:spcBef>
            </a:pPr>
            <a:r>
              <a:rPr lang="ru-RU" sz="1600" dirty="0"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1600" b="1" dirty="0">
                <a:latin typeface="Cambria" pitchFamily="18" charset="0"/>
                <a:cs typeface="Times New Roman" pitchFamily="18" charset="0"/>
              </a:rPr>
              <a:t> (РЕКЛАМА)</a:t>
            </a:r>
          </a:p>
          <a:p>
            <a:pPr lvl="0" fontAlgn="base">
              <a:spcBef>
                <a:spcPct val="0"/>
              </a:spcBef>
            </a:pPr>
            <a:r>
              <a:rPr lang="ru-RU" sz="1600" dirty="0"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1600" b="1" dirty="0">
                <a:latin typeface="Cambria" pitchFamily="18" charset="0"/>
                <a:cs typeface="Times New Roman" pitchFamily="18" charset="0"/>
              </a:rPr>
              <a:t> (ЗАРПЛАТА)</a:t>
            </a:r>
          </a:p>
          <a:p>
            <a:pPr lvl="0" fontAlgn="base">
              <a:spcBef>
                <a:spcPct val="0"/>
              </a:spcBef>
            </a:pPr>
            <a:r>
              <a:rPr lang="ru-RU" sz="1600" dirty="0"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1600" b="1" dirty="0">
                <a:latin typeface="Cambria" pitchFamily="18" charset="0"/>
                <a:cs typeface="Times New Roman" pitchFamily="18" charset="0"/>
              </a:rPr>
              <a:t>  (ДОГОВОР)</a:t>
            </a:r>
          </a:p>
          <a:p>
            <a:pPr lvl="0" fontAlgn="base">
              <a:spcBef>
                <a:spcPct val="0"/>
              </a:spcBef>
            </a:pPr>
            <a:r>
              <a:rPr lang="ru-RU" sz="1600" dirty="0"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1600" b="1" dirty="0">
                <a:latin typeface="Cambria" pitchFamily="18" charset="0"/>
                <a:cs typeface="Times New Roman" pitchFamily="18" charset="0"/>
              </a:rPr>
              <a:t>  (ЭКОНОМИКА)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539552" y="4869160"/>
            <a:ext cx="3960440" cy="7898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 flipH="1">
            <a:off x="4427982" y="4869160"/>
            <a:ext cx="3949875" cy="165618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финансовой грамотности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3000375" cy="364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4716016" y="1600200"/>
            <a:ext cx="3960440" cy="4572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Проекты.</a:t>
            </a:r>
          </a:p>
          <a:p>
            <a:r>
              <a:rPr lang="ru-RU" dirty="0" smtClean="0"/>
              <a:t>Деловые и ролевые игры.</a:t>
            </a:r>
          </a:p>
          <a:p>
            <a:r>
              <a:rPr lang="ru-RU" dirty="0" smtClean="0"/>
              <a:t>Родительские собрания.</a:t>
            </a:r>
          </a:p>
          <a:p>
            <a:r>
              <a:rPr lang="ru-RU" dirty="0" smtClean="0"/>
              <a:t>Мини спектакли.</a:t>
            </a:r>
          </a:p>
          <a:p>
            <a:r>
              <a:rPr lang="ru-RU" dirty="0" smtClean="0"/>
              <a:t>Кейсы.</a:t>
            </a:r>
          </a:p>
          <a:p>
            <a:r>
              <a:rPr lang="ru-RU" dirty="0" smtClean="0"/>
              <a:t>Книжка -малышка.</a:t>
            </a:r>
          </a:p>
          <a:p>
            <a:r>
              <a:rPr lang="ru-RU" dirty="0" smtClean="0"/>
              <a:t>Конкурсы рисунков.</a:t>
            </a:r>
          </a:p>
          <a:p>
            <a:r>
              <a:rPr lang="ru-RU" dirty="0" smtClean="0"/>
              <a:t>Экскурсия в библиотеку.</a:t>
            </a:r>
          </a:p>
          <a:p>
            <a:r>
              <a:rPr lang="ru-RU" dirty="0" smtClean="0"/>
              <a:t>Встреча с банкиром.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204864"/>
            <a:ext cx="2736304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744416" cy="38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User\Desktop\20180925_1315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4127"/>
            <a:ext cx="3744416" cy="351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2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4638"/>
            <a:ext cx="7097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Диагностика                                              «Основы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грамотности»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23715"/>
              </p:ext>
            </p:extLst>
          </p:nvPr>
        </p:nvGraphicFramePr>
        <p:xfrm>
          <a:off x="827584" y="1417637"/>
          <a:ext cx="7097215" cy="4459631"/>
        </p:xfrm>
        <a:graphic>
          <a:graphicData uri="http://schemas.openxmlformats.org/drawingml/2006/table">
            <a:tbl>
              <a:tblPr firstRow="1" firstCol="1" bandRow="1"/>
              <a:tblGrid>
                <a:gridCol w="3413761"/>
                <a:gridCol w="1710428"/>
                <a:gridCol w="1973026"/>
              </a:tblGrid>
              <a:tr h="40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понимание природы и функции денег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умение ценить деньги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умение считать деньги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1балл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умение составлять финансовый отчет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умение экономить и сберегать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1балл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умение тратить деньги и жить по средствам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умение делиться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2балла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3балла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  <a:sym typeface="Trebuchet MS"/>
              </a:rPr>
              <a:t>Результативность деятельность</a:t>
            </a:r>
            <a:endParaRPr lang="ru-RU" b="1" dirty="0">
              <a:latin typeface="Arial" pitchFamily="34" charset="0"/>
              <a:cs typeface="Arial" pitchFamily="34" charset="0"/>
              <a:sym typeface="Trebuchet M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6738" y="1742398"/>
            <a:ext cx="4151286" cy="1902626"/>
            <a:chOff x="694831" y="4446281"/>
            <a:chExt cx="7404169" cy="2411719"/>
          </a:xfrm>
        </p:grpSpPr>
        <p:sp>
          <p:nvSpPr>
            <p:cNvPr id="7" name="Полилиния 6"/>
            <p:cNvSpPr/>
            <p:nvPr/>
          </p:nvSpPr>
          <p:spPr>
            <a:xfrm>
              <a:off x="694831" y="4446281"/>
              <a:ext cx="4751136" cy="2411719"/>
            </a:xfrm>
            <a:custGeom>
              <a:avLst/>
              <a:gdLst>
                <a:gd name="connsiteX0" fmla="*/ 0 w 3383280"/>
                <a:gd name="connsiteY0" fmla="*/ 1691640 h 3383279"/>
                <a:gd name="connsiteX1" fmla="*/ 495472 w 3383280"/>
                <a:gd name="connsiteY1" fmla="*/ 495470 h 3383279"/>
                <a:gd name="connsiteX2" fmla="*/ 1691643 w 3383280"/>
                <a:gd name="connsiteY2" fmla="*/ 2 h 3383279"/>
                <a:gd name="connsiteX3" fmla="*/ 2887813 w 3383280"/>
                <a:gd name="connsiteY3" fmla="*/ 495474 h 3383279"/>
                <a:gd name="connsiteX4" fmla="*/ 3383281 w 3383280"/>
                <a:gd name="connsiteY4" fmla="*/ 1691645 h 3383279"/>
                <a:gd name="connsiteX5" fmla="*/ 2887811 w 3383280"/>
                <a:gd name="connsiteY5" fmla="*/ 2887815 h 3383279"/>
                <a:gd name="connsiteX6" fmla="*/ 1691640 w 3383280"/>
                <a:gd name="connsiteY6" fmla="*/ 3383285 h 3383279"/>
                <a:gd name="connsiteX7" fmla="*/ 495470 w 3383280"/>
                <a:gd name="connsiteY7" fmla="*/ 2887814 h 3383279"/>
                <a:gd name="connsiteX8" fmla="*/ 1 w 3383280"/>
                <a:gd name="connsiteY8" fmla="*/ 1691643 h 3383279"/>
                <a:gd name="connsiteX9" fmla="*/ 0 w 3383280"/>
                <a:gd name="connsiteY9" fmla="*/ 1691640 h 338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3280" h="3383279">
                  <a:moveTo>
                    <a:pt x="0" y="1691640"/>
                  </a:moveTo>
                  <a:cubicBezTo>
                    <a:pt x="1" y="1242989"/>
                    <a:pt x="178227" y="812714"/>
                    <a:pt x="495472" y="495470"/>
                  </a:cubicBezTo>
                  <a:cubicBezTo>
                    <a:pt x="812717" y="178226"/>
                    <a:pt x="1242992" y="1"/>
                    <a:pt x="1691643" y="2"/>
                  </a:cubicBezTo>
                  <a:cubicBezTo>
                    <a:pt x="2140294" y="3"/>
                    <a:pt x="2570569" y="178229"/>
                    <a:pt x="2887813" y="495474"/>
                  </a:cubicBezTo>
                  <a:cubicBezTo>
                    <a:pt x="3205057" y="812719"/>
                    <a:pt x="3383282" y="1242994"/>
                    <a:pt x="3383281" y="1691645"/>
                  </a:cubicBezTo>
                  <a:cubicBezTo>
                    <a:pt x="3383281" y="2140296"/>
                    <a:pt x="3205055" y="2570571"/>
                    <a:pt x="2887811" y="2887815"/>
                  </a:cubicBezTo>
                  <a:cubicBezTo>
                    <a:pt x="2570567" y="3205059"/>
                    <a:pt x="2140291" y="3383285"/>
                    <a:pt x="1691640" y="3383285"/>
                  </a:cubicBezTo>
                  <a:cubicBezTo>
                    <a:pt x="1242989" y="3383285"/>
                    <a:pt x="812714" y="3205059"/>
                    <a:pt x="495470" y="2887814"/>
                  </a:cubicBezTo>
                  <a:cubicBezTo>
                    <a:pt x="178226" y="2570570"/>
                    <a:pt x="1" y="2140294"/>
                    <a:pt x="1" y="1691643"/>
                  </a:cubicBezTo>
                  <a:cubicBezTo>
                    <a:pt x="1" y="1691642"/>
                    <a:pt x="0" y="1691641"/>
                    <a:pt x="0" y="16916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2440" tIns="398961" rIns="960120" bIns="398961" numCol="1" spcCol="1270" anchor="ctr" anchorCtr="0">
              <a:noAutofit/>
            </a:bodyPr>
            <a:lstStyle/>
            <a:p>
              <a:pPr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347864" y="4446281"/>
              <a:ext cx="4751136" cy="2411719"/>
            </a:xfrm>
            <a:custGeom>
              <a:avLst/>
              <a:gdLst>
                <a:gd name="connsiteX0" fmla="*/ 0 w 3383280"/>
                <a:gd name="connsiteY0" fmla="*/ 1691640 h 3383279"/>
                <a:gd name="connsiteX1" fmla="*/ 495472 w 3383280"/>
                <a:gd name="connsiteY1" fmla="*/ 495470 h 3383279"/>
                <a:gd name="connsiteX2" fmla="*/ 1691643 w 3383280"/>
                <a:gd name="connsiteY2" fmla="*/ 2 h 3383279"/>
                <a:gd name="connsiteX3" fmla="*/ 2887813 w 3383280"/>
                <a:gd name="connsiteY3" fmla="*/ 495474 h 3383279"/>
                <a:gd name="connsiteX4" fmla="*/ 3383281 w 3383280"/>
                <a:gd name="connsiteY4" fmla="*/ 1691645 h 3383279"/>
                <a:gd name="connsiteX5" fmla="*/ 2887811 w 3383280"/>
                <a:gd name="connsiteY5" fmla="*/ 2887815 h 3383279"/>
                <a:gd name="connsiteX6" fmla="*/ 1691640 w 3383280"/>
                <a:gd name="connsiteY6" fmla="*/ 3383285 h 3383279"/>
                <a:gd name="connsiteX7" fmla="*/ 495470 w 3383280"/>
                <a:gd name="connsiteY7" fmla="*/ 2887814 h 3383279"/>
                <a:gd name="connsiteX8" fmla="*/ 1 w 3383280"/>
                <a:gd name="connsiteY8" fmla="*/ 1691643 h 3383279"/>
                <a:gd name="connsiteX9" fmla="*/ 0 w 3383280"/>
                <a:gd name="connsiteY9" fmla="*/ 1691640 h 338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3280" h="3383279">
                  <a:moveTo>
                    <a:pt x="0" y="1691640"/>
                  </a:moveTo>
                  <a:cubicBezTo>
                    <a:pt x="1" y="1242989"/>
                    <a:pt x="178227" y="812714"/>
                    <a:pt x="495472" y="495470"/>
                  </a:cubicBezTo>
                  <a:cubicBezTo>
                    <a:pt x="812717" y="178226"/>
                    <a:pt x="1242992" y="1"/>
                    <a:pt x="1691643" y="2"/>
                  </a:cubicBezTo>
                  <a:cubicBezTo>
                    <a:pt x="2140294" y="3"/>
                    <a:pt x="2570569" y="178229"/>
                    <a:pt x="2887813" y="495474"/>
                  </a:cubicBezTo>
                  <a:cubicBezTo>
                    <a:pt x="3205057" y="812719"/>
                    <a:pt x="3383282" y="1242994"/>
                    <a:pt x="3383281" y="1691645"/>
                  </a:cubicBezTo>
                  <a:cubicBezTo>
                    <a:pt x="3383281" y="2140296"/>
                    <a:pt x="3205055" y="2570571"/>
                    <a:pt x="2887811" y="2887815"/>
                  </a:cubicBezTo>
                  <a:cubicBezTo>
                    <a:pt x="2570567" y="3205059"/>
                    <a:pt x="2140291" y="3383285"/>
                    <a:pt x="1691640" y="3383285"/>
                  </a:cubicBezTo>
                  <a:cubicBezTo>
                    <a:pt x="1242989" y="3383285"/>
                    <a:pt x="812714" y="3205059"/>
                    <a:pt x="495470" y="2887814"/>
                  </a:cubicBezTo>
                  <a:cubicBezTo>
                    <a:pt x="178226" y="2570570"/>
                    <a:pt x="1" y="2140294"/>
                    <a:pt x="1" y="1691643"/>
                  </a:cubicBezTo>
                  <a:cubicBezTo>
                    <a:pt x="1" y="1691642"/>
                    <a:pt x="0" y="1691641"/>
                    <a:pt x="0" y="1691640"/>
                  </a:cubicBezTo>
                  <a:close/>
                </a:path>
              </a:pathLst>
            </a:custGeom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2440" tIns="398961" rIns="960120" bIns="398961" numCol="1" spcCol="1270" anchor="ctr" anchorCtr="0">
              <a:noAutofit/>
            </a:bodyPr>
            <a:lstStyle/>
            <a:p>
              <a:pPr algn="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 smtClean="0">
                <a:ln w="57150"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24129" y="5013176"/>
              <a:ext cx="2210649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rgbClr val="00206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Учитель</a:t>
              </a:r>
              <a:endParaRPr lang="ru-RU" sz="10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24127" y="5661249"/>
              <a:ext cx="1827189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rgbClr val="00206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Школа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98338" y="5373216"/>
              <a:ext cx="2196010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rgbClr val="00206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Ребенок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01410" y="5013176"/>
              <a:ext cx="2519088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rgbClr val="00206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Родители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1410" y="5661249"/>
              <a:ext cx="1792880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rgbClr val="00206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Семья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148064" y="1665701"/>
            <a:ext cx="3096344" cy="20128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300"/>
              </a:spcBef>
              <a:buClr>
                <a:srgbClr val="9BBB59"/>
              </a:buClr>
              <a:buSzPct val="100000"/>
            </a:pPr>
            <a:r>
              <a:rPr lang="ru-RU" sz="2600" kern="1200" dirty="0" smtClean="0">
                <a:solidFill>
                  <a:srgbClr val="002060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Повышение уровня финансовой грамотности участников образовательных отношений</a:t>
            </a:r>
            <a:endParaRPr lang="ru-RU" sz="2600" kern="1200" dirty="0">
              <a:solidFill>
                <a:srgbClr val="002060"/>
              </a:solidFill>
              <a:latin typeface="Times New Roman" pitchFamily="18" charset="0"/>
              <a:ea typeface="Georgia"/>
              <a:cs typeface="Times New Roman" pitchFamily="18" charset="0"/>
              <a:sym typeface="Georgia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0" y="4095187"/>
            <a:ext cx="4480955" cy="1998109"/>
          </a:xfrm>
          <a:custGeom>
            <a:avLst/>
            <a:gdLst>
              <a:gd name="connsiteX0" fmla="*/ 0 w 4995273"/>
              <a:gd name="connsiteY0" fmla="*/ 0 h 1998109"/>
              <a:gd name="connsiteX1" fmla="*/ 3996219 w 4995273"/>
              <a:gd name="connsiteY1" fmla="*/ 0 h 1998109"/>
              <a:gd name="connsiteX2" fmla="*/ 4995273 w 4995273"/>
              <a:gd name="connsiteY2" fmla="*/ 999055 h 1998109"/>
              <a:gd name="connsiteX3" fmla="*/ 3996219 w 4995273"/>
              <a:gd name="connsiteY3" fmla="*/ 1998109 h 1998109"/>
              <a:gd name="connsiteX4" fmla="*/ 0 w 4995273"/>
              <a:gd name="connsiteY4" fmla="*/ 1998109 h 1998109"/>
              <a:gd name="connsiteX5" fmla="*/ 999055 w 4995273"/>
              <a:gd name="connsiteY5" fmla="*/ 999055 h 1998109"/>
              <a:gd name="connsiteX6" fmla="*/ 0 w 4995273"/>
              <a:gd name="connsiteY6" fmla="*/ 0 h 19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273" h="1998109">
                <a:moveTo>
                  <a:pt x="0" y="0"/>
                </a:moveTo>
                <a:lnTo>
                  <a:pt x="3996219" y="0"/>
                </a:lnTo>
                <a:lnTo>
                  <a:pt x="4995273" y="999055"/>
                </a:lnTo>
                <a:lnTo>
                  <a:pt x="3996219" y="1998109"/>
                </a:lnTo>
                <a:lnTo>
                  <a:pt x="0" y="1998109"/>
                </a:lnTo>
                <a:lnTo>
                  <a:pt x="999055" y="999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615" tIns="17780" rIns="999054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endParaRPr lang="ru-RU" sz="2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987823" y="4095187"/>
            <a:ext cx="6156177" cy="1998109"/>
          </a:xfrm>
          <a:custGeom>
            <a:avLst/>
            <a:gdLst>
              <a:gd name="connsiteX0" fmla="*/ 0 w 4146077"/>
              <a:gd name="connsiteY0" fmla="*/ 0 h 1658430"/>
              <a:gd name="connsiteX1" fmla="*/ 3316862 w 4146077"/>
              <a:gd name="connsiteY1" fmla="*/ 0 h 1658430"/>
              <a:gd name="connsiteX2" fmla="*/ 4146077 w 4146077"/>
              <a:gd name="connsiteY2" fmla="*/ 829215 h 1658430"/>
              <a:gd name="connsiteX3" fmla="*/ 3316862 w 4146077"/>
              <a:gd name="connsiteY3" fmla="*/ 1658430 h 1658430"/>
              <a:gd name="connsiteX4" fmla="*/ 0 w 4146077"/>
              <a:gd name="connsiteY4" fmla="*/ 1658430 h 1658430"/>
              <a:gd name="connsiteX5" fmla="*/ 829215 w 4146077"/>
              <a:gd name="connsiteY5" fmla="*/ 829215 h 1658430"/>
              <a:gd name="connsiteX6" fmla="*/ 0 w 4146077"/>
              <a:gd name="connsiteY6" fmla="*/ 0 h 165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077" h="1658430">
                <a:moveTo>
                  <a:pt x="0" y="0"/>
                </a:moveTo>
                <a:lnTo>
                  <a:pt x="3316862" y="0"/>
                </a:lnTo>
                <a:lnTo>
                  <a:pt x="4146077" y="829215"/>
                </a:lnTo>
                <a:lnTo>
                  <a:pt x="3316862" y="1658430"/>
                </a:lnTo>
                <a:lnTo>
                  <a:pt x="0" y="1658430"/>
                </a:lnTo>
                <a:lnTo>
                  <a:pt x="829215" y="829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4775" tIns="17780" rIns="829215" bIns="17780" numCol="1" spcCol="1270" anchor="ctr" anchorCtr="0"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Семинары</a:t>
            </a:r>
          </a:p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Видеоконференцсвязь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 –практические конференции</a:t>
            </a:r>
          </a:p>
        </p:txBody>
      </p:sp>
      <p:pic>
        <p:nvPicPr>
          <p:cNvPr id="1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96894"/>
            <a:ext cx="1224136" cy="10506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70609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274638"/>
            <a:ext cx="842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274638"/>
            <a:ext cx="88204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Материалы по основам финансовой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3465"/>
            <a:ext cx="8712969" cy="57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 smtClean="0"/>
              <a:t>Материалы</a:t>
            </a:r>
            <a:r>
              <a:rPr lang="ru-RU" sz="1800" dirty="0"/>
              <a:t>,   разработанные в рамках проекта Министерства финансов Российской Федерации «Содействие повышению уровня финансовой грамотности населения и развитию финансового образования в Российской Федерации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 </a:t>
            </a:r>
            <a:endParaRPr lang="ru-RU" sz="1800" dirty="0"/>
          </a:p>
          <a:p>
            <a:r>
              <a:rPr lang="ru-RU" sz="1800" u="sng" dirty="0">
                <a:hlinkClick r:id="rId3"/>
              </a:rPr>
              <a:t>https://fmc.hse.ru/methodology</a:t>
            </a:r>
            <a:r>
              <a:rPr lang="ru-RU" sz="1800" dirty="0"/>
              <a:t> - методические материалы по финансовой грамотности для учащихся</a:t>
            </a:r>
            <a:r>
              <a:rPr lang="ru-RU" sz="1800" dirty="0" smtClean="0"/>
              <a:t>;</a:t>
            </a:r>
          </a:p>
          <a:p>
            <a:endParaRPr lang="ru-RU" sz="1800" dirty="0"/>
          </a:p>
          <a:p>
            <a:r>
              <a:rPr lang="ru-RU" sz="1800" u="sng" dirty="0">
                <a:hlinkClick r:id="rId4"/>
              </a:rPr>
              <a:t>http://школа.вашифинансы.рф/courses.php</a:t>
            </a:r>
            <a:r>
              <a:rPr lang="ru-RU" sz="1800" dirty="0"/>
              <a:t> - учебно-методические модули для учащихся</a:t>
            </a:r>
            <a:r>
              <a:rPr lang="ru-RU" sz="1800" dirty="0" smtClean="0"/>
              <a:t>;</a:t>
            </a:r>
          </a:p>
          <a:p>
            <a:endParaRPr lang="ru-RU" sz="1800" dirty="0"/>
          </a:p>
          <a:p>
            <a:r>
              <a:rPr lang="ru-RU" sz="1800" u="sng" dirty="0">
                <a:hlinkClick r:id="rId5"/>
              </a:rPr>
              <a:t>https://rosuchebnik.ru/metodicheskaja-pomosch/materialy/predmet-finansovaya-gramotnost/</a:t>
            </a:r>
            <a:r>
              <a:rPr lang="ru-RU" sz="1800" dirty="0"/>
              <a:t> - сборники модулей по финансовой грамотности             к учебно-методическим комплектам </a:t>
            </a:r>
            <a:r>
              <a:rPr lang="ru-RU" sz="1800" dirty="0" smtClean="0"/>
              <a:t>;</a:t>
            </a:r>
          </a:p>
          <a:p>
            <a:endParaRPr lang="ru-RU" sz="1800" dirty="0"/>
          </a:p>
          <a:p>
            <a:r>
              <a:rPr lang="ru-RU" sz="1800" dirty="0"/>
              <a:t>Дополнительные материалы по курсу «Основы финансовой грамотности», размещенные на сайтах </a:t>
            </a:r>
            <a:r>
              <a:rPr lang="ru-RU" sz="1800" dirty="0" err="1"/>
              <a:t>вашифинансы.рф</a:t>
            </a:r>
            <a:r>
              <a:rPr lang="ru-RU" sz="1800" dirty="0"/>
              <a:t> (</a:t>
            </a:r>
            <a:r>
              <a:rPr lang="ru-RU" sz="1800" u="sng" dirty="0">
                <a:hlinkClick r:id="rId6"/>
              </a:rPr>
              <a:t>https://vashifinancy.ru/</a:t>
            </a:r>
            <a:r>
              <a:rPr lang="ru-RU" sz="1800" dirty="0"/>
              <a:t>), </a:t>
            </a:r>
            <a:r>
              <a:rPr lang="ru-RU" sz="1800" dirty="0" err="1"/>
              <a:t>хочумогузнаю.рф</a:t>
            </a:r>
            <a:r>
              <a:rPr lang="ru-RU" sz="1800" dirty="0"/>
              <a:t> (</a:t>
            </a:r>
            <a:r>
              <a:rPr lang="ru-RU" sz="1800" u="sng" dirty="0">
                <a:hlinkClick r:id="rId7"/>
              </a:rPr>
              <a:t>https://хочумогузнаю.рф</a:t>
            </a:r>
            <a:r>
              <a:rPr lang="ru-RU" sz="1800" dirty="0"/>
              <a:t>).</a:t>
            </a:r>
          </a:p>
          <a:p>
            <a:r>
              <a:rPr lang="ru-RU" sz="18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8785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08050"/>
            <a:ext cx="8002588" cy="48974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 smtClean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6004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Ck0NkVkWEAAfmn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1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6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712968" cy="5616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1800" dirty="0" smtClean="0"/>
              <a:t>Термин </a:t>
            </a:r>
            <a:r>
              <a:rPr lang="ru-RU" sz="1800" dirty="0"/>
              <a:t>«Функциональная грамотность» далеко не новый, он был введен в 1957 году в документах ЮНЕСКО, наряду с понятиями «грамотность» и « минимальная грамотность</a:t>
            </a:r>
            <a:r>
              <a:rPr lang="ru-RU" sz="1800" dirty="0" smtClean="0"/>
              <a:t>».</a:t>
            </a:r>
            <a:r>
              <a:rPr lang="ru-RU" sz="1800" dirty="0"/>
              <a:t> </a:t>
            </a:r>
            <a:r>
              <a:rPr lang="ru-RU" sz="1800" dirty="0" smtClean="0"/>
              <a:t>Примерно </a:t>
            </a:r>
            <a:r>
              <a:rPr lang="ru-RU" sz="1800" dirty="0"/>
              <a:t>до середины 70-х годов концепция и стратегия исследования связывалась с профессиональной деятельностью людей: компенсацией недостающих знаний и умений в этой сфере. </a:t>
            </a:r>
            <a:r>
              <a:rPr lang="ru-RU" sz="1800" dirty="0" smtClean="0"/>
              <a:t>В </a:t>
            </a:r>
            <a:r>
              <a:rPr lang="ru-RU" sz="1800" dirty="0"/>
              <a:t>дальнейшем Функциональная грамотность стала рассматриваться в более широком смысле: включать компьютерную грамотность, </a:t>
            </a:r>
            <a:r>
              <a:rPr lang="ru-RU" sz="1800" dirty="0" smtClean="0"/>
              <a:t> финансовую, политическую</a:t>
            </a:r>
            <a:r>
              <a:rPr lang="ru-RU" sz="1800" dirty="0"/>
              <a:t>, экономическую грамотность и т.д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b="1" dirty="0"/>
              <a:t>Финансовая грамотность </a:t>
            </a:r>
            <a:r>
              <a:rPr lang="ru-RU" sz="1800" dirty="0"/>
              <a:t>– это совокупность знаний, навыков, умений и установок в финансовой сфере и личностных социально-педагогических характеристик, </a:t>
            </a:r>
            <a:r>
              <a:rPr lang="ru-RU" sz="1800" dirty="0" err="1"/>
              <a:t>сформированность</a:t>
            </a:r>
            <a:r>
              <a:rPr lang="ru-RU" sz="1800" dirty="0"/>
              <a:t> которых определяет способность и готовность человека продуктивно выполнять различные социально-экономические роли: домохозяина, инвестора, заемщика, налогоплательщика и т. д</a:t>
            </a:r>
            <a:r>
              <a:rPr lang="ru-RU" sz="1800" dirty="0" smtClean="0"/>
              <a:t>.  Это 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2803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67544" y="692696"/>
            <a:ext cx="3672409" cy="522640"/>
          </a:xfrm>
          <a:custGeom>
            <a:avLst/>
            <a:gdLst>
              <a:gd name="connsiteX0" fmla="*/ 0 w 4319425"/>
              <a:gd name="connsiteY0" fmla="*/ 0 h 1727770"/>
              <a:gd name="connsiteX1" fmla="*/ 3455540 w 4319425"/>
              <a:gd name="connsiteY1" fmla="*/ 0 h 1727770"/>
              <a:gd name="connsiteX2" fmla="*/ 4319425 w 4319425"/>
              <a:gd name="connsiteY2" fmla="*/ 863885 h 1727770"/>
              <a:gd name="connsiteX3" fmla="*/ 3455540 w 4319425"/>
              <a:gd name="connsiteY3" fmla="*/ 1727770 h 1727770"/>
              <a:gd name="connsiteX4" fmla="*/ 0 w 4319425"/>
              <a:gd name="connsiteY4" fmla="*/ 1727770 h 1727770"/>
              <a:gd name="connsiteX5" fmla="*/ 863885 w 4319425"/>
              <a:gd name="connsiteY5" fmla="*/ 863885 h 1727770"/>
              <a:gd name="connsiteX6" fmla="*/ 0 w 4319425"/>
              <a:gd name="connsiteY6" fmla="*/ 0 h 17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425" h="1727770">
                <a:moveTo>
                  <a:pt x="0" y="0"/>
                </a:moveTo>
                <a:lnTo>
                  <a:pt x="3455540" y="0"/>
                </a:lnTo>
                <a:lnTo>
                  <a:pt x="4319425" y="863885"/>
                </a:lnTo>
                <a:lnTo>
                  <a:pt x="3455540" y="1727770"/>
                </a:lnTo>
                <a:lnTo>
                  <a:pt x="0" y="1727770"/>
                </a:lnTo>
                <a:lnTo>
                  <a:pt x="863885" y="8638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795" tIns="20955" rIns="86388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4" y="476672"/>
            <a:ext cx="446449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финансовой  грамотности </a:t>
            </a:r>
            <a:r>
              <a:rPr lang="ru-RU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по данным мониторинга</a:t>
            </a:r>
            <a:endPara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772816"/>
            <a:ext cx="81369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уровня финансовой грамотности в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67544" y="2234481"/>
            <a:ext cx="8136904" cy="443487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 исследование было инициировано Минфином в рамках Проекта «Содействие повышению уровня финансовой грамотности населения и развитию финансового образования в РФ». По результатам исследования средняя оценка финансовой грамотности по всем странам — 13,2 баллов из максимальных 21.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(оператор в России — Аналитический центр НАФИ) получила 12,2 балла (25-е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место).  В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феврале 2019 года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 Россия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заняла девятое место среди стран </a:t>
            </a:r>
            <a:r>
              <a:rPr lang="ru-RU" sz="2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G20"/>
              </a:rPr>
              <a:t>G20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рейтинге финансовой грамотности населения. Средний показатель финансовой грамотности у россиян составил 12,12 балла из 21. Средняя оценка по странам G20 — 12,7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балла.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274638"/>
            <a:ext cx="8424935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повышения финансовой грамотности в Российской Федерации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2017 - 2023 годы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dagrcdo.ru/wp-content/uploads/2020/09/%D0%A4%D0%B8%D0%BD-%D0%B3%D1%80%D0%B0%D0%BC%D0%BE%D1%82%D0%BD%D0%BE%D1%81%D1%82%D1%8C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59" y="1178961"/>
            <a:ext cx="8676453" cy="52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734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463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3" name="Рисунок 12" descr="http://lizey17.ru/_tbkp/metod/materiali/slide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640"/>
            <a:ext cx="8496943" cy="62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286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Shape 198"/>
          <p:cNvGrpSpPr/>
          <p:nvPr/>
        </p:nvGrpSpPr>
        <p:grpSpPr>
          <a:xfrm>
            <a:off x="251519" y="1988840"/>
            <a:ext cx="8424935" cy="4563315"/>
            <a:chOff x="0" y="1008111"/>
            <a:chExt cx="8424935" cy="4563315"/>
          </a:xfrm>
        </p:grpSpPr>
        <p:sp>
          <p:nvSpPr>
            <p:cNvPr id="199" name="Shape 199"/>
            <p:cNvSpPr/>
            <p:nvPr/>
          </p:nvSpPr>
          <p:spPr>
            <a:xfrm>
              <a:off x="0" y="1008111"/>
              <a:ext cx="8424935" cy="45633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quadBezTo>
                    <a:pt x="20000" y="40000"/>
                    <a:pt x="101250" y="14999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59999"/>
                  </a:lnTo>
                  <a:lnTo>
                    <a:pt x="103362" y="45000"/>
                  </a:lnTo>
                  <a:quadBezTo>
                    <a:pt x="30000" y="55000"/>
                    <a:pt x="0" y="119999"/>
                  </a:quad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069966" y="4174321"/>
              <a:ext cx="219048" cy="219048"/>
            </a:xfrm>
            <a:prstGeom prst="ellipse">
              <a:avLst/>
            </a:prstGeom>
            <a:solidFill>
              <a:srgbClr val="52538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179491" y="4049673"/>
              <a:ext cx="1963010" cy="1521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3003489" y="2880319"/>
              <a:ext cx="395970" cy="395970"/>
            </a:xfrm>
            <a:prstGeom prst="ellipse">
              <a:avLst/>
            </a:prstGeom>
            <a:solidFill>
              <a:srgbClr val="52538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328771" y="2116676"/>
              <a:ext cx="547619" cy="547619"/>
            </a:xfrm>
            <a:prstGeom prst="ellipse">
              <a:avLst/>
            </a:prstGeom>
            <a:solidFill>
              <a:srgbClr val="52538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2051720" y="5229199"/>
            <a:ext cx="2664296" cy="1322955"/>
          </a:xfrm>
          <a:prstGeom prst="borderCallout1">
            <a:avLst>
              <a:gd name="adj1" fmla="val 48733"/>
              <a:gd name="adj2" fmla="val 56"/>
              <a:gd name="adj3" fmla="val 3592"/>
              <a:gd name="adj4" fmla="val -238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ПОЛУЧЕНИЕ ЗНАНИЙ, НАВЫКОВ,  УМЕНИЙ И УСТАНОВОК В ФИНАНСОВОЙ СФЕРЕ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323528" y="1556792"/>
            <a:ext cx="4320480" cy="1512168"/>
          </a:xfrm>
          <a:prstGeom prst="borderCallout1">
            <a:avLst>
              <a:gd name="adj1" fmla="val 100720"/>
              <a:gd name="adj2" fmla="val 49986"/>
              <a:gd name="adj3" fmla="val 165579"/>
              <a:gd name="adj4" fmla="val 723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ОТВЕТСТВЕННОСТИ И НРАВСТВЕННОГО ПОВЕДЕНИЯ В ОБЛАСТИ ФИНАНСОВЫХ ОТНОШЕНИЙ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5004048" y="4365104"/>
            <a:ext cx="3600400" cy="2016224"/>
          </a:xfrm>
          <a:prstGeom prst="borderCallout1">
            <a:avLst>
              <a:gd name="adj1" fmla="val -48636"/>
              <a:gd name="adj2" fmla="val 22658"/>
              <a:gd name="adj3" fmla="val -750"/>
              <a:gd name="adj4" fmla="val 5019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ОПЫТА ПРИМЕНЕНИЯ ПОЛУЧЕННЫХ ЗНАНИЙ И УМЕНИЙ ДЛЯ РЕШЕНИЯ ЭЛЕМЕНТАРНЫХ ВОПРОСОВ В ОБЛАСТИ ЭКОНОМИКИ В СЕМЬЕ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274638"/>
            <a:ext cx="842493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0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53575" y="528171"/>
            <a:ext cx="8243138" cy="5853158"/>
            <a:chOff x="467544" y="551308"/>
            <a:chExt cx="8243138" cy="5048428"/>
          </a:xfrm>
        </p:grpSpPr>
        <p:sp>
          <p:nvSpPr>
            <p:cNvPr id="6" name="Полилиния 5"/>
            <p:cNvSpPr/>
            <p:nvPr/>
          </p:nvSpPr>
          <p:spPr>
            <a:xfrm>
              <a:off x="467544" y="4215674"/>
              <a:ext cx="8208912" cy="1384062"/>
            </a:xfrm>
            <a:custGeom>
              <a:avLst/>
              <a:gdLst>
                <a:gd name="connsiteX0" fmla="*/ 0 w 8208912"/>
                <a:gd name="connsiteY0" fmla="*/ 0 h 2309705"/>
                <a:gd name="connsiteX1" fmla="*/ 8208912 w 8208912"/>
                <a:gd name="connsiteY1" fmla="*/ 0 h 2309705"/>
                <a:gd name="connsiteX2" fmla="*/ 8208912 w 8208912"/>
                <a:gd name="connsiteY2" fmla="*/ 2309705 h 2309705"/>
                <a:gd name="connsiteX3" fmla="*/ 0 w 8208912"/>
                <a:gd name="connsiteY3" fmla="*/ 2309705 h 2309705"/>
                <a:gd name="connsiteX4" fmla="*/ 0 w 8208912"/>
                <a:gd name="connsiteY4" fmla="*/ 0 h 23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8912" h="2309705">
                  <a:moveTo>
                    <a:pt x="0" y="0"/>
                  </a:moveTo>
                  <a:lnTo>
                    <a:pt x="8208912" y="0"/>
                  </a:lnTo>
                  <a:lnTo>
                    <a:pt x="8208912" y="2309705"/>
                  </a:lnTo>
                  <a:lnTo>
                    <a:pt x="0" y="2309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Умения и навыки, необходимые для решения жизненных задач в </a:t>
              </a:r>
              <a:r>
                <a:rPr lang="ru-RU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финансовой  сфере человеческой деятельности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7544" y="551308"/>
              <a:ext cx="8215200" cy="3664365"/>
            </a:xfrm>
            <a:custGeom>
              <a:avLst/>
              <a:gdLst>
                <a:gd name="connsiteX0" fmla="*/ 0 w 8208912"/>
                <a:gd name="connsiteY0" fmla="*/ 1244132 h 3552327"/>
                <a:gd name="connsiteX1" fmla="*/ 3660415 w 8208912"/>
                <a:gd name="connsiteY1" fmla="*/ 1244132 h 3552327"/>
                <a:gd name="connsiteX2" fmla="*/ 3660415 w 8208912"/>
                <a:gd name="connsiteY2" fmla="*/ 888082 h 3552327"/>
                <a:gd name="connsiteX3" fmla="*/ 3216374 w 8208912"/>
                <a:gd name="connsiteY3" fmla="*/ 888082 h 3552327"/>
                <a:gd name="connsiteX4" fmla="*/ 4104456 w 8208912"/>
                <a:gd name="connsiteY4" fmla="*/ 0 h 3552327"/>
                <a:gd name="connsiteX5" fmla="*/ 4992538 w 8208912"/>
                <a:gd name="connsiteY5" fmla="*/ 888082 h 3552327"/>
                <a:gd name="connsiteX6" fmla="*/ 4548497 w 8208912"/>
                <a:gd name="connsiteY6" fmla="*/ 888082 h 3552327"/>
                <a:gd name="connsiteX7" fmla="*/ 4548497 w 8208912"/>
                <a:gd name="connsiteY7" fmla="*/ 1244132 h 3552327"/>
                <a:gd name="connsiteX8" fmla="*/ 8208912 w 8208912"/>
                <a:gd name="connsiteY8" fmla="*/ 1244132 h 3552327"/>
                <a:gd name="connsiteX9" fmla="*/ 8208912 w 8208912"/>
                <a:gd name="connsiteY9" fmla="*/ 3552327 h 3552327"/>
                <a:gd name="connsiteX10" fmla="*/ 0 w 8208912"/>
                <a:gd name="connsiteY10" fmla="*/ 3552327 h 3552327"/>
                <a:gd name="connsiteX11" fmla="*/ 0 w 8208912"/>
                <a:gd name="connsiteY11" fmla="*/ 1244132 h 35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08912" h="3552327">
                  <a:moveTo>
                    <a:pt x="8208912" y="2308195"/>
                  </a:moveTo>
                  <a:lnTo>
                    <a:pt x="4548497" y="2308195"/>
                  </a:lnTo>
                  <a:lnTo>
                    <a:pt x="4548497" y="2664245"/>
                  </a:lnTo>
                  <a:lnTo>
                    <a:pt x="4992538" y="2664245"/>
                  </a:lnTo>
                  <a:lnTo>
                    <a:pt x="4104456" y="3552326"/>
                  </a:lnTo>
                  <a:lnTo>
                    <a:pt x="3216374" y="2664245"/>
                  </a:lnTo>
                  <a:lnTo>
                    <a:pt x="3660415" y="2664245"/>
                  </a:lnTo>
                  <a:lnTo>
                    <a:pt x="3660415" y="2308195"/>
                  </a:lnTo>
                  <a:lnTo>
                    <a:pt x="0" y="2308195"/>
                  </a:lnTo>
                  <a:lnTo>
                    <a:pt x="0" y="1"/>
                  </a:lnTo>
                  <a:lnTo>
                    <a:pt x="8208912" y="1"/>
                  </a:lnTo>
                  <a:lnTo>
                    <a:pt x="8208912" y="230819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206249" rIns="206248" bIns="251171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Факторы, влияющие на </a:t>
              </a:r>
              <a:r>
                <a:rPr lang="ru-RU" sz="2400" b="1" dirty="0" smtClean="0"/>
                <a:t>формирование  финансовой грамотности учащихся</a:t>
              </a:r>
              <a:endParaRPr lang="ru-RU" sz="24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8546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Содержание образования (стандарты, учебные программы)</a:t>
              </a:r>
              <a:endParaRPr lang="ru-RU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09927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Формы и методы обучения</a:t>
              </a:r>
              <a:endParaRPr lang="ru-RU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751309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ea typeface="Georgia"/>
                  <a:cs typeface="Times New Roman" pitchFamily="18" charset="0"/>
                  <a:sym typeface="Georgia"/>
                </a:rPr>
                <a:t>Система  диагностики и оценки </a:t>
              </a:r>
              <a:r>
                <a:rPr lang="ru-RU" kern="1200" dirty="0">
                  <a:solidFill>
                    <a:schemeClr val="tx1"/>
                  </a:solidFill>
                  <a:latin typeface="Times New Roman" pitchFamily="18" charset="0"/>
                  <a:ea typeface="Georgia"/>
                  <a:cs typeface="Times New Roman" pitchFamily="18" charset="0"/>
                  <a:sym typeface="Georgia"/>
                </a:rPr>
                <a:t> </a:t>
              </a: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ea typeface="Georgia"/>
                  <a:cs typeface="Times New Roman" pitchFamily="18" charset="0"/>
                  <a:sym typeface="Georgia"/>
                </a:rPr>
                <a:t>результатов 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392690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ea typeface="Georgia"/>
                  <a:cs typeface="Times New Roman" pitchFamily="18" charset="0"/>
                  <a:sym typeface="Georgia"/>
                </a:rPr>
                <a:t>Модель управления школой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069301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Активная роль родителей в процессе обучения и </a:t>
              </a:r>
              <a:r>
                <a:rPr lang="ru-RU" dirty="0" smtClean="0"/>
                <a:t>воспитания</a:t>
              </a:r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5520" y="188640"/>
            <a:ext cx="6360975" cy="153194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/>
                <a:ea typeface="Calibri"/>
              </a:rPr>
              <a:t>Учебно-методический комплекс </a:t>
            </a:r>
            <a:r>
              <a:rPr lang="ru-RU" sz="2400" b="1" dirty="0">
                <a:latin typeface="Times New Roman"/>
                <a:ea typeface="Calibri"/>
              </a:rPr>
              <a:t>«Введение в финансовую грамотность»</a:t>
            </a:r>
            <a:r>
              <a:rPr lang="ru-RU" sz="2400" dirty="0">
                <a:latin typeface="Times New Roman"/>
                <a:ea typeface="Calibri"/>
              </a:rPr>
              <a:t> может </a:t>
            </a:r>
            <a:r>
              <a:rPr lang="ru-RU" sz="2400" dirty="0" smtClean="0">
                <a:latin typeface="Times New Roman"/>
                <a:ea typeface="Calibri"/>
              </a:rPr>
              <a:t> проводиться  отдельным курсом  или  быть </a:t>
            </a:r>
            <a:r>
              <a:rPr lang="ru-RU" sz="2400" dirty="0">
                <a:latin typeface="Times New Roman"/>
                <a:ea typeface="Calibri"/>
              </a:rPr>
              <a:t>встроен в образовательные </a:t>
            </a:r>
            <a:r>
              <a:rPr lang="ru-RU" sz="2400" dirty="0" smtClean="0">
                <a:latin typeface="Times New Roman"/>
                <a:ea typeface="Calibri"/>
              </a:rPr>
              <a:t>программы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309">
            <a:off x="-49326" y="2090271"/>
            <a:ext cx="3430503" cy="2387136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7979"/>
            <a:ext cx="2952328" cy="292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321">
            <a:off x="43486" y="1702955"/>
            <a:ext cx="3275856" cy="31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23" y="1682514"/>
            <a:ext cx="5400600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vashifinancy.ru/books/img/Shapka_straniczy__15676822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49" y="3533962"/>
            <a:ext cx="4182480" cy="339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2" y="692696"/>
            <a:ext cx="32758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1316</TotalTime>
  <Words>763</Words>
  <Application>Microsoft Office PowerPoint</Application>
  <PresentationFormat>Экран (4:3)</PresentationFormat>
  <Paragraphs>136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Формирование  финансовой  грамотности учащихся начальной школы  на уроках и во внеурочной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методы и формы, способствующие развитию финансовой грамотности </vt:lpstr>
      <vt:lpstr>Презентация PowerPoint</vt:lpstr>
      <vt:lpstr>Презентация PowerPoint</vt:lpstr>
      <vt:lpstr>             Урочная деятельность. Окружающий мир </vt:lpstr>
      <vt:lpstr>Презентация PowerPoint</vt:lpstr>
      <vt:lpstr>             Внеурочная деятельность. Основы финансовой грамотности </vt:lpstr>
      <vt:lpstr>Презентация PowerPoint</vt:lpstr>
      <vt:lpstr>Результативность деятельность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 как средство формирования социального партнерства с родителями обучающихся в начальной школе</dc:title>
  <dc:creator>Алексей</dc:creator>
  <cp:lastModifiedBy>Дом</cp:lastModifiedBy>
  <cp:revision>176</cp:revision>
  <dcterms:modified xsi:type="dcterms:W3CDTF">2020-12-24T07:27:43Z</dcterms:modified>
</cp:coreProperties>
</file>