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37"/>
  </p:notesMasterIdLst>
  <p:sldIdLst>
    <p:sldId id="278" r:id="rId2"/>
    <p:sldId id="256" r:id="rId3"/>
    <p:sldId id="270" r:id="rId4"/>
    <p:sldId id="258" r:id="rId5"/>
    <p:sldId id="259" r:id="rId6"/>
    <p:sldId id="272" r:id="rId7"/>
    <p:sldId id="273" r:id="rId8"/>
    <p:sldId id="268" r:id="rId9"/>
    <p:sldId id="274" r:id="rId10"/>
    <p:sldId id="275" r:id="rId11"/>
    <p:sldId id="276" r:id="rId12"/>
    <p:sldId id="277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298" r:id="rId33"/>
    <p:sldId id="299" r:id="rId34"/>
    <p:sldId id="300" r:id="rId35"/>
    <p:sldId id="301" r:id="rId36"/>
    <p:sldId id="302" r:id="rId37"/>
    <p:sldId id="303" r:id="rId38"/>
    <p:sldId id="304" r:id="rId39"/>
    <p:sldId id="305" r:id="rId40"/>
    <p:sldId id="306" r:id="rId41"/>
    <p:sldId id="307" r:id="rId42"/>
    <p:sldId id="308" r:id="rId43"/>
    <p:sldId id="309" r:id="rId44"/>
    <p:sldId id="310" r:id="rId45"/>
    <p:sldId id="311" r:id="rId46"/>
    <p:sldId id="312" r:id="rId47"/>
    <p:sldId id="313" r:id="rId48"/>
    <p:sldId id="314" r:id="rId49"/>
    <p:sldId id="315" r:id="rId50"/>
    <p:sldId id="316" r:id="rId51"/>
    <p:sldId id="317" r:id="rId52"/>
    <p:sldId id="318" r:id="rId53"/>
    <p:sldId id="319" r:id="rId54"/>
    <p:sldId id="320" r:id="rId55"/>
    <p:sldId id="321" r:id="rId56"/>
    <p:sldId id="322" r:id="rId57"/>
    <p:sldId id="323" r:id="rId58"/>
    <p:sldId id="324" r:id="rId59"/>
    <p:sldId id="325" r:id="rId60"/>
    <p:sldId id="326" r:id="rId61"/>
    <p:sldId id="327" r:id="rId62"/>
    <p:sldId id="328" r:id="rId63"/>
    <p:sldId id="329" r:id="rId64"/>
    <p:sldId id="330" r:id="rId65"/>
    <p:sldId id="331" r:id="rId66"/>
    <p:sldId id="332" r:id="rId67"/>
    <p:sldId id="333" r:id="rId68"/>
    <p:sldId id="334" r:id="rId69"/>
    <p:sldId id="335" r:id="rId70"/>
    <p:sldId id="336" r:id="rId71"/>
    <p:sldId id="337" r:id="rId72"/>
    <p:sldId id="338" r:id="rId73"/>
    <p:sldId id="339" r:id="rId74"/>
    <p:sldId id="340" r:id="rId75"/>
    <p:sldId id="341" r:id="rId76"/>
    <p:sldId id="342" r:id="rId77"/>
    <p:sldId id="343" r:id="rId78"/>
    <p:sldId id="344" r:id="rId79"/>
    <p:sldId id="345" r:id="rId80"/>
    <p:sldId id="346" r:id="rId81"/>
    <p:sldId id="347" r:id="rId82"/>
    <p:sldId id="348" r:id="rId83"/>
    <p:sldId id="349" r:id="rId84"/>
    <p:sldId id="350" r:id="rId85"/>
    <p:sldId id="351" r:id="rId86"/>
    <p:sldId id="352" r:id="rId87"/>
    <p:sldId id="353" r:id="rId88"/>
    <p:sldId id="354" r:id="rId89"/>
    <p:sldId id="355" r:id="rId90"/>
    <p:sldId id="357" r:id="rId91"/>
    <p:sldId id="358" r:id="rId92"/>
    <p:sldId id="359" r:id="rId93"/>
    <p:sldId id="360" r:id="rId94"/>
    <p:sldId id="361" r:id="rId95"/>
    <p:sldId id="362" r:id="rId96"/>
    <p:sldId id="363" r:id="rId97"/>
    <p:sldId id="364" r:id="rId98"/>
    <p:sldId id="365" r:id="rId99"/>
    <p:sldId id="366" r:id="rId100"/>
    <p:sldId id="367" r:id="rId101"/>
    <p:sldId id="368" r:id="rId102"/>
    <p:sldId id="369" r:id="rId103"/>
    <p:sldId id="370" r:id="rId104"/>
    <p:sldId id="371" r:id="rId105"/>
    <p:sldId id="372" r:id="rId106"/>
    <p:sldId id="373" r:id="rId107"/>
    <p:sldId id="374" r:id="rId108"/>
    <p:sldId id="375" r:id="rId109"/>
    <p:sldId id="376" r:id="rId110"/>
    <p:sldId id="377" r:id="rId111"/>
    <p:sldId id="378" r:id="rId112"/>
    <p:sldId id="379" r:id="rId113"/>
    <p:sldId id="380" r:id="rId114"/>
    <p:sldId id="381" r:id="rId115"/>
    <p:sldId id="382" r:id="rId116"/>
    <p:sldId id="383" r:id="rId117"/>
    <p:sldId id="384" r:id="rId118"/>
    <p:sldId id="385" r:id="rId119"/>
    <p:sldId id="386" r:id="rId120"/>
    <p:sldId id="387" r:id="rId121"/>
    <p:sldId id="388" r:id="rId122"/>
    <p:sldId id="389" r:id="rId123"/>
    <p:sldId id="390" r:id="rId124"/>
    <p:sldId id="391" r:id="rId125"/>
    <p:sldId id="392" r:id="rId126"/>
    <p:sldId id="393" r:id="rId127"/>
    <p:sldId id="394" r:id="rId128"/>
    <p:sldId id="395" r:id="rId129"/>
    <p:sldId id="396" r:id="rId130"/>
    <p:sldId id="397" r:id="rId131"/>
    <p:sldId id="398" r:id="rId132"/>
    <p:sldId id="399" r:id="rId133"/>
    <p:sldId id="400" r:id="rId134"/>
    <p:sldId id="401" r:id="rId135"/>
    <p:sldId id="402" r:id="rId1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69" autoAdjust="0"/>
    <p:restoredTop sz="94671" autoAdjust="0"/>
  </p:normalViewPr>
  <p:slideViewPr>
    <p:cSldViewPr>
      <p:cViewPr varScale="1">
        <p:scale>
          <a:sx n="111" d="100"/>
          <a:sy n="111" d="100"/>
        </p:scale>
        <p:origin x="-178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92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4211D2-2F7B-4A0C-98A0-E057E02C932B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B3C3FB-3068-4CE1-BB5D-788DA11D7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969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172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FEAA5C2-66CB-448A-AABF-790C50439831}" type="slidenum">
              <a:rPr lang="ru-RU" altLang="ru-RU"/>
              <a:pPr>
                <a:spcBef>
                  <a:spcPct val="0"/>
                </a:spcBef>
              </a:pPr>
              <a:t>34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1838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922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F765F40-77CE-410C-83CB-E00B1CD4AD0F}" type="slidenum">
              <a:rPr lang="ru-RU" altLang="ru-RU"/>
              <a:pPr>
                <a:spcBef>
                  <a:spcPct val="0"/>
                </a:spcBef>
              </a:pPr>
              <a:t>35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20386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7D104-F36B-42D7-8936-FA20E968E004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555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961E5-56A2-48A3-8BA9-C2D2DD6277AD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FA480-D32F-4E6E-8095-0A600E6AA1E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961E5-56A2-48A3-8BA9-C2D2DD6277AD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FA480-D32F-4E6E-8095-0A600E6AA1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961E5-56A2-48A3-8BA9-C2D2DD6277AD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FA480-D32F-4E6E-8095-0A600E6AA1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961E5-56A2-48A3-8BA9-C2D2DD6277AD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FA480-D32F-4E6E-8095-0A600E6AA1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961E5-56A2-48A3-8BA9-C2D2DD6277AD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2B8FA480-D32F-4E6E-8095-0A600E6AA1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961E5-56A2-48A3-8BA9-C2D2DD6277AD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FA480-D32F-4E6E-8095-0A600E6AA1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961E5-56A2-48A3-8BA9-C2D2DD6277AD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FA480-D32F-4E6E-8095-0A600E6AA1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961E5-56A2-48A3-8BA9-C2D2DD6277AD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FA480-D32F-4E6E-8095-0A600E6AA1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961E5-56A2-48A3-8BA9-C2D2DD6277AD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FA480-D32F-4E6E-8095-0A600E6AA1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961E5-56A2-48A3-8BA9-C2D2DD6277AD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FA480-D32F-4E6E-8095-0A600E6AA1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961E5-56A2-48A3-8BA9-C2D2DD6277AD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FA480-D32F-4E6E-8095-0A600E6AA1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07961E5-56A2-48A3-8BA9-C2D2DD6277AD}" type="datetimeFigureOut">
              <a:rPr lang="ru-RU" smtClean="0"/>
              <a:pPr/>
              <a:t>15.03.2021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B8FA480-D32F-4E6E-8095-0A600E6AA1E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>
    <p:wipe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ru.wikipedia.org/wiki/%D0%9F%D0%B0%D0%BB%D1%8C%D0%BC%D0%BE%D0%B2%D1%8B%D0%B5" TargetMode="External"/><Relationship Id="rId3" Type="http://schemas.openxmlformats.org/officeDocument/2006/relationships/hyperlink" Target="http://ru.wikipedia.org/wiki/%D0%A1%D1%80%D0%B5%D0%B4%D0%B8%D0%B7%D0%B5%D0%BC%D0%BD%D0%BE%D0%BC%D0%BE%D1%80%D1%81%D0%BA%D0%B8%D0%B9_%D0%BA%D0%BB%D0%B8%D0%BC%D0%B0%D1%82" TargetMode="External"/><Relationship Id="rId7" Type="http://schemas.openxmlformats.org/officeDocument/2006/relationships/hyperlink" Target="http://ru.wikipedia.org/wiki/%D0%91%D0%B0%D1%82%D1%83%D0%BC%D0%B8" TargetMode="External"/><Relationship Id="rId2" Type="http://schemas.openxmlformats.org/officeDocument/2006/relationships/hyperlink" Target="http://ru.wikipedia.org/wiki/%D0%A1%D1%83%D0%B1%D1%82%D1%80%D0%BE%D0%BF%D0%B8%D1%87%D0%B5%D1%81%D0%BA%D0%B8%D0%B9_%D0%BA%D0%BB%D0%B8%D0%BC%D0%B0%D1%82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ru.wikipedia.org/wiki/%D0%9A%D0%BE%D0%BB%D1%85%D0%B8%D0%B4%D1%81%D0%BA%D0%B0%D1%8F_%D0%BD%D0%B8%D0%B7%D0%BC%D0%B5%D0%BD%D0%BD%D0%BE%D1%81%D1%82%D1%8C" TargetMode="External"/><Relationship Id="rId5" Type="http://schemas.openxmlformats.org/officeDocument/2006/relationships/hyperlink" Target="http://ru.wikipedia.org/wiki/%D0%90%D0%B1%D1%85%D0%B0%D0%B7%D0%B8%D1%8F" TargetMode="External"/><Relationship Id="rId4" Type="http://schemas.openxmlformats.org/officeDocument/2006/relationships/hyperlink" Target="http://ru.wikipedia.org/wiki/%D0%91%D0%BE%D0%BB%D1%8C%D1%88%D0%BE%D0%B9_%D0%9A%D0%B0%D0%B2%D0%BA%D0%B0%D0%B7%D1%81%D0%BA%D0%B8%D0%B9_%D1%85%D1%80%D0%B5%D0%B1%D0%B5%D1%82" TargetMode="External"/><Relationship Id="rId9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A2%D0%B0%D0%B4%D0%B6%D0%B8%D0%BA%D0%B8%D1%81%D1%82%D0%B0%D0%BD" TargetMode="External"/><Relationship Id="rId3" Type="http://schemas.openxmlformats.org/officeDocument/2006/relationships/hyperlink" Target="https://ru.wikipedia.org/wiki/%D0%A1%D1%80%D0%B5%D0%B4%D0%BD%D1%8F%D1%8F_%D0%90%D0%B7%D0%B8%D1%8F" TargetMode="External"/><Relationship Id="rId7" Type="http://schemas.openxmlformats.org/officeDocument/2006/relationships/hyperlink" Target="https://ru.wikipedia.org/wiki/%D0%90%D1%84%D0%B3%D0%B0%D0%BD%D0%B8%D1%81%D1%82%D0%B0%D0%BD" TargetMode="External"/><Relationship Id="rId2" Type="http://schemas.openxmlformats.org/officeDocument/2006/relationships/hyperlink" Target="https://ru.wikipedia.org/wiki/%D0%93%D0%BE%D1%81%D1%83%D0%B4%D0%B0%D1%80%D1%81%D1%82%D0%B2%D0%BE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%D0%A2%D1%83%D1%80%D0%BA%D0%BC%D0%B5%D0%BD%D0%B8%D1%8F" TargetMode="External"/><Relationship Id="rId5" Type="http://schemas.openxmlformats.org/officeDocument/2006/relationships/hyperlink" Target="https://ru.wikipedia.org/wiki/%D0%9A%D0%B0%D0%B7%D0%B0%D1%85%D1%81%D1%82%D0%B0%D0%BD" TargetMode="External"/><Relationship Id="rId4" Type="http://schemas.openxmlformats.org/officeDocument/2006/relationships/hyperlink" Target="https://ru.wikipedia.org/wiki/%D0%9A%D0%B8%D1%80%D0%B3%D0%B8%D0%B7%D0%B8%D1%8F" TargetMode="External"/><Relationship Id="rId9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sia-travel.uz/kyrgyzstan/" TargetMode="Externa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A0%D0%B8%D1%86%D0%B0" TargetMode="External"/><Relationship Id="rId7" Type="http://schemas.openxmlformats.org/officeDocument/2006/relationships/hyperlink" Target="http://ru.wikipedia.org/wiki/%D0%91%D0%B7%D1%8B%D0%BF" TargetMode="External"/><Relationship Id="rId2" Type="http://schemas.openxmlformats.org/officeDocument/2006/relationships/hyperlink" Target="http://ru.wikipedia.org/wiki/%D0%90%D1%80%D0%B0%D0%B1%D0%B8%D0%BA%D0%B0_(%D0%B3%D0%BE%D1%80%D0%BD%D1%8B%D0%B9_%D0%BC%D0%B0%D1%81%D1%81%D0%B8%D0%B2)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u.wikipedia.org/wiki/%D0%93%D0%BE%D0%BB%D1%83%D0%B1%D0%BE%D0%B5_%D0%BE%D0%B7%D0%B5%D1%80%D0%BE_(%D0%90%D0%B1%D1%85%D0%B0%D0%B7%D0%B8%D1%8F)" TargetMode="External"/><Relationship Id="rId5" Type="http://schemas.openxmlformats.org/officeDocument/2006/relationships/hyperlink" Target="http://ru.wikipedia.org/wiki/%D0%A1%D1%83%D1%85%D1%83%D0%BC%D1%81%D0%BA%D0%B8%D0%B9_%D0%B1%D0%BE%D1%82%D0%B0%D0%BD%D0%B8%D1%87%D0%B5%D1%81%D0%BA%D0%B8%D0%B9_%D1%81%D0%B0%D0%B4" TargetMode="External"/><Relationship Id="rId4" Type="http://schemas.openxmlformats.org/officeDocument/2006/relationships/hyperlink" Target="http://ru.wikipedia.org/wiki/%D0%93%D0%B5%D0%B3%D1%81%D0%BA%D0%B8%D0%B9_%D0%B2%D0%BE%D0%B4%D0%BE%D0%BF%D0%B0%D0%B4" TargetMode="Externa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3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3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404664"/>
            <a:ext cx="76328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Мартынова Алина, </a:t>
            </a:r>
            <a:endParaRPr lang="ru-RU" dirty="0"/>
          </a:p>
          <a:p>
            <a:r>
              <a:rPr lang="ru-RU" dirty="0"/>
              <a:t>студентка специальности </a:t>
            </a:r>
            <a:r>
              <a:rPr lang="ru-RU" dirty="0" smtClean="0"/>
              <a:t>51.02.03 Библиотековедение</a:t>
            </a:r>
            <a:endParaRPr lang="ru-RU" dirty="0"/>
          </a:p>
          <a:p>
            <a:r>
              <a:rPr lang="ru-RU" dirty="0"/>
              <a:t>ГАПОУ НСО «Новосибирский областной колледж культуры и искусств», </a:t>
            </a:r>
          </a:p>
          <a:p>
            <a:r>
              <a:rPr lang="ru-RU" dirty="0"/>
              <a:t>г. Новосибирск, Новосибирская область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Путешествие по странам СНГ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0527264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 err="1"/>
              <a:t>Гегский</a:t>
            </a:r>
            <a:r>
              <a:rPr lang="ru-RU" sz="6000" dirty="0"/>
              <a:t> водопад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56792"/>
            <a:ext cx="8280920" cy="4968552"/>
          </a:xfrm>
        </p:spPr>
      </p:pic>
    </p:spTree>
    <p:extLst>
      <p:ext uri="{BB962C8B-B14F-4D97-AF65-F5344CB8AC3E}">
        <p14:creationId xmlns:p14="http://schemas.microsoft.com/office/powerpoint/2010/main" val="3051556529"/>
      </p:ext>
    </p:extLst>
  </p:cSld>
  <p:clrMapOvr>
    <a:masterClrMapping/>
  </p:clrMapOvr>
  <p:transition spd="slow">
    <p:wipe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455693"/>
      </p:ext>
    </p:extLst>
  </p:cSld>
  <p:clrMapOvr>
    <a:masterClrMapping/>
  </p:clrMapOvr>
  <p:transition spd="slow">
    <p:wipe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55242"/>
      </p:ext>
    </p:extLst>
  </p:cSld>
  <p:clrMapOvr>
    <a:masterClrMapping/>
  </p:clrMapOvr>
  <p:transition spd="slow">
    <p:wipe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5651"/>
      </p:ext>
    </p:extLst>
  </p:cSld>
  <p:clrMapOvr>
    <a:masterClrMapping/>
  </p:clrMapOvr>
  <p:transition spd="slow">
    <p:wipe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843746"/>
      </p:ext>
    </p:extLst>
  </p:cSld>
  <p:clrMapOvr>
    <a:masterClrMapping/>
  </p:clrMapOvr>
  <p:transition spd="slow">
    <p:wipe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876091"/>
      </p:ext>
    </p:extLst>
  </p:cSld>
  <p:clrMapOvr>
    <a:masterClrMapping/>
  </p:clrMapOvr>
  <p:transition spd="slow">
    <p:wipe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076420"/>
      </p:ext>
    </p:extLst>
  </p:cSld>
  <p:clrMapOvr>
    <a:masterClrMapping/>
  </p:clrMapOvr>
  <p:transition spd="slow">
    <p:wipe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542209"/>
      </p:ext>
    </p:extLst>
  </p:cSld>
  <p:clrMapOvr>
    <a:masterClrMapping/>
  </p:clrMapOvr>
  <p:transition spd="slow">
    <p:wipe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147225"/>
      </p:ext>
    </p:extLst>
  </p:cSld>
  <p:clrMapOvr>
    <a:masterClrMapping/>
  </p:clrMapOvr>
  <p:transition spd="slow">
    <p:wipe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636977"/>
      </p:ext>
    </p:extLst>
  </p:cSld>
  <p:clrMapOvr>
    <a:masterClrMapping/>
  </p:clrMapOvr>
  <p:transition spd="slow">
    <p:wipe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784216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/>
              <a:t>Голубое озеро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00200"/>
            <a:ext cx="8208911" cy="4853136"/>
          </a:xfrm>
        </p:spPr>
      </p:pic>
    </p:spTree>
    <p:extLst>
      <p:ext uri="{BB962C8B-B14F-4D97-AF65-F5344CB8AC3E}">
        <p14:creationId xmlns:p14="http://schemas.microsoft.com/office/powerpoint/2010/main" val="3914019133"/>
      </p:ext>
    </p:extLst>
  </p:cSld>
  <p:clrMapOvr>
    <a:masterClrMapping/>
  </p:clrMapOvr>
  <p:transition spd="slow">
    <p:wipe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134"/>
            <a:ext cx="9118487" cy="68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5943"/>
      </p:ext>
    </p:extLst>
  </p:cSld>
  <p:clrMapOvr>
    <a:masterClrMapping/>
  </p:clrMapOvr>
  <p:transition spd="slow">
    <p:wipe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595274"/>
      </p:ext>
    </p:extLst>
  </p:cSld>
  <p:clrMapOvr>
    <a:masterClrMapping/>
  </p:clrMapOvr>
  <p:transition spd="slow">
    <p:wipe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065455"/>
      </p:ext>
    </p:extLst>
  </p:cSld>
  <p:clrMapOvr>
    <a:masterClrMapping/>
  </p:clrMapOvr>
  <p:transition spd="slow">
    <p:wipe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91606"/>
      </p:ext>
    </p:extLst>
  </p:cSld>
  <p:clrMapOvr>
    <a:masterClrMapping/>
  </p:clrMapOvr>
  <p:transition spd="slow">
    <p:wipe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40918"/>
      </p:ext>
    </p:extLst>
  </p:cSld>
  <p:clrMapOvr>
    <a:masterClrMapping/>
  </p:clrMapOvr>
  <p:transition spd="slow">
    <p:wipe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726803"/>
      </p:ext>
    </p:extLst>
  </p:cSld>
  <p:clrMapOvr>
    <a:masterClrMapping/>
  </p:clrMapOvr>
  <p:transition spd="slow">
    <p:wipe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58467"/>
      </p:ext>
    </p:extLst>
  </p:cSld>
  <p:clrMapOvr>
    <a:masterClrMapping/>
  </p:clrMapOvr>
  <p:transition spd="slow">
    <p:wipe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966458"/>
      </p:ext>
    </p:extLst>
  </p:cSld>
  <p:clrMapOvr>
    <a:masterClrMapping/>
  </p:clrMapOvr>
  <p:transition spd="slow">
    <p:wipe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76523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436316"/>
      </p:ext>
    </p:extLst>
  </p:cSld>
  <p:clrMapOvr>
    <a:masterClrMapping/>
  </p:clrMapOvr>
  <p:transition spd="slow">
    <p:wipe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472941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/>
              <a:t>Крепость в Гаграх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84784"/>
            <a:ext cx="8280920" cy="5040560"/>
          </a:xfrm>
        </p:spPr>
      </p:pic>
    </p:spTree>
    <p:extLst>
      <p:ext uri="{BB962C8B-B14F-4D97-AF65-F5344CB8AC3E}">
        <p14:creationId xmlns:p14="http://schemas.microsoft.com/office/powerpoint/2010/main" val="1286894574"/>
      </p:ext>
    </p:extLst>
  </p:cSld>
  <p:clrMapOvr>
    <a:masterClrMapping/>
  </p:clrMapOvr>
  <p:transition spd="slow">
    <p:wipe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779508"/>
      </p:ext>
    </p:extLst>
  </p:cSld>
  <p:clrMapOvr>
    <a:masterClrMapping/>
  </p:clrMapOvr>
  <p:transition spd="slow">
    <p:wipe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595076"/>
      </p:ext>
    </p:extLst>
  </p:cSld>
  <p:clrMapOvr>
    <a:masterClrMapping/>
  </p:clrMapOvr>
  <p:transition spd="slow">
    <p:wipe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958841"/>
      </p:ext>
    </p:extLst>
  </p:cSld>
  <p:clrMapOvr>
    <a:masterClrMapping/>
  </p:clrMapOvr>
  <p:transition spd="slow">
    <p:wipe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11482"/>
      </p:ext>
    </p:extLst>
  </p:cSld>
  <p:clrMapOvr>
    <a:masterClrMapping/>
  </p:clrMapOvr>
  <p:transition spd="slow">
    <p:wipe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173277"/>
      </p:ext>
    </p:extLst>
  </p:cSld>
  <p:clrMapOvr>
    <a:masterClrMapping/>
  </p:clrMapOvr>
  <p:transition spd="slow">
    <p:wipe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309605"/>
      </p:ext>
    </p:extLst>
  </p:cSld>
  <p:clrMapOvr>
    <a:masterClrMapping/>
  </p:clrMapOvr>
  <p:transition spd="slow">
    <p:wipe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350531"/>
      </p:ext>
    </p:extLst>
  </p:cSld>
  <p:clrMapOvr>
    <a:masterClrMapping/>
  </p:clrMapOvr>
  <p:transition spd="slow">
    <p:wipe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37912"/>
      </p:ext>
    </p:extLst>
  </p:cSld>
  <p:clrMapOvr>
    <a:masterClrMapping/>
  </p:clrMapOvr>
  <p:transition spd="slow">
    <p:wipe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478363"/>
      </p:ext>
    </p:extLst>
  </p:cSld>
  <p:clrMapOvr>
    <a:masterClrMapping/>
  </p:clrMapOvr>
  <p:transition spd="slow">
    <p:wipe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237833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43042" y="428604"/>
            <a:ext cx="4529126" cy="857256"/>
          </a:xfrm>
        </p:spPr>
        <p:txBody>
          <a:bodyPr/>
          <a:lstStyle/>
          <a:p>
            <a:r>
              <a:rPr lang="ru-RU" dirty="0" smtClean="0"/>
              <a:t>Белоруссия</a:t>
            </a:r>
            <a:endParaRPr lang="ru-RU" dirty="0"/>
          </a:p>
        </p:txBody>
      </p:sp>
      <p:pic>
        <p:nvPicPr>
          <p:cNvPr id="1026" name="Picture 2" descr="C:\Documents and Settings\inf\Рабочий стол\география 10\minsk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214422"/>
            <a:ext cx="4119558" cy="2483567"/>
          </a:xfrm>
          <a:prstGeom prst="rect">
            <a:avLst/>
          </a:prstGeom>
          <a:noFill/>
        </p:spPr>
      </p:pic>
      <p:pic>
        <p:nvPicPr>
          <p:cNvPr id="1027" name="Picture 3" descr="C:\Documents and Settings\inf\Рабочий стол\география 10\gerb-r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2857496"/>
            <a:ext cx="3480068" cy="34941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1142120"/>
      </p:ext>
    </p:extLst>
  </p:cSld>
  <p:clrMapOvr>
    <a:masterClrMapping/>
  </p:clrMapOvr>
  <p:transition spd="slow">
    <p:wipe/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378633"/>
      </p:ext>
    </p:extLst>
  </p:cSld>
  <p:clrMapOvr>
    <a:masterClrMapping/>
  </p:clrMapOvr>
  <p:transition spd="slow">
    <p:wipe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31159"/>
      </p:ext>
    </p:extLst>
  </p:cSld>
  <p:clrMapOvr>
    <a:masterClrMapping/>
  </p:clrMapOvr>
  <p:transition spd="slow">
    <p:wipe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113781"/>
      </p:ext>
    </p:extLst>
  </p:cSld>
  <p:clrMapOvr>
    <a:masterClrMapping/>
  </p:clrMapOvr>
  <p:transition spd="slow">
    <p:wipe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037055"/>
      </p:ext>
    </p:extLst>
  </p:cSld>
  <p:clrMapOvr>
    <a:masterClrMapping/>
  </p:clrMapOvr>
  <p:transition spd="slow">
    <p:wipe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70567"/>
      </p:ext>
    </p:extLst>
  </p:cSld>
  <p:clrMapOvr>
    <a:masterClrMapping/>
  </p:clrMapOvr>
  <p:transition spd="slow">
    <p:wipe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77875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belarus_map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87872"/>
          </a:xfrm>
        </p:spPr>
      </p:pic>
    </p:spTree>
    <p:extLst>
      <p:ext uri="{BB962C8B-B14F-4D97-AF65-F5344CB8AC3E}">
        <p14:creationId xmlns:p14="http://schemas.microsoft.com/office/powerpoint/2010/main" val="726652174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Столица Белоруссии</a:t>
            </a:r>
            <a:r>
              <a:rPr lang="en-US" dirty="0" smtClean="0"/>
              <a:t>:</a:t>
            </a:r>
            <a:r>
              <a:rPr lang="ru-RU" dirty="0" smtClean="0"/>
              <a:t> Минск</a:t>
            </a:r>
            <a:endParaRPr lang="ru-RU" dirty="0"/>
          </a:p>
        </p:txBody>
      </p:sp>
      <p:pic>
        <p:nvPicPr>
          <p:cNvPr id="4" name="Содержимое 3" descr="минск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57200" y="1733138"/>
            <a:ext cx="7829576" cy="4404137"/>
          </a:xfrm>
        </p:spPr>
      </p:pic>
    </p:spTree>
    <p:extLst>
      <p:ext uri="{BB962C8B-B14F-4D97-AF65-F5344CB8AC3E}">
        <p14:creationId xmlns:p14="http://schemas.microsoft.com/office/powerpoint/2010/main" val="1065471613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Брест</a:t>
            </a:r>
            <a:endParaRPr lang="ru-RU" b="1" dirty="0"/>
          </a:p>
        </p:txBody>
      </p:sp>
      <p:pic>
        <p:nvPicPr>
          <p:cNvPr id="4" name="Содержимое 3" descr="Belarussia-1-Brest-e1490336019687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500034" y="1576367"/>
            <a:ext cx="7215238" cy="4810159"/>
          </a:xfrm>
        </p:spPr>
      </p:pic>
    </p:spTree>
    <p:extLst>
      <p:ext uri="{BB962C8B-B14F-4D97-AF65-F5344CB8AC3E}">
        <p14:creationId xmlns:p14="http://schemas.microsoft.com/office/powerpoint/2010/main" val="4091101030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/>
              <a:t>Несвижский</a:t>
            </a:r>
            <a:r>
              <a:rPr lang="ru-RU" b="1" dirty="0" smtClean="0"/>
              <a:t> замок</a:t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4" name="Содержимое 3" descr="несвиж.pn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14282" y="1214422"/>
            <a:ext cx="8498659" cy="4929222"/>
          </a:xfrm>
        </p:spPr>
      </p:pic>
    </p:spTree>
    <p:extLst>
      <p:ext uri="{BB962C8B-B14F-4D97-AF65-F5344CB8AC3E}">
        <p14:creationId xmlns:p14="http://schemas.microsoft.com/office/powerpoint/2010/main" val="304456855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Мирский замок</a:t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4" name="Содержимое 3" descr="мир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500034" y="1357298"/>
            <a:ext cx="7143800" cy="4774440"/>
          </a:xfrm>
        </p:spPr>
      </p:pic>
    </p:spTree>
    <p:extLst>
      <p:ext uri="{BB962C8B-B14F-4D97-AF65-F5344CB8AC3E}">
        <p14:creationId xmlns:p14="http://schemas.microsoft.com/office/powerpoint/2010/main" val="1741231873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Костел Святых </a:t>
            </a:r>
            <a:r>
              <a:rPr lang="ru-RU" b="1" dirty="0" err="1" smtClean="0"/>
              <a:t>Симеона</a:t>
            </a:r>
            <a:r>
              <a:rPr lang="ru-RU" b="1" dirty="0" smtClean="0"/>
              <a:t> и Елены </a:t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4" name="Содержимое 3" descr="костел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42843" y="928670"/>
            <a:ext cx="8465403" cy="5643602"/>
          </a:xfrm>
        </p:spPr>
      </p:pic>
    </p:spTree>
    <p:extLst>
      <p:ext uri="{BB962C8B-B14F-4D97-AF65-F5344CB8AC3E}">
        <p14:creationId xmlns:p14="http://schemas.microsoft.com/office/powerpoint/2010/main" val="3227933266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0"/>
            <a:ext cx="8229600" cy="1700808"/>
          </a:xfrm>
        </p:spPr>
        <p:txBody>
          <a:bodyPr>
            <a:normAutofit/>
          </a:bodyPr>
          <a:lstStyle/>
          <a:p>
            <a:r>
              <a:rPr lang="ru-RU" sz="6000" dirty="0"/>
              <a:t>Абхазия</a:t>
            </a:r>
          </a:p>
        </p:txBody>
      </p:sp>
      <p:pic>
        <p:nvPicPr>
          <p:cNvPr id="1026" name="Picture 2" descr="C:\Users\ааа\Desktop\абхазия\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8352928" cy="453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7079372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Софийский собор</a:t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4" name="Содержимое 3" descr="софийскй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57158" y="1071546"/>
            <a:ext cx="7500990" cy="5613241"/>
          </a:xfrm>
        </p:spPr>
      </p:pic>
    </p:spTree>
    <p:extLst>
      <p:ext uri="{BB962C8B-B14F-4D97-AF65-F5344CB8AC3E}">
        <p14:creationId xmlns:p14="http://schemas.microsoft.com/office/powerpoint/2010/main" val="1009091169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Хатынь</a:t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4" name="Содержимое 3" descr="хатынь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85720" y="1214421"/>
            <a:ext cx="8072494" cy="5381663"/>
          </a:xfrm>
        </p:spPr>
      </p:pic>
    </p:spTree>
    <p:extLst>
      <p:ext uri="{BB962C8B-B14F-4D97-AF65-F5344CB8AC3E}">
        <p14:creationId xmlns:p14="http://schemas.microsoft.com/office/powerpoint/2010/main" val="4038097144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Дворец Румянцевых-Паскевичей</a:t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4" name="Содержимое 3" descr="гомель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535781" y="1600200"/>
            <a:ext cx="7310438" cy="4873625"/>
          </a:xfrm>
        </p:spPr>
      </p:pic>
    </p:spTree>
    <p:extLst>
      <p:ext uri="{BB962C8B-B14F-4D97-AF65-F5344CB8AC3E}">
        <p14:creationId xmlns:p14="http://schemas.microsoft.com/office/powerpoint/2010/main" val="2487722691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/>
              <a:t>Лидский</a:t>
            </a:r>
            <a:r>
              <a:rPr lang="ru-RU" b="1" dirty="0" smtClean="0"/>
              <a:t> замок</a:t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4" name="Содержимое 3" descr="лида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500033" y="1285860"/>
            <a:ext cx="7538683" cy="5000660"/>
          </a:xfrm>
        </p:spPr>
      </p:pic>
    </p:spTree>
    <p:extLst>
      <p:ext uri="{BB962C8B-B14F-4D97-AF65-F5344CB8AC3E}">
        <p14:creationId xmlns:p14="http://schemas.microsoft.com/office/powerpoint/2010/main" val="2466726383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/>
              <a:t>Нарочанский</a:t>
            </a:r>
            <a:r>
              <a:rPr lang="ru-RU" b="1" dirty="0" smtClean="0"/>
              <a:t> национальный парк</a:t>
            </a:r>
            <a:endParaRPr lang="ru-RU" b="1" dirty="0"/>
          </a:p>
        </p:txBody>
      </p:sp>
      <p:pic>
        <p:nvPicPr>
          <p:cNvPr id="4" name="Содержимое 3" descr="нарочь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785786" y="1340768"/>
            <a:ext cx="7572428" cy="5048285"/>
          </a:xfrm>
        </p:spPr>
      </p:pic>
    </p:spTree>
    <p:extLst>
      <p:ext uri="{BB962C8B-B14F-4D97-AF65-F5344CB8AC3E}">
        <p14:creationId xmlns:p14="http://schemas.microsoft.com/office/powerpoint/2010/main" val="404498842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400" dirty="0" smtClean="0"/>
              <a:t>Грузия </a:t>
            </a:r>
            <a:endParaRPr lang="ru-RU" sz="5400" dirty="0"/>
          </a:p>
        </p:txBody>
      </p:sp>
      <p:pic>
        <p:nvPicPr>
          <p:cNvPr id="5" name=" 4" descr="llllllljkljkj.pn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4416" b="4416"/>
          <a:stretch>
            <a:fillRect/>
          </a:stretch>
        </p:blipFill>
        <p:spPr>
          <a:xfrm>
            <a:off x="2362200" y="1628800"/>
            <a:ext cx="4419600" cy="3672408"/>
          </a:xfrm>
        </p:spPr>
      </p:pic>
    </p:spTree>
    <p:extLst>
      <p:ext uri="{BB962C8B-B14F-4D97-AF65-F5344CB8AC3E}">
        <p14:creationId xmlns:p14="http://schemas.microsoft.com/office/powerpoint/2010/main" val="27310939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visa-exp.com/wp-content/uploads/2017/12/stolitsa-gruzii-tbilis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027" name="Picture 3" descr="C:\Documents and Settings\Пользователь 1\Рабочий стол\эх\stolitsa-gruzii-tbilis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6182" y="3959420"/>
            <a:ext cx="5357818" cy="2898579"/>
          </a:xfrm>
          <a:prstGeom prst="rect">
            <a:avLst/>
          </a:prstGeom>
          <a:noFill/>
        </p:spPr>
      </p:pic>
      <p:pic>
        <p:nvPicPr>
          <p:cNvPr id="1028" name="Picture 4" descr="C:\Documents and Settings\Пользователь 1\Рабочий стол\эх\georgia_3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"/>
            <a:ext cx="5643602" cy="3693994"/>
          </a:xfrm>
          <a:prstGeom prst="rect">
            <a:avLst/>
          </a:prstGeom>
          <a:noFill/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-1617329" y="4653136"/>
            <a:ext cx="7498080" cy="1143000"/>
          </a:xfrm>
        </p:spPr>
        <p:txBody>
          <a:bodyPr/>
          <a:lstStyle/>
          <a:p>
            <a:r>
              <a:rPr lang="ru-RU" dirty="0" smtClean="0"/>
              <a:t>Столица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70928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1" name="Picture 1" descr="C:\Documents and Settings\Пользователь 1\Рабочий стол\эх\nuzhna-viza-v-gruziyu-dlya-rossiyan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08688460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Географическое положение </a:t>
            </a:r>
            <a:endParaRPr lang="ru-RU" dirty="0"/>
          </a:p>
        </p:txBody>
      </p:sp>
      <p:pic>
        <p:nvPicPr>
          <p:cNvPr id="5" name="Содержимое 4" descr="gergia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971600" y="1417638"/>
            <a:ext cx="7434284" cy="4872604"/>
          </a:xfrm>
        </p:spPr>
      </p:pic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-2844824" y="3501008"/>
            <a:ext cx="4038600" cy="4525963"/>
          </a:xfrm>
        </p:spPr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4621498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Климат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 smtClean="0"/>
              <a:t>Запад Грузии находится под влиянием </a:t>
            </a:r>
            <a:r>
              <a:rPr lang="ru-RU" dirty="0" smtClean="0">
                <a:hlinkClick r:id="rId2" tooltip="Субтропический климат"/>
              </a:rPr>
              <a:t>субтропического</a:t>
            </a:r>
            <a:r>
              <a:rPr lang="ru-RU" dirty="0" smtClean="0"/>
              <a:t>, а восток — под влиянием </a:t>
            </a:r>
            <a:r>
              <a:rPr lang="ru-RU" dirty="0" smtClean="0">
                <a:hlinkClick r:id="rId3" tooltip="Средиземноморский климат"/>
              </a:rPr>
              <a:t>средиземноморского климата</a:t>
            </a:r>
            <a:r>
              <a:rPr lang="ru-RU" dirty="0" smtClean="0"/>
              <a:t>. </a:t>
            </a:r>
            <a:r>
              <a:rPr lang="ru-RU" dirty="0" smtClean="0">
                <a:hlinkClick r:id="rId4" tooltip="Большой Кавказский хребет"/>
              </a:rPr>
              <a:t>Большой Кавказский хребет</a:t>
            </a:r>
            <a:r>
              <a:rPr lang="ru-RU" dirty="0" smtClean="0"/>
              <a:t> служит барьером для холодных северных ветров. Вдоль побережья Чёрного моря, от </a:t>
            </a:r>
            <a:r>
              <a:rPr lang="ru-RU" dirty="0" smtClean="0">
                <a:hlinkClick r:id="rId5" tooltip="Абхазия"/>
              </a:rPr>
              <a:t>Абхазии</a:t>
            </a:r>
            <a:r>
              <a:rPr lang="ru-RU" dirty="0" smtClean="0"/>
              <a:t> до турецкой границы, а также в районе, известном как </a:t>
            </a:r>
            <a:r>
              <a:rPr lang="ru-RU" dirty="0" err="1" smtClean="0">
                <a:hlinkClick r:id="rId6" tooltip="Колхидская низменность"/>
              </a:rPr>
              <a:t>Колхидская</a:t>
            </a:r>
            <a:r>
              <a:rPr lang="ru-RU" dirty="0" smtClean="0">
                <a:hlinkClick r:id="rId6" tooltip="Колхидская низменность"/>
              </a:rPr>
              <a:t> низменность</a:t>
            </a:r>
            <a:r>
              <a:rPr lang="ru-RU" dirty="0" smtClean="0"/>
              <a:t>, доминирует субтропический климат с высокой влажностью и обильными осадками (от 1000 до 2000 мм в год, а в черноморском </a:t>
            </a:r>
            <a:r>
              <a:rPr lang="ru-RU" dirty="0" err="1" smtClean="0"/>
              <a:t>порту</a:t>
            </a:r>
            <a:r>
              <a:rPr lang="ru-RU" dirty="0" err="1" smtClean="0">
                <a:hlinkClick r:id="rId7" tooltip="Батуми"/>
              </a:rPr>
              <a:t>Батуми</a:t>
            </a:r>
            <a:r>
              <a:rPr lang="ru-RU" dirty="0" smtClean="0"/>
              <a:t> даже 2500 мм в год). В этом регионе произрастает несколько разновидностей </a:t>
            </a:r>
            <a:r>
              <a:rPr lang="ru-RU" dirty="0" smtClean="0">
                <a:hlinkClick r:id="rId8" tooltip="Пальмовые"/>
              </a:rPr>
              <a:t>пальмовых</a:t>
            </a:r>
            <a:r>
              <a:rPr lang="ru-RU" dirty="0" smtClean="0"/>
              <a:t>. В январе-феврале средняя температура составляет 5 °C, а в июле-августе — +24 °C.</a:t>
            </a:r>
            <a:endParaRPr lang="ru-RU" dirty="0"/>
          </a:p>
        </p:txBody>
      </p:sp>
      <p:pic>
        <p:nvPicPr>
          <p:cNvPr id="5" name="Содержимое 4" descr="nbjkhsihi.jpg"/>
          <p:cNvPicPr>
            <a:picLocks noGrp="1" noChangeAspect="1"/>
          </p:cNvPicPr>
          <p:nvPr>
            <p:ph sz="half" idx="2"/>
          </p:nvPr>
        </p:nvPicPr>
        <p:blipFill>
          <a:blip r:embed="rId9" cstate="print"/>
          <a:stretch>
            <a:fillRect/>
          </a:stretch>
        </p:blipFill>
        <p:spPr>
          <a:xfrm>
            <a:off x="5276850" y="1268760"/>
            <a:ext cx="3657600" cy="5256584"/>
          </a:xfrm>
        </p:spPr>
      </p:pic>
    </p:spTree>
    <p:extLst>
      <p:ext uri="{BB962C8B-B14F-4D97-AF65-F5344CB8AC3E}">
        <p14:creationId xmlns:p14="http://schemas.microsoft.com/office/powerpoint/2010/main" val="162747195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909" cy="6858000"/>
          </a:xfrm>
        </p:spPr>
      </p:pic>
    </p:spTree>
    <p:extLst>
      <p:ext uri="{BB962C8B-B14F-4D97-AF65-F5344CB8AC3E}">
        <p14:creationId xmlns:p14="http://schemas.microsoft.com/office/powerpoint/2010/main" val="1820205257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Животный мир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Фауна Грузии - это 330 видов птиц, более 100 видов млекопитающих и 160 видов рыб. С целью сохранения этого </a:t>
            </a:r>
            <a:r>
              <a:rPr lang="ru-RU" dirty="0" err="1" smtClean="0"/>
              <a:t>биоразнообразия</a:t>
            </a:r>
            <a:r>
              <a:rPr lang="ru-RU" dirty="0" smtClean="0"/>
              <a:t> и природных комплексов на ее территории были созданы национальный парк Тбилисский, а также 6 заказников и17 заповедников. </a:t>
            </a:r>
            <a:br>
              <a:rPr lang="ru-RU" dirty="0" smtClean="0"/>
            </a:br>
            <a:r>
              <a:rPr lang="ru-RU" dirty="0" smtClean="0"/>
              <a:t>Наиболее богатым является животный мир в лесах </a:t>
            </a:r>
            <a:r>
              <a:rPr lang="ru-RU" dirty="0" err="1" smtClean="0"/>
              <a:t>Грузии.Примеры</a:t>
            </a:r>
            <a:r>
              <a:rPr lang="ru-RU" dirty="0" smtClean="0"/>
              <a:t> : уж, кавказская гадюка, медянка</a:t>
            </a:r>
            <a:endParaRPr lang="ru-RU" dirty="0"/>
          </a:p>
        </p:txBody>
      </p:sp>
      <p:pic>
        <p:nvPicPr>
          <p:cNvPr id="5" name="Содержимое 4" descr="kljlkjhkljhjkhjk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276850" y="1484784"/>
            <a:ext cx="3657600" cy="4608512"/>
          </a:xfrm>
        </p:spPr>
      </p:pic>
    </p:spTree>
    <p:extLst>
      <p:ext uri="{BB962C8B-B14F-4D97-AF65-F5344CB8AC3E}">
        <p14:creationId xmlns:p14="http://schemas.microsoft.com/office/powerpoint/2010/main" val="3216645550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3D903C0-F34E-4279-99DD-B9AB7A7FF5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Казахстан</a:t>
            </a:r>
          </a:p>
        </p:txBody>
      </p:sp>
    </p:spTree>
    <p:extLst>
      <p:ext uri="{BB962C8B-B14F-4D97-AF65-F5344CB8AC3E}">
        <p14:creationId xmlns:p14="http://schemas.microsoft.com/office/powerpoint/2010/main" val="14951478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341438"/>
            <a:ext cx="4772025" cy="299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97E25B78-FF39-4DB4-A1F1-FB52EE522BB6}"/>
              </a:ext>
            </a:extLst>
          </p:cNvPr>
          <p:cNvSpPr/>
          <p:nvPr/>
        </p:nvSpPr>
        <p:spPr>
          <a:xfrm>
            <a:off x="107504" y="0"/>
            <a:ext cx="582634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Казахстан на карте</a:t>
            </a:r>
          </a:p>
        </p:txBody>
      </p:sp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4919663" y="692150"/>
            <a:ext cx="35814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D2CB6C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5A39D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/>
              <a:t>Казахстан располагается в центральной части Евразии. При этом большая его часть относится именно к Азии, а меньшая – к Европе. С юго-западной стороны Казахстан омывается Каспийским морем, выход к Мировому океану у него отсутствует. По площади территории это государство занимает девятое место в мире. Вся северная, а также западная часть Казахстана граничит с Российской Федерацией. Соседом с восточной стороны выступает Монголия, на юго-востоке страна соседствует с Китаем, южные территория Казахстана перемежается с границами Узбекистана и Киргизии. Небольшая часть страны на юго-западе соприкасается с границей Туркменистана.</a:t>
            </a:r>
            <a:br>
              <a:rPr lang="ru-RU" altLang="ru-RU" sz="1800"/>
            </a:br>
            <a:endParaRPr lang="ru-RU" altLang="ru-RU" sz="1800"/>
          </a:p>
        </p:txBody>
      </p:sp>
      <p:sp>
        <p:nvSpPr>
          <p:cNvPr id="4101" name="TextBox 5"/>
          <p:cNvSpPr txBox="1">
            <a:spLocks noChangeArrowheads="1"/>
          </p:cNvSpPr>
          <p:nvPr/>
        </p:nvSpPr>
        <p:spPr bwMode="auto">
          <a:xfrm>
            <a:off x="107950" y="4724400"/>
            <a:ext cx="4392613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D2CB6C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5A39D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3600"/>
              <a:t>Столица Казахстана-Астана.</a:t>
            </a:r>
          </a:p>
        </p:txBody>
      </p:sp>
    </p:spTree>
    <p:extLst>
      <p:ext uri="{BB962C8B-B14F-4D97-AF65-F5344CB8AC3E}">
        <p14:creationId xmlns:p14="http://schemas.microsoft.com/office/powerpoint/2010/main" val="16020288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220788"/>
            <a:ext cx="4705350" cy="260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463" y="692150"/>
            <a:ext cx="3676650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2439B99-68C2-4CCA-BA52-0669B370CBFC}"/>
              </a:ext>
            </a:extLst>
          </p:cNvPr>
          <p:cNvSpPr/>
          <p:nvPr/>
        </p:nvSpPr>
        <p:spPr>
          <a:xfrm>
            <a:off x="-24955" y="4581128"/>
            <a:ext cx="8987608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Флаг и Герб Казахстана</a:t>
            </a:r>
          </a:p>
        </p:txBody>
      </p:sp>
    </p:spTree>
    <p:extLst>
      <p:ext uri="{BB962C8B-B14F-4D97-AF65-F5344CB8AC3E}">
        <p14:creationId xmlns:p14="http://schemas.microsoft.com/office/powerpoint/2010/main" val="33252482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2"/>
          <p:cNvSpPr txBox="1">
            <a:spLocks noChangeArrowheads="1"/>
          </p:cNvSpPr>
          <p:nvPr/>
        </p:nvSpPr>
        <p:spPr bwMode="auto">
          <a:xfrm>
            <a:off x="5435600" y="1579563"/>
            <a:ext cx="2736850" cy="369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D2CB6C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5A39D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v"/>
            </a:pPr>
            <a:r>
              <a:rPr lang="ru-RU" altLang="ru-RU" sz="1800"/>
              <a:t>Преобладают равнинно – низкогорные области. Они расположены на западе, севере и центральной части Казахстана.</a:t>
            </a:r>
          </a:p>
          <a:p>
            <a:pPr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v"/>
            </a:pPr>
            <a:r>
              <a:rPr lang="ru-RU" altLang="ru-RU" sz="1800"/>
              <a:t>Высокие и низкие горы чередуются между горными долинами и равнинами.</a:t>
            </a:r>
          </a:p>
          <a:p>
            <a:pPr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v"/>
            </a:pPr>
            <a:endParaRPr lang="ru-RU" altLang="ru-RU" sz="1800"/>
          </a:p>
        </p:txBody>
      </p:sp>
      <p:sp>
        <p:nvSpPr>
          <p:cNvPr id="6147" name="TextBox 3"/>
          <p:cNvSpPr txBox="1">
            <a:spLocks noChangeArrowheads="1"/>
          </p:cNvSpPr>
          <p:nvPr/>
        </p:nvSpPr>
        <p:spPr bwMode="auto">
          <a:xfrm>
            <a:off x="128588" y="5013325"/>
            <a:ext cx="8043862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D2CB6C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5A39D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v"/>
            </a:pPr>
            <a:r>
              <a:rPr lang="ru-RU" altLang="ru-RU" sz="1800"/>
              <a:t>На юго-востоке республики находятся горы, вершины которых достигают отметки 5-6 тыс. м над уровнем моря. Здесь же, в Тянь-Шаньской горной системе, расположена высшая точка в Казахстане – пик Хан-Тенгри высотой 7010 метров (с ледником), без учёта ледяной толщи — 6995 м. Его название в переводе с тюркского означает «Повелитель неба».</a:t>
            </a:r>
          </a:p>
        </p:txBody>
      </p:sp>
      <p:pic>
        <p:nvPicPr>
          <p:cNvPr id="6148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96975"/>
            <a:ext cx="4897437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C36B9D6F-E976-4577-ABCE-E2DD7E61ABEB}"/>
              </a:ext>
            </a:extLst>
          </p:cNvPr>
          <p:cNvSpPr/>
          <p:nvPr/>
        </p:nvSpPr>
        <p:spPr>
          <a:xfrm>
            <a:off x="-144955" y="-103932"/>
            <a:ext cx="8533379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Главные особенности рельефа</a:t>
            </a:r>
            <a:b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</a:b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                                      Казахстана</a:t>
            </a:r>
          </a:p>
        </p:txBody>
      </p:sp>
    </p:spTree>
    <p:extLst>
      <p:ext uri="{BB962C8B-B14F-4D97-AF65-F5344CB8AC3E}">
        <p14:creationId xmlns:p14="http://schemas.microsoft.com/office/powerpoint/2010/main" val="22076801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2"/>
          <p:cNvSpPr txBox="1">
            <a:spLocks noChangeArrowheads="1"/>
          </p:cNvSpPr>
          <p:nvPr/>
        </p:nvSpPr>
        <p:spPr bwMode="auto">
          <a:xfrm>
            <a:off x="279400" y="1012825"/>
            <a:ext cx="79644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D2CB6C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5A39D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400"/>
              <a:t>В Республике Казахстан имеется 48 262 озера. Самые крупные из озёр-Каспийское и Аральское моря, Балхаш.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FACD52E-7067-40BD-AFBC-CC71A6C78914}"/>
              </a:ext>
            </a:extLst>
          </p:cNvPr>
          <p:cNvSpPr/>
          <p:nvPr/>
        </p:nvSpPr>
        <p:spPr>
          <a:xfrm>
            <a:off x="179512" y="89516"/>
            <a:ext cx="545482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Озёра Казахстана</a:t>
            </a:r>
          </a:p>
        </p:txBody>
      </p:sp>
      <p:pic>
        <p:nvPicPr>
          <p:cNvPr id="8196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844675"/>
            <a:ext cx="2740025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138" y="1854200"/>
            <a:ext cx="2673350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Box 8"/>
          <p:cNvSpPr txBox="1">
            <a:spLocks noChangeArrowheads="1"/>
          </p:cNvSpPr>
          <p:nvPr/>
        </p:nvSpPr>
        <p:spPr bwMode="auto">
          <a:xfrm>
            <a:off x="179388" y="4586288"/>
            <a:ext cx="18938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D2CB6C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5A39D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/>
              <a:t>Каспийское море</a:t>
            </a:r>
          </a:p>
        </p:txBody>
      </p:sp>
      <p:sp>
        <p:nvSpPr>
          <p:cNvPr id="8199" name="TextBox 9"/>
          <p:cNvSpPr txBox="1">
            <a:spLocks noChangeArrowheads="1"/>
          </p:cNvSpPr>
          <p:nvPr/>
        </p:nvSpPr>
        <p:spPr bwMode="auto">
          <a:xfrm>
            <a:off x="3005138" y="4500563"/>
            <a:ext cx="17827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D2CB6C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5A39D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/>
              <a:t>Аральское море</a:t>
            </a:r>
          </a:p>
        </p:txBody>
      </p:sp>
      <p:pic>
        <p:nvPicPr>
          <p:cNvPr id="8200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725" y="4586288"/>
            <a:ext cx="33210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1" name="TextBox 11"/>
          <p:cNvSpPr txBox="1">
            <a:spLocks noChangeArrowheads="1"/>
          </p:cNvSpPr>
          <p:nvPr/>
        </p:nvSpPr>
        <p:spPr bwMode="auto">
          <a:xfrm>
            <a:off x="3851275" y="6407150"/>
            <a:ext cx="914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D2CB6C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5A39D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/>
              <a:t>Балхаш</a:t>
            </a:r>
          </a:p>
        </p:txBody>
      </p:sp>
    </p:spTree>
    <p:extLst>
      <p:ext uri="{BB962C8B-B14F-4D97-AF65-F5344CB8AC3E}">
        <p14:creationId xmlns:p14="http://schemas.microsoft.com/office/powerpoint/2010/main" val="4432668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EC0D8F9-28B7-4406-A69F-4D2C2E7943DB}"/>
              </a:ext>
            </a:extLst>
          </p:cNvPr>
          <p:cNvSpPr/>
          <p:nvPr/>
        </p:nvSpPr>
        <p:spPr>
          <a:xfrm>
            <a:off x="251520" y="188640"/>
            <a:ext cx="506882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Реки Казахстана</a:t>
            </a:r>
          </a:p>
        </p:txBody>
      </p:sp>
      <p:sp>
        <p:nvSpPr>
          <p:cNvPr id="10243" name="TextBox 2"/>
          <p:cNvSpPr txBox="1">
            <a:spLocks noChangeArrowheads="1"/>
          </p:cNvSpPr>
          <p:nvPr/>
        </p:nvSpPr>
        <p:spPr bwMode="auto">
          <a:xfrm>
            <a:off x="250825" y="1111250"/>
            <a:ext cx="81375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D2CB6C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5A39D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400"/>
              <a:t>В Казахстане 85 022 реки. Самые крупные из них-Иртыш, Ишим, Урал.</a:t>
            </a:r>
          </a:p>
        </p:txBody>
      </p:sp>
      <p:pic>
        <p:nvPicPr>
          <p:cNvPr id="1024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38325"/>
            <a:ext cx="3535362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838325"/>
            <a:ext cx="3883025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868863"/>
            <a:ext cx="45720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TextBox 6"/>
          <p:cNvSpPr txBox="1">
            <a:spLocks noChangeArrowheads="1"/>
          </p:cNvSpPr>
          <p:nvPr/>
        </p:nvSpPr>
        <p:spPr bwMode="auto">
          <a:xfrm>
            <a:off x="436563" y="4568825"/>
            <a:ext cx="8651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D2CB6C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5A39D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/>
              <a:t>Иртыш</a:t>
            </a:r>
          </a:p>
        </p:txBody>
      </p:sp>
      <p:sp>
        <p:nvSpPr>
          <p:cNvPr id="10248" name="TextBox 7"/>
          <p:cNvSpPr txBox="1">
            <a:spLocks noChangeArrowheads="1"/>
          </p:cNvSpPr>
          <p:nvPr/>
        </p:nvSpPr>
        <p:spPr bwMode="auto">
          <a:xfrm>
            <a:off x="4257675" y="4570413"/>
            <a:ext cx="781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D2CB6C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5A39D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/>
              <a:t>Ишим</a:t>
            </a:r>
          </a:p>
        </p:txBody>
      </p:sp>
      <p:sp>
        <p:nvSpPr>
          <p:cNvPr id="10249" name="TextBox 9"/>
          <p:cNvSpPr txBox="1">
            <a:spLocks noChangeArrowheads="1"/>
          </p:cNvSpPr>
          <p:nvPr/>
        </p:nvSpPr>
        <p:spPr bwMode="auto">
          <a:xfrm>
            <a:off x="395288" y="6116638"/>
            <a:ext cx="647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D2CB6C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5A39D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/>
              <a:t>Урал</a:t>
            </a:r>
          </a:p>
        </p:txBody>
      </p:sp>
    </p:spTree>
    <p:extLst>
      <p:ext uri="{BB962C8B-B14F-4D97-AF65-F5344CB8AC3E}">
        <p14:creationId xmlns:p14="http://schemas.microsoft.com/office/powerpoint/2010/main" val="27559404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EC0410B-07D6-4B56-9AF5-23673924AB6F}"/>
              </a:ext>
            </a:extLst>
          </p:cNvPr>
          <p:cNvSpPr/>
          <p:nvPr/>
        </p:nvSpPr>
        <p:spPr>
          <a:xfrm>
            <a:off x="1331913" y="2636838"/>
            <a:ext cx="5792787" cy="132238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8000" b="1" dirty="0">
                <a:solidFill>
                  <a:schemeClr val="accent2">
                    <a:lumMod val="50000"/>
                  </a:schemeClr>
                </a:solidFill>
              </a:rPr>
              <a:t>Узбекистан</a:t>
            </a:r>
            <a:r>
              <a:rPr lang="ru-RU" sz="8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036513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E193D0C-E8BC-49EA-B26D-448DFCF6AA27}"/>
              </a:ext>
            </a:extLst>
          </p:cNvPr>
          <p:cNvSpPr/>
          <p:nvPr/>
        </p:nvSpPr>
        <p:spPr>
          <a:xfrm>
            <a:off x="179388" y="260350"/>
            <a:ext cx="4572000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Республика государства Узбекистан-    </a:t>
            </a:r>
            <a:r>
              <a:rPr lang="ru-RU" i="1" dirty="0">
                <a:solidFill>
                  <a:schemeClr val="tx1">
                    <a:lumMod val="95000"/>
                    <a:lumOff val="5000"/>
                  </a:schemeClr>
                </a:solidFill>
                <a:hlinkClick r:id="rId2" tooltip="Государство"/>
              </a:rPr>
              <a:t>государство</a:t>
            </a:r>
            <a:r>
              <a:rPr lang="ru-RU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расположенное в центральной части </a:t>
            </a:r>
            <a:r>
              <a:rPr lang="ru-RU" i="1" dirty="0">
                <a:solidFill>
                  <a:schemeClr val="tx1">
                    <a:lumMod val="95000"/>
                    <a:lumOff val="5000"/>
                  </a:schemeClr>
                </a:solidFill>
                <a:hlinkClick r:id="rId3" tooltip="Средняя Азия"/>
              </a:rPr>
              <a:t>Средней Азии</a:t>
            </a:r>
            <a:r>
              <a:rPr lang="ru-RU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Сопредельные государства: на востоке — </a:t>
            </a:r>
            <a:r>
              <a:rPr lang="ru-RU" i="1" dirty="0">
                <a:solidFill>
                  <a:schemeClr val="tx1">
                    <a:lumMod val="95000"/>
                    <a:lumOff val="5000"/>
                  </a:schemeClr>
                </a:solidFill>
                <a:hlinkClick r:id="rId4" tooltip="Киргизия"/>
              </a:rPr>
              <a:t>Киргизия</a:t>
            </a:r>
            <a:r>
              <a:rPr lang="ru-RU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; на северо-востоке, севере и северо-западе — </a:t>
            </a:r>
            <a:r>
              <a:rPr lang="ru-RU" i="1" dirty="0">
                <a:solidFill>
                  <a:schemeClr val="tx1">
                    <a:lumMod val="95000"/>
                    <a:lumOff val="5000"/>
                  </a:schemeClr>
                </a:solidFill>
                <a:hlinkClick r:id="rId5" tooltip="Казахстан"/>
              </a:rPr>
              <a:t>Казахстан</a:t>
            </a:r>
            <a:r>
              <a:rPr lang="ru-RU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; на юго-западе и юге — </a:t>
            </a:r>
            <a:r>
              <a:rPr lang="ru-RU" i="1" dirty="0">
                <a:solidFill>
                  <a:schemeClr val="tx1">
                    <a:lumMod val="95000"/>
                    <a:lumOff val="5000"/>
                  </a:schemeClr>
                </a:solidFill>
                <a:hlinkClick r:id="rId6" tooltip="Туркмения"/>
              </a:rPr>
              <a:t>Туркмения</a:t>
            </a:r>
            <a:r>
              <a:rPr lang="ru-RU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; на юге — </a:t>
            </a:r>
            <a:r>
              <a:rPr lang="ru-RU" i="1" dirty="0">
                <a:solidFill>
                  <a:schemeClr val="tx1">
                    <a:lumMod val="95000"/>
                    <a:lumOff val="5000"/>
                  </a:schemeClr>
                </a:solidFill>
                <a:hlinkClick r:id="rId7" tooltip="Афганистан"/>
              </a:rPr>
              <a:t>Афганистан</a:t>
            </a:r>
            <a:r>
              <a:rPr lang="ru-RU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и на юго-востоке — </a:t>
            </a:r>
            <a:r>
              <a:rPr lang="ru-RU" i="1" dirty="0">
                <a:solidFill>
                  <a:schemeClr val="tx1">
                    <a:lumMod val="95000"/>
                    <a:lumOff val="5000"/>
                  </a:schemeClr>
                </a:solidFill>
                <a:hlinkClick r:id="rId8" tooltip="Таджикистан"/>
              </a:rPr>
              <a:t>Таджикистан</a:t>
            </a:r>
            <a:endParaRPr lang="ru-RU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565400"/>
            <a:ext cx="6119813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3308583"/>
      </p:ext>
    </p:extLst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Картинки по запросу узбекистан флаг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D2CB6C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5A39D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/>
          </a:p>
        </p:txBody>
      </p:sp>
      <p:sp>
        <p:nvSpPr>
          <p:cNvPr id="13315" name="AutoShape 4" descr="Картинки по запросу узбекистан флаг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D2CB6C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5A39D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/>
          </a:p>
        </p:txBody>
      </p:sp>
      <p:sp>
        <p:nvSpPr>
          <p:cNvPr id="13316" name="AutoShape 6" descr="Flag of Uzbekistan.svg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D2CB6C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5A39D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/>
          </a:p>
        </p:txBody>
      </p:sp>
      <p:pic>
        <p:nvPicPr>
          <p:cNvPr id="13317" name="Picture 7" descr="C:\Documents and Settings\Пользователь 1\Рабочий стол\Алексей презент\getpdf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97465"/>
            <a:ext cx="29527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Текст 6"/>
          <p:cNvSpPr>
            <a:spLocks noGrp="1"/>
          </p:cNvSpPr>
          <p:nvPr>
            <p:ph type="body" idx="1"/>
          </p:nvPr>
        </p:nvSpPr>
        <p:spPr>
          <a:xfrm>
            <a:off x="1043608" y="4077072"/>
            <a:ext cx="6135687" cy="1633538"/>
          </a:xfrm>
        </p:spPr>
        <p:txBody>
          <a:bodyPr/>
          <a:lstStyle/>
          <a:p>
            <a:r>
              <a:rPr lang="ru-RU" altLang="ru-RU" sz="4800" dirty="0" smtClean="0">
                <a:solidFill>
                  <a:schemeClr val="tx1"/>
                </a:solidFill>
              </a:rPr>
              <a:t>Флаг                     Герб</a:t>
            </a:r>
          </a:p>
        </p:txBody>
      </p:sp>
      <p:pic>
        <p:nvPicPr>
          <p:cNvPr id="13319" name="Picture 8" descr="C:\Documents and Settings\Пользователь 1\Рабочий стол\Алексей презент\gerb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62333"/>
            <a:ext cx="2665412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AutoShape 10" descr="Flag of Uzbekistan.svg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D2CB6C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5A39D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/>
          </a:p>
        </p:txBody>
      </p:sp>
    </p:spTree>
    <p:extLst>
      <p:ext uri="{BB962C8B-B14F-4D97-AF65-F5344CB8AC3E}">
        <p14:creationId xmlns:p14="http://schemas.microsoft.com/office/powerpoint/2010/main" val="559904891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000" dirty="0"/>
              <a:t>Государственный флаг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44824"/>
            <a:ext cx="7920880" cy="4608511"/>
          </a:xfrm>
        </p:spPr>
      </p:pic>
    </p:spTree>
    <p:extLst>
      <p:ext uri="{BB962C8B-B14F-4D97-AF65-F5344CB8AC3E}">
        <p14:creationId xmlns:p14="http://schemas.microsoft.com/office/powerpoint/2010/main" val="2012457947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48411F6-20F0-4462-8D4F-AE1D3F44A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4339" name="Текст 2"/>
          <p:cNvSpPr>
            <a:spLocks noGrp="1"/>
          </p:cNvSpPr>
          <p:nvPr>
            <p:ph type="body" idx="1"/>
          </p:nvPr>
        </p:nvSpPr>
        <p:spPr>
          <a:xfrm>
            <a:off x="-396552" y="1767522"/>
            <a:ext cx="6135688" cy="1635126"/>
          </a:xfrm>
        </p:spPr>
        <p:txBody>
          <a:bodyPr/>
          <a:lstStyle/>
          <a:p>
            <a:r>
              <a:rPr lang="ru-RU" altLang="ru-RU" sz="6000" dirty="0" smtClean="0">
                <a:solidFill>
                  <a:schemeClr val="tx1"/>
                </a:solidFill>
              </a:rPr>
              <a:t>       Бухара </a:t>
            </a:r>
          </a:p>
        </p:txBody>
      </p:sp>
      <p:pic>
        <p:nvPicPr>
          <p:cNvPr id="1434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926306"/>
            <a:ext cx="4459287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149080"/>
            <a:ext cx="4948237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4582125"/>
      </p:ext>
    </p:extLst>
  </p:cSld>
  <p:clrMapOvr>
    <a:masterClrMapping/>
  </p:clrMapOvr>
  <p:transition spd="slow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79E5322-DA2E-4930-A5B5-47DA8F7AD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113" y="2844800"/>
            <a:ext cx="7659687" cy="1168400"/>
          </a:xfrm>
        </p:spPr>
        <p:txBody>
          <a:bodyPr/>
          <a:lstStyle/>
          <a:p>
            <a:pPr>
              <a:defRPr/>
            </a:pPr>
            <a:r>
              <a:rPr lang="ru-RU" sz="6000" dirty="0">
                <a:solidFill>
                  <a:schemeClr val="tx1"/>
                </a:solidFill>
              </a:rPr>
              <a:t>Киргизия</a:t>
            </a:r>
          </a:p>
        </p:txBody>
      </p:sp>
    </p:spTree>
    <p:extLst>
      <p:ext uri="{BB962C8B-B14F-4D97-AF65-F5344CB8AC3E}">
        <p14:creationId xmlns:p14="http://schemas.microsoft.com/office/powerpoint/2010/main" val="836969322"/>
      </p:ext>
    </p:extLst>
  </p:cSld>
  <p:clrMapOvr>
    <a:masterClrMapping/>
  </p:clrMapOvr>
  <p:transition spd="slow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0B6304C-F32D-4019-97AB-B2174D722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16387" name="Текст 2"/>
          <p:cNvSpPr>
            <a:spLocks noGrp="1"/>
          </p:cNvSpPr>
          <p:nvPr>
            <p:ph type="body" idx="1"/>
          </p:nvPr>
        </p:nvSpPr>
        <p:spPr>
          <a:xfrm>
            <a:off x="611560" y="332656"/>
            <a:ext cx="6135688" cy="1633538"/>
          </a:xfrm>
        </p:spPr>
        <p:txBody>
          <a:bodyPr/>
          <a:lstStyle/>
          <a:p>
            <a:r>
              <a:rPr lang="ru-RU" altLang="ru-RU" sz="4400" smtClean="0">
                <a:solidFill>
                  <a:schemeClr val="tx1"/>
                </a:solidFill>
              </a:rPr>
              <a:t>Столица - Бишкек</a:t>
            </a:r>
          </a:p>
        </p:txBody>
      </p:sp>
      <p:pic>
        <p:nvPicPr>
          <p:cNvPr id="16388" name="Picture 13" descr="карта кир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7573962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2196960"/>
      </p:ext>
    </p:extLst>
  </p:cSld>
  <p:clrMapOvr>
    <a:masterClrMapping/>
  </p:clrMapOvr>
  <p:transition spd="slow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966DD5-A30E-43FF-9B39-D27B6DB89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7411" name="Текст 2"/>
          <p:cNvSpPr>
            <a:spLocks noGrp="1"/>
          </p:cNvSpPr>
          <p:nvPr>
            <p:ph type="body" idx="1"/>
          </p:nvPr>
        </p:nvSpPr>
        <p:spPr>
          <a:xfrm>
            <a:off x="1115616" y="4077047"/>
            <a:ext cx="7920880" cy="1633537"/>
          </a:xfrm>
        </p:spPr>
        <p:txBody>
          <a:bodyPr>
            <a:normAutofit/>
          </a:bodyPr>
          <a:lstStyle/>
          <a:p>
            <a:r>
              <a:rPr lang="ru-RU" altLang="ru-RU" sz="5400" dirty="0" smtClean="0">
                <a:solidFill>
                  <a:schemeClr val="tx1"/>
                </a:solidFill>
              </a:rPr>
              <a:t>Флаг                    Герб       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xmlns="" id="{71526A0E-EF4B-49BD-9E86-F17C3D9FC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6000" contrast="4000"/>
          </a:blip>
          <a:srcRect/>
          <a:stretch>
            <a:fillRect/>
          </a:stretch>
        </p:blipFill>
        <p:spPr bwMode="auto">
          <a:xfrm>
            <a:off x="179512" y="1365597"/>
            <a:ext cx="3816350" cy="2711450"/>
          </a:xfrm>
          <a:prstGeom prst="rect">
            <a:avLst/>
          </a:prstGeom>
          <a:solidFill>
            <a:schemeClr val="accent5">
              <a:lumMod val="50000"/>
              <a:alpha val="65000"/>
            </a:schemeClr>
          </a:solidFill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362" y="1268760"/>
            <a:ext cx="4105275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1545248"/>
      </p:ext>
    </p:extLst>
  </p:cSld>
  <p:clrMapOvr>
    <a:masterClrMapping/>
  </p:clrMapOvr>
  <p:transition spd="slow"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>
            <a:extLst>
              <a:ext uri="{FF2B5EF4-FFF2-40B4-BE49-F238E27FC236}">
                <a16:creationId xmlns:a16="http://schemas.microsoft.com/office/drawing/2014/main" xmlns="" id="{1743088A-B756-497B-8FC6-574FDE795A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7950" y="190500"/>
            <a:ext cx="8208963" cy="6046788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ru-RU" altLang="ru-RU" sz="1600" b="1" dirty="0">
                <a:solidFill>
                  <a:schemeClr val="tx1"/>
                </a:solidFill>
                <a:latin typeface="+mj-lt"/>
              </a:rPr>
              <a:t>Тянь-Шань</a:t>
            </a:r>
            <a:r>
              <a:rPr lang="ru-RU" altLang="ru-RU" sz="1600" dirty="0">
                <a:solidFill>
                  <a:schemeClr val="tx1"/>
                </a:solidFill>
                <a:latin typeface="+mj-lt"/>
              </a:rPr>
              <a:t> или «</a:t>
            </a:r>
            <a:r>
              <a:rPr lang="ru-RU" altLang="ru-RU" sz="1600" b="1" dirty="0">
                <a:solidFill>
                  <a:schemeClr val="tx1"/>
                </a:solidFill>
                <a:latin typeface="+mj-lt"/>
              </a:rPr>
              <a:t>Небесные горы</a:t>
            </a:r>
            <a:r>
              <a:rPr lang="ru-RU" altLang="ru-RU" sz="1600" dirty="0">
                <a:solidFill>
                  <a:schemeClr val="tx1"/>
                </a:solidFill>
                <a:latin typeface="+mj-lt"/>
              </a:rPr>
              <a:t>» – </a:t>
            </a:r>
            <a:r>
              <a:rPr lang="ru-RU" altLang="ru-RU" sz="1600" b="1" dirty="0">
                <a:solidFill>
                  <a:schemeClr val="tx1"/>
                </a:solidFill>
                <a:latin typeface="+mj-lt"/>
              </a:rPr>
              <a:t>одна из самых высоких и наиболее посещаемых туристами горных систем</a:t>
            </a:r>
            <a:r>
              <a:rPr lang="ru-RU" altLang="ru-RU" sz="1600" dirty="0">
                <a:solidFill>
                  <a:schemeClr val="tx1"/>
                </a:solidFill>
                <a:latin typeface="+mj-lt"/>
              </a:rPr>
              <a:t> на всем пространстве стран СНГ. Эта </a:t>
            </a:r>
            <a:r>
              <a:rPr lang="ru-RU" altLang="ru-RU" sz="1600" b="1" dirty="0">
                <a:solidFill>
                  <a:schemeClr val="tx1"/>
                </a:solidFill>
                <a:latin typeface="+mj-lt"/>
              </a:rPr>
              <a:t>грандиозная горная страна</a:t>
            </a:r>
            <a:r>
              <a:rPr lang="ru-RU" altLang="ru-RU" sz="1600" dirty="0">
                <a:solidFill>
                  <a:schemeClr val="tx1"/>
                </a:solidFill>
                <a:latin typeface="+mj-lt"/>
              </a:rPr>
              <a:t> расположена, в основном, в западной части </a:t>
            </a:r>
            <a:r>
              <a:rPr lang="ru-RU" altLang="ru-RU" sz="1600" b="1" dirty="0">
                <a:solidFill>
                  <a:schemeClr val="tx1"/>
                </a:solidFill>
                <a:latin typeface="+mj-lt"/>
                <a:hlinkClick r:id="rId2"/>
              </a:rPr>
              <a:t>Кыргызстан</a:t>
            </a:r>
            <a:r>
              <a:rPr lang="ru-RU" altLang="ru-RU" sz="1600" b="1" dirty="0">
                <a:solidFill>
                  <a:schemeClr val="tx1"/>
                </a:solidFill>
                <a:latin typeface="+mj-lt"/>
              </a:rPr>
              <a:t>а </a:t>
            </a:r>
            <a:r>
              <a:rPr lang="ru-RU" altLang="ru-RU" sz="1600" dirty="0">
                <a:solidFill>
                  <a:schemeClr val="tx1"/>
                </a:solidFill>
                <a:latin typeface="+mj-lt"/>
              </a:rPr>
              <a:t>и на </a:t>
            </a:r>
            <a:r>
              <a:rPr lang="ru-RU" altLang="ru-RU" sz="1600" b="1" dirty="0">
                <a:solidFill>
                  <a:schemeClr val="tx1"/>
                </a:solidFill>
                <a:latin typeface="+mj-lt"/>
              </a:rPr>
              <a:t>востоке Китая</a:t>
            </a:r>
            <a:r>
              <a:rPr lang="ru-RU" altLang="ru-RU" sz="1600" dirty="0">
                <a:solidFill>
                  <a:schemeClr val="tx1"/>
                </a:solidFill>
                <a:latin typeface="+mj-lt"/>
              </a:rPr>
              <a:t>. </a:t>
            </a:r>
            <a:r>
              <a:rPr lang="ru-RU" altLang="ru-RU" sz="1600" b="1" dirty="0">
                <a:solidFill>
                  <a:schemeClr val="tx1"/>
                </a:solidFill>
                <a:latin typeface="+mj-lt"/>
              </a:rPr>
              <a:t>горы Тянь-Шаня</a:t>
            </a:r>
            <a:r>
              <a:rPr lang="ru-RU" altLang="ru-RU" sz="1600" dirty="0">
                <a:solidFill>
                  <a:schemeClr val="tx1"/>
                </a:solidFill>
                <a:latin typeface="+mj-lt"/>
              </a:rPr>
              <a:t> протянулись своеобразной аркой, более чем на 1200 км в длину и почти на 300 км в ширину.  </a:t>
            </a:r>
          </a:p>
          <a:p>
            <a:pPr>
              <a:lnSpc>
                <a:spcPct val="80000"/>
              </a:lnSpc>
              <a:defRPr/>
            </a:pPr>
            <a:endParaRPr lang="ru-RU" altLang="ru-RU" sz="1600" dirty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97000"/>
              </a:lnSpc>
              <a:defRPr/>
            </a:pPr>
            <a:endParaRPr lang="ru-RU" altLang="ru-RU" sz="1600" b="1" dirty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97000"/>
              </a:lnSpc>
              <a:defRPr/>
            </a:pPr>
            <a:r>
              <a:rPr lang="ru-RU" altLang="ru-RU" sz="1600" b="1" dirty="0">
                <a:solidFill>
                  <a:schemeClr val="tx1"/>
                </a:solidFill>
                <a:latin typeface="+mj-lt"/>
              </a:rPr>
              <a:t>Озеро Сары-</a:t>
            </a:r>
            <a:r>
              <a:rPr lang="ru-RU" altLang="ru-RU" sz="1600" b="1" dirty="0" err="1">
                <a:solidFill>
                  <a:schemeClr val="tx1"/>
                </a:solidFill>
                <a:latin typeface="+mj-lt"/>
              </a:rPr>
              <a:t>Челек</a:t>
            </a:r>
            <a:r>
              <a:rPr lang="ru-RU" altLang="ru-RU" sz="1600" dirty="0">
                <a:solidFill>
                  <a:schemeClr val="tx1"/>
                </a:solidFill>
                <a:latin typeface="+mj-lt"/>
              </a:rPr>
              <a:t> по праву считается самым красивым местом на западе </a:t>
            </a:r>
            <a:r>
              <a:rPr lang="ru-RU" altLang="ru-RU" sz="1600" b="1" dirty="0">
                <a:solidFill>
                  <a:schemeClr val="tx1"/>
                </a:solidFill>
                <a:latin typeface="+mj-lt"/>
                <a:hlinkClick r:id="rId2"/>
              </a:rPr>
              <a:t>Кыргызстан</a:t>
            </a:r>
            <a:r>
              <a:rPr lang="ru-RU" altLang="ru-RU" sz="1600" b="1" dirty="0">
                <a:solidFill>
                  <a:schemeClr val="tx1"/>
                </a:solidFill>
                <a:latin typeface="+mj-lt"/>
              </a:rPr>
              <a:t>а</a:t>
            </a:r>
            <a:r>
              <a:rPr lang="ru-RU" altLang="ru-RU" sz="1600" dirty="0">
                <a:solidFill>
                  <a:schemeClr val="tx1"/>
                </a:solidFill>
                <a:latin typeface="+mj-lt"/>
              </a:rPr>
              <a:t>. Оно лежит на высоте 1940 м над уровнем моря в предгорьях </a:t>
            </a:r>
            <a:r>
              <a:rPr lang="ru-RU" altLang="ru-RU" sz="1600" b="1" dirty="0" err="1">
                <a:solidFill>
                  <a:schemeClr val="tx1"/>
                </a:solidFill>
                <a:latin typeface="+mj-lt"/>
              </a:rPr>
              <a:t>Чаткальского</a:t>
            </a:r>
            <a:r>
              <a:rPr lang="ru-RU" altLang="ru-RU" sz="1600" b="1" dirty="0">
                <a:solidFill>
                  <a:schemeClr val="tx1"/>
                </a:solidFill>
                <a:latin typeface="+mj-lt"/>
              </a:rPr>
              <a:t> хребта.</a:t>
            </a:r>
            <a:r>
              <a:rPr lang="ru-RU" altLang="ru-RU" sz="1600" dirty="0">
                <a:solidFill>
                  <a:schemeClr val="tx1"/>
                </a:solidFill>
                <a:latin typeface="+mj-lt"/>
              </a:rPr>
              <a:t> Протяженность озера с юго-запада на северо-восток составляет 7,5 км, площадь водного зеркала равна 50,7 </a:t>
            </a:r>
            <a:r>
              <a:rPr lang="ru-RU" altLang="ru-RU" sz="1600" dirty="0" err="1">
                <a:solidFill>
                  <a:schemeClr val="tx1"/>
                </a:solidFill>
                <a:latin typeface="+mj-lt"/>
              </a:rPr>
              <a:t>кв.км</a:t>
            </a:r>
            <a:r>
              <a:rPr lang="ru-RU" altLang="ru-RU" sz="1600" dirty="0">
                <a:solidFill>
                  <a:schemeClr val="tx1"/>
                </a:solidFill>
                <a:latin typeface="+mj-lt"/>
              </a:rPr>
              <a:t>., а глубины местами достигают 234 м. </a:t>
            </a:r>
          </a:p>
          <a:p>
            <a:pPr>
              <a:lnSpc>
                <a:spcPct val="97000"/>
              </a:lnSpc>
              <a:defRPr/>
            </a:pPr>
            <a:endParaRPr lang="ru-RU" altLang="ru-RU" sz="1600" dirty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80000"/>
              </a:lnSpc>
              <a:defRPr/>
            </a:pPr>
            <a:endParaRPr lang="ru-RU" altLang="ru-RU" sz="1600" b="1" dirty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80000"/>
              </a:lnSpc>
              <a:defRPr/>
            </a:pPr>
            <a:r>
              <a:rPr lang="ru-RU" altLang="ru-RU" sz="1600" b="1" dirty="0">
                <a:solidFill>
                  <a:schemeClr val="tx1"/>
                </a:solidFill>
                <a:latin typeface="+mj-lt"/>
              </a:rPr>
              <a:t>Арсланбоб</a:t>
            </a:r>
            <a:r>
              <a:rPr lang="ru-RU" altLang="ru-RU" sz="1600" dirty="0">
                <a:solidFill>
                  <a:schemeClr val="tx1"/>
                </a:solidFill>
                <a:latin typeface="+mj-lt"/>
              </a:rPr>
              <a:t> – </a:t>
            </a:r>
            <a:r>
              <a:rPr lang="ru-RU" altLang="ru-RU" sz="1600" b="1" dirty="0">
                <a:solidFill>
                  <a:schemeClr val="tx1"/>
                </a:solidFill>
                <a:latin typeface="+mj-lt"/>
              </a:rPr>
              <a:t>великолепный цветущий оазис</a:t>
            </a:r>
            <a:r>
              <a:rPr lang="ru-RU" altLang="ru-RU" sz="1600" dirty="0">
                <a:solidFill>
                  <a:schemeClr val="tx1"/>
                </a:solidFill>
                <a:latin typeface="+mj-lt"/>
              </a:rPr>
              <a:t>, приютившийся в межгорье западных и южных склонов </a:t>
            </a:r>
            <a:r>
              <a:rPr lang="ru-RU" altLang="ru-RU" sz="1600" b="1" dirty="0">
                <a:solidFill>
                  <a:schemeClr val="tx1"/>
                </a:solidFill>
                <a:latin typeface="+mj-lt"/>
              </a:rPr>
              <a:t>Ферганского и </a:t>
            </a:r>
            <a:r>
              <a:rPr lang="ru-RU" altLang="ru-RU" sz="1600" b="1" dirty="0" err="1">
                <a:solidFill>
                  <a:schemeClr val="tx1"/>
                </a:solidFill>
                <a:latin typeface="+mj-lt"/>
              </a:rPr>
              <a:t>Чаткальского</a:t>
            </a:r>
            <a:r>
              <a:rPr lang="ru-RU" altLang="ru-RU" sz="1600" b="1" dirty="0">
                <a:solidFill>
                  <a:schemeClr val="tx1"/>
                </a:solidFill>
                <a:latin typeface="+mj-lt"/>
              </a:rPr>
              <a:t> хребтов центрального Тянь-Шаня</a:t>
            </a:r>
            <a:r>
              <a:rPr lang="ru-RU" altLang="ru-RU" sz="1600" dirty="0">
                <a:solidFill>
                  <a:schemeClr val="tx1"/>
                </a:solidFill>
                <a:latin typeface="+mj-lt"/>
              </a:rPr>
              <a:t>. Орехоплодные массивы лесов считаются самыми крупными на планете. Горные склоны облюбовали около 130 видов растений, среди которых фисташка, миндаль, алыча, груша, яблоня, вишня, смородина, малина и другие. Но королем всего этого зеленого царства, без сомнения был и остается </a:t>
            </a:r>
            <a:r>
              <a:rPr lang="ru-RU" altLang="ru-RU" sz="1600" b="1" dirty="0">
                <a:solidFill>
                  <a:schemeClr val="tx1"/>
                </a:solidFill>
                <a:latin typeface="+mj-lt"/>
              </a:rPr>
              <a:t>грецкий орех</a:t>
            </a:r>
            <a:r>
              <a:rPr lang="ru-RU" altLang="ru-RU" sz="1600" dirty="0">
                <a:solidFill>
                  <a:schemeClr val="tx1"/>
                </a:solidFill>
                <a:latin typeface="+mj-lt"/>
              </a:rPr>
              <a:t>. </a:t>
            </a:r>
          </a:p>
          <a:p>
            <a:pPr>
              <a:lnSpc>
                <a:spcPct val="80000"/>
              </a:lnSpc>
              <a:defRPr/>
            </a:pPr>
            <a:endParaRPr lang="ru-RU" altLang="ru-RU" sz="1600" dirty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80000"/>
              </a:lnSpc>
              <a:defRPr/>
            </a:pPr>
            <a:endParaRPr lang="ru-RU" altLang="ru-RU" sz="1600" b="1" dirty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80000"/>
              </a:lnSpc>
              <a:defRPr/>
            </a:pPr>
            <a:r>
              <a:rPr lang="ru-RU" altLang="ru-RU" sz="1600" b="1" dirty="0">
                <a:solidFill>
                  <a:schemeClr val="tx1"/>
                </a:solidFill>
                <a:latin typeface="+mj-lt"/>
              </a:rPr>
              <a:t>Джеты-Огуз. Легендарное ущелье Семи Быков</a:t>
            </a:r>
            <a:r>
              <a:rPr lang="ru-RU" altLang="ru-RU" sz="1600" dirty="0">
                <a:solidFill>
                  <a:schemeClr val="tx1"/>
                </a:solidFill>
                <a:latin typeface="+mj-lt"/>
              </a:rPr>
              <a:t> местность настолько уникальная и запоминающаяся, что в свое время вдохновила художников на создание серии почтовых марок, ставших настоящим раритетом, для истинных </a:t>
            </a:r>
            <a:r>
              <a:rPr lang="ru-RU" altLang="ru-RU" sz="1200" dirty="0">
                <a:solidFill>
                  <a:schemeClr val="tx1"/>
                </a:solidFill>
              </a:rPr>
              <a:t>коллекционеров. </a:t>
            </a:r>
          </a:p>
        </p:txBody>
      </p:sp>
    </p:spTree>
    <p:extLst>
      <p:ext uri="{BB962C8B-B14F-4D97-AF65-F5344CB8AC3E}">
        <p14:creationId xmlns:p14="http://schemas.microsoft.com/office/powerpoint/2010/main" val="2111654723"/>
      </p:ext>
    </p:extLst>
  </p:cSld>
  <p:clrMapOvr>
    <a:masterClrMapping/>
  </p:clrMapOvr>
  <p:transition spd="slow"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6D5400-1898-4262-BA6B-D8FC7C05E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4025" y="5486400"/>
            <a:ext cx="6657975" cy="1168400"/>
          </a:xfrm>
        </p:spPr>
        <p:txBody>
          <a:bodyPr/>
          <a:lstStyle/>
          <a:p>
            <a:pPr>
              <a:defRPr/>
            </a:pPr>
            <a:r>
              <a:rPr lang="ru-RU" dirty="0" err="1">
                <a:solidFill>
                  <a:schemeClr val="tx1"/>
                </a:solidFill>
              </a:rPr>
              <a:t>Тянь</a:t>
            </a:r>
            <a:r>
              <a:rPr lang="ru-RU" dirty="0">
                <a:solidFill>
                  <a:schemeClr val="tx1"/>
                </a:solidFill>
              </a:rPr>
              <a:t> - </a:t>
            </a:r>
            <a:r>
              <a:rPr lang="ru-RU" dirty="0" err="1">
                <a:solidFill>
                  <a:schemeClr val="tx1"/>
                </a:solidFill>
              </a:rPr>
              <a:t>Шань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3835E9C-464F-459D-9C5C-D01D318B5A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7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9460" name="Picture 4" descr="7526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787400"/>
            <a:ext cx="6657975" cy="443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6276353"/>
      </p:ext>
    </p:extLst>
  </p:cSld>
  <p:clrMapOvr>
    <a:masterClrMapping/>
  </p:clrMapOvr>
  <p:transition spd="slow"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C73EB0-3EBB-4F83-AF71-27D6AC9FA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1050" y="5732463"/>
            <a:ext cx="6330950" cy="922337"/>
          </a:xfrm>
        </p:spPr>
        <p:txBody>
          <a:bodyPr/>
          <a:lstStyle/>
          <a:p>
            <a:pPr>
              <a:defRPr/>
            </a:pPr>
            <a:r>
              <a:rPr lang="ru-RU" dirty="0"/>
              <a:t>Арсланбоб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8BCE584-CC87-44DC-A3A9-1F8CB63F81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7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0484" name="Picture 6" descr="arslanbob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281113"/>
            <a:ext cx="5837237" cy="388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7170045"/>
      </p:ext>
    </p:extLst>
  </p:cSld>
  <p:clrMapOvr>
    <a:masterClrMapping/>
  </p:clrMapOvr>
  <p:transition spd="slow"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79272F8-8C41-4718-89A9-3D780854F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5179241"/>
            <a:ext cx="6618287" cy="1168400"/>
          </a:xfrm>
        </p:spPr>
        <p:txBody>
          <a:bodyPr/>
          <a:lstStyle/>
          <a:p>
            <a:pPr>
              <a:defRPr/>
            </a:pPr>
            <a:r>
              <a:rPr lang="ru-RU" dirty="0"/>
              <a:t>Озеро </a:t>
            </a:r>
            <a:r>
              <a:rPr lang="ru-RU" dirty="0" err="1"/>
              <a:t>сары-челек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625233D-EAA8-464A-8F84-28F5ED2E46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7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1508" name="Picture 5" descr="sary-chelek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822325"/>
            <a:ext cx="6470650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6485461"/>
      </p:ext>
    </p:extLst>
  </p:cSld>
  <p:clrMapOvr>
    <a:masterClrMapping/>
  </p:clrMapOvr>
  <p:transition spd="slow">
    <p:wip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392FBDC-813C-43AE-9060-357B421BA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275" y="5445125"/>
            <a:ext cx="6689725" cy="1209675"/>
          </a:xfrm>
        </p:spPr>
        <p:txBody>
          <a:bodyPr/>
          <a:lstStyle/>
          <a:p>
            <a:pPr>
              <a:defRPr/>
            </a:pPr>
            <a:r>
              <a:rPr lang="ru-RU" dirty="0"/>
              <a:t>Джеты-</a:t>
            </a:r>
            <a:r>
              <a:rPr lang="ru-RU" dirty="0" err="1"/>
              <a:t>оргуз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58F3026-BD5B-41DA-BB4E-9971C64586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7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2532" name="Picture 8" descr="djeti-oguz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765175"/>
            <a:ext cx="6135688" cy="415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4928779"/>
      </p:ext>
    </p:extLst>
  </p:cSld>
  <p:clrMapOvr>
    <a:masterClrMapping/>
  </p:clrMapOvr>
  <p:transition spd="slow">
    <p:wip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1E3A0C9-99A9-4C58-8960-5FDE96190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2565400"/>
            <a:ext cx="7659687" cy="1168400"/>
          </a:xfrm>
        </p:spPr>
        <p:txBody>
          <a:bodyPr/>
          <a:lstStyle/>
          <a:p>
            <a:pPr>
              <a:defRPr/>
            </a:pPr>
            <a:r>
              <a:rPr lang="ru-RU" sz="5400" dirty="0">
                <a:solidFill>
                  <a:schemeClr val="tx1"/>
                </a:solidFill>
              </a:rPr>
              <a:t>Таджикистан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616A6FA-EDFE-47D9-B975-8E0432F993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7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9609939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000" dirty="0"/>
              <a:t>Государственный герб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700808"/>
            <a:ext cx="4752528" cy="5040560"/>
          </a:xfrm>
        </p:spPr>
      </p:pic>
    </p:spTree>
    <p:extLst>
      <p:ext uri="{BB962C8B-B14F-4D97-AF65-F5344CB8AC3E}">
        <p14:creationId xmlns:p14="http://schemas.microsoft.com/office/powerpoint/2010/main" val="3267894755"/>
      </p:ext>
    </p:extLst>
  </p:cSld>
  <p:clrMapOvr>
    <a:masterClrMapping/>
  </p:clrMapOvr>
  <p:transition spd="slow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53435F8-9BE1-4C38-8E7F-BD0F164DC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4579" name="Текст 2"/>
          <p:cNvSpPr>
            <a:spLocks noGrp="1"/>
          </p:cNvSpPr>
          <p:nvPr>
            <p:ph type="body" idx="1"/>
          </p:nvPr>
        </p:nvSpPr>
        <p:spPr>
          <a:xfrm>
            <a:off x="1600200" y="260648"/>
            <a:ext cx="6135688" cy="1633538"/>
          </a:xfrm>
        </p:spPr>
        <p:txBody>
          <a:bodyPr/>
          <a:lstStyle/>
          <a:p>
            <a:r>
              <a:rPr lang="ru-RU" altLang="ru-RU" sz="4400" dirty="0" smtClean="0">
                <a:solidFill>
                  <a:schemeClr val="tx1"/>
                </a:solidFill>
              </a:rPr>
              <a:t>Столица - Душанбе</a:t>
            </a:r>
          </a:p>
        </p:txBody>
      </p:sp>
      <p:pic>
        <p:nvPicPr>
          <p:cNvPr id="24580" name="Picture 2" descr="C:\Documents and Settings\Пользователь 1\Рабочий стол\Алексей презент\7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12776"/>
            <a:ext cx="5113338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0262611"/>
      </p:ext>
    </p:extLst>
  </p:cSld>
  <p:clrMapOvr>
    <a:masterClrMapping/>
  </p:clrMapOvr>
  <p:transition spd="slow">
    <p:wip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171E250-552B-45C1-A643-30F88DB56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5603" name="Текст 2"/>
          <p:cNvSpPr>
            <a:spLocks noGrp="1"/>
          </p:cNvSpPr>
          <p:nvPr>
            <p:ph type="body" idx="1"/>
          </p:nvPr>
        </p:nvSpPr>
        <p:spPr>
          <a:xfrm>
            <a:off x="1147056" y="4077072"/>
            <a:ext cx="7992888" cy="1633537"/>
          </a:xfrm>
        </p:spPr>
        <p:txBody>
          <a:bodyPr>
            <a:normAutofit/>
          </a:bodyPr>
          <a:lstStyle/>
          <a:p>
            <a:r>
              <a:rPr lang="ru-RU" altLang="ru-RU" sz="6600" dirty="0" smtClean="0">
                <a:solidFill>
                  <a:schemeClr val="tx1"/>
                </a:solidFill>
              </a:rPr>
              <a:t>Флаг                Герб</a:t>
            </a:r>
          </a:p>
        </p:txBody>
      </p:sp>
      <p:pic>
        <p:nvPicPr>
          <p:cNvPr id="25604" name="Picture 2" descr="C:\Documents and Settings\Пользователь 1\Рабочий стол\Алексей презент\tj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7275"/>
            <a:ext cx="32766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3" descr="C:\Documents and Settings\Пользователь 1\Рабочий стол\Алексей презент\Emblem_of_Tajikistan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27571"/>
            <a:ext cx="2592387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5813633"/>
      </p:ext>
    </p:extLst>
  </p:cSld>
  <p:clrMapOvr>
    <a:masterClrMapping/>
  </p:clrMapOvr>
  <p:transition spd="slow">
    <p:wip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Текст 2"/>
          <p:cNvSpPr>
            <a:spLocks noGrp="1"/>
          </p:cNvSpPr>
          <p:nvPr>
            <p:ph type="body" idx="1"/>
          </p:nvPr>
        </p:nvSpPr>
        <p:spPr>
          <a:xfrm>
            <a:off x="323850" y="260350"/>
            <a:ext cx="6135688" cy="1633538"/>
          </a:xfrm>
        </p:spPr>
        <p:txBody>
          <a:bodyPr>
            <a:normAutofit fontScale="92500" lnSpcReduction="20000"/>
          </a:bodyPr>
          <a:lstStyle/>
          <a:p>
            <a:r>
              <a:rPr lang="ru-RU" altLang="ru-RU" smtClean="0">
                <a:solidFill>
                  <a:schemeClr val="tx1"/>
                </a:solidFill>
              </a:rPr>
              <a:t>Пик Ленина — горная вершина Чон-Алайского хребта, расположенная на границе Киргизии и Таджикистана. Один из «семитысячников» — высочайших вершин бывшего СССР. Одна из высочайших вершин Центральной Азии, находящаяся в горной системе Памира.</a:t>
            </a:r>
          </a:p>
        </p:txBody>
      </p:sp>
      <p:pic>
        <p:nvPicPr>
          <p:cNvPr id="26627" name="Picture 2" descr="C:\Documents and Settings\Пользователь 1\Рабочий стол\Алексей презент\Lenin_peak_from_Sary-mog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420938"/>
            <a:ext cx="4968875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4656669"/>
      </p:ext>
    </p:extLst>
  </p:cSld>
  <p:clrMapOvr>
    <a:masterClrMapping/>
  </p:clrMapOvr>
  <p:transition spd="slow">
    <p:wip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Латвия</a:t>
            </a:r>
            <a:endParaRPr lang="ru-RU" dirty="0"/>
          </a:p>
        </p:txBody>
      </p:sp>
      <p:pic>
        <p:nvPicPr>
          <p:cNvPr id="1026" name="Picture 2" descr="C:\Documents and Settings\inf\Рабочий стол\география 10\Latvi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4048" y="188640"/>
            <a:ext cx="3814758" cy="2286016"/>
          </a:xfrm>
          <a:prstGeom prst="rect">
            <a:avLst/>
          </a:prstGeom>
          <a:noFill/>
        </p:spPr>
      </p:pic>
      <p:pic>
        <p:nvPicPr>
          <p:cNvPr id="1027" name="Picture 3" descr="C:\Documents and Settings\inf\Рабочий стол\география 10\5650482a06ff3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305935"/>
            <a:ext cx="5605078" cy="35257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52249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karta_latvii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444523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Столица Латвии</a:t>
            </a:r>
            <a:r>
              <a:rPr lang="en-US" dirty="0" smtClean="0"/>
              <a:t>:</a:t>
            </a:r>
            <a:r>
              <a:rPr lang="ru-RU" dirty="0" smtClean="0"/>
              <a:t> Рига</a:t>
            </a:r>
            <a:endParaRPr lang="ru-RU" dirty="0"/>
          </a:p>
        </p:txBody>
      </p:sp>
      <p:pic>
        <p:nvPicPr>
          <p:cNvPr id="4" name="Содержимое 3" descr="Latvia-Riga-city-houses-river-bridge-trees_1920x1200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5100" y="1504553"/>
            <a:ext cx="7499350" cy="4687094"/>
          </a:xfrm>
        </p:spPr>
      </p:pic>
    </p:spTree>
    <p:extLst>
      <p:ext uri="{BB962C8B-B14F-4D97-AF65-F5344CB8AC3E}">
        <p14:creationId xmlns:p14="http://schemas.microsoft.com/office/powerpoint/2010/main" val="33709981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 Дом Черноголовых (г. Рига)</a:t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4" name="Содержимое 3" descr="дом черноголовых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4414" y="1201193"/>
            <a:ext cx="7500990" cy="5000660"/>
          </a:xfrm>
        </p:spPr>
      </p:pic>
    </p:spTree>
    <p:extLst>
      <p:ext uri="{BB962C8B-B14F-4D97-AF65-F5344CB8AC3E}">
        <p14:creationId xmlns:p14="http://schemas.microsoft.com/office/powerpoint/2010/main" val="27981326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/>
              <a:t>Рундальский</a:t>
            </a:r>
            <a:r>
              <a:rPr lang="ru-RU" b="1" dirty="0" smtClean="0"/>
              <a:t> дворец – музей </a:t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4" name="Содержимое 3" descr="дворец курляндии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7290" y="1296443"/>
            <a:ext cx="7485115" cy="4990077"/>
          </a:xfrm>
        </p:spPr>
      </p:pic>
    </p:spTree>
    <p:extLst>
      <p:ext uri="{BB962C8B-B14F-4D97-AF65-F5344CB8AC3E}">
        <p14:creationId xmlns:p14="http://schemas.microsoft.com/office/powerpoint/2010/main" val="36458719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Город Кулдига</a:t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4" name="Содержимое 3" descr="кулдига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537" y="1142984"/>
            <a:ext cx="7822461" cy="5214974"/>
          </a:xfrm>
        </p:spPr>
      </p:pic>
    </p:spTree>
    <p:extLst>
      <p:ext uri="{BB962C8B-B14F-4D97-AF65-F5344CB8AC3E}">
        <p14:creationId xmlns:p14="http://schemas.microsoft.com/office/powerpoint/2010/main" val="11300725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/>
              <a:t>Турайдский</a:t>
            </a:r>
            <a:r>
              <a:rPr lang="ru-RU" b="1" dirty="0" smtClean="0"/>
              <a:t> замок (г. Сигулда)</a:t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4" name="Содержимое 3" descr="турайдский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099" y="1000108"/>
            <a:ext cx="8016733" cy="5357850"/>
          </a:xfrm>
        </p:spPr>
      </p:pic>
    </p:spTree>
    <p:extLst>
      <p:ext uri="{BB962C8B-B14F-4D97-AF65-F5344CB8AC3E}">
        <p14:creationId xmlns:p14="http://schemas.microsoft.com/office/powerpoint/2010/main" val="35033716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7940" cy="6858000"/>
          </a:xfrm>
        </p:spPr>
      </p:pic>
    </p:spTree>
    <p:extLst>
      <p:ext uri="{BB962C8B-B14F-4D97-AF65-F5344CB8AC3E}">
        <p14:creationId xmlns:p14="http://schemas.microsoft.com/office/powerpoint/2010/main" val="2097942483"/>
      </p:ext>
    </p:extLst>
  </p:cSld>
  <p:clrMapOvr>
    <a:masterClrMapping/>
  </p:clrMapOvr>
  <p:transition spd="slow">
    <p:wip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/>
              <a:t>Митавский</a:t>
            </a:r>
            <a:r>
              <a:rPr lang="ru-RU" b="1" dirty="0" smtClean="0"/>
              <a:t> дворец (г. Елгава)</a:t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4" name="Содержимое 3" descr="митавский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537" y="1071546"/>
            <a:ext cx="8036775" cy="5357850"/>
          </a:xfrm>
        </p:spPr>
      </p:pic>
    </p:spTree>
    <p:extLst>
      <p:ext uri="{BB962C8B-B14F-4D97-AF65-F5344CB8AC3E}">
        <p14:creationId xmlns:p14="http://schemas.microsoft.com/office/powerpoint/2010/main" val="41118392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/>
              <a:t>Бауский</a:t>
            </a:r>
            <a:r>
              <a:rPr lang="ru-RU" b="1" dirty="0" smtClean="0"/>
              <a:t> замок (г. Бауска)</a:t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4" name="Содержимое 3" descr="бауский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537" y="1071546"/>
            <a:ext cx="8036775" cy="5357850"/>
          </a:xfrm>
        </p:spPr>
      </p:pic>
    </p:spTree>
    <p:extLst>
      <p:ext uri="{BB962C8B-B14F-4D97-AF65-F5344CB8AC3E}">
        <p14:creationId xmlns:p14="http://schemas.microsoft.com/office/powerpoint/2010/main" val="8873062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/>
              <a:t>Динабургский</a:t>
            </a:r>
            <a:r>
              <a:rPr lang="ru-RU" b="1" dirty="0" smtClean="0"/>
              <a:t> замок (19 км от г. Даугавпилс)</a:t>
            </a:r>
            <a:endParaRPr lang="ru-RU" b="1" dirty="0"/>
          </a:p>
        </p:txBody>
      </p:sp>
      <p:pic>
        <p:nvPicPr>
          <p:cNvPr id="4" name="Содержимое 3" descr="динабургский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100" y="1428736"/>
            <a:ext cx="7715304" cy="5143536"/>
          </a:xfrm>
        </p:spPr>
      </p:pic>
    </p:spTree>
    <p:extLst>
      <p:ext uri="{BB962C8B-B14F-4D97-AF65-F5344CB8AC3E}">
        <p14:creationId xmlns:p14="http://schemas.microsoft.com/office/powerpoint/2010/main" val="9824759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357166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Национальный парк </a:t>
            </a:r>
            <a:r>
              <a:rPr lang="ru-RU" b="1" dirty="0" err="1" smtClean="0"/>
              <a:t>Кемери</a:t>
            </a:r>
            <a:r>
              <a:rPr lang="ru-RU" b="1" dirty="0" smtClean="0"/>
              <a:t> </a:t>
            </a:r>
            <a:br>
              <a:rPr lang="ru-RU" b="1" dirty="0" smtClean="0"/>
            </a:br>
            <a:r>
              <a:rPr lang="ru-RU" b="1" dirty="0" smtClean="0"/>
              <a:t>(г. Юрмала)</a:t>
            </a:r>
            <a:endParaRPr lang="ru-RU" b="1" dirty="0"/>
          </a:p>
        </p:txBody>
      </p:sp>
      <p:pic>
        <p:nvPicPr>
          <p:cNvPr id="4" name="Содержимое 3" descr="нац парк кемери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662" y="1500174"/>
            <a:ext cx="7858180" cy="5251884"/>
          </a:xfrm>
        </p:spPr>
      </p:pic>
    </p:spTree>
    <p:extLst>
      <p:ext uri="{BB962C8B-B14F-4D97-AF65-F5344CB8AC3E}">
        <p14:creationId xmlns:p14="http://schemas.microsoft.com/office/powerpoint/2010/main" val="30340800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15816" y="2933700"/>
            <a:ext cx="6858000" cy="990600"/>
          </a:xfrm>
        </p:spPr>
        <p:txBody>
          <a:bodyPr/>
          <a:lstStyle/>
          <a:p>
            <a:r>
              <a:rPr lang="ru-RU" dirty="0" smtClean="0"/>
              <a:t>Литва</a:t>
            </a:r>
            <a:endParaRPr lang="ru-RU" dirty="0"/>
          </a:p>
        </p:txBody>
      </p:sp>
      <p:pic>
        <p:nvPicPr>
          <p:cNvPr id="1026" name="Picture 2" descr="C:\Documents and Settings\inf\Рабочий стол\география 10\Lithuania ФЛАГ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500042"/>
            <a:ext cx="3929090" cy="2286016"/>
          </a:xfrm>
          <a:prstGeom prst="rect">
            <a:avLst/>
          </a:prstGeom>
          <a:noFill/>
        </p:spPr>
      </p:pic>
      <p:pic>
        <p:nvPicPr>
          <p:cNvPr id="1027" name="Picture 3" descr="C:\Documents and Settings\inf\Рабочий стол\география 10\Coat_of_arms_of_Lithuania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3429000"/>
            <a:ext cx="2928958" cy="28074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38787208"/>
      </p:ext>
    </p:extLst>
  </p:cSld>
  <p:clrMapOvr>
    <a:masterClrMapping/>
  </p:clrMapOvr>
  <p:transition spd="slow">
    <p:wip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1_1509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668441558"/>
      </p:ext>
    </p:extLst>
  </p:cSld>
  <p:clrMapOvr>
    <a:masterClrMapping/>
  </p:clrMapOvr>
  <p:transition spd="slow">
    <p:wip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Столица Литвы</a:t>
            </a:r>
            <a:r>
              <a:rPr lang="en-US" dirty="0" smtClean="0"/>
              <a:t>:</a:t>
            </a:r>
            <a:r>
              <a:rPr lang="ru-RU" dirty="0" smtClean="0"/>
              <a:t> Вильнюс</a:t>
            </a:r>
            <a:endParaRPr lang="ru-RU" dirty="0"/>
          </a:p>
        </p:txBody>
      </p:sp>
      <p:pic>
        <p:nvPicPr>
          <p:cNvPr id="4" name="Содержимое 3" descr="vilnius-lithuani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112962"/>
            <a:ext cx="8141584" cy="4387872"/>
          </a:xfrm>
        </p:spPr>
      </p:pic>
    </p:spTree>
    <p:extLst>
      <p:ext uri="{BB962C8B-B14F-4D97-AF65-F5344CB8AC3E}">
        <p14:creationId xmlns:p14="http://schemas.microsoft.com/office/powerpoint/2010/main" val="2135792342"/>
      </p:ext>
    </p:extLst>
  </p:cSld>
  <p:clrMapOvr>
    <a:masterClrMapping/>
  </p:clrMapOvr>
  <p:transition spd="slow">
    <p:wip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/>
              <a:t>Тракайский</a:t>
            </a:r>
            <a:r>
              <a:rPr lang="ru-RU" b="1" dirty="0" smtClean="0"/>
              <a:t> замок (Тракай)</a:t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4" name="Содержимое 3" descr="тракайский крепость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175" y="1357298"/>
            <a:ext cx="7926039" cy="5284026"/>
          </a:xfrm>
        </p:spPr>
      </p:pic>
    </p:spTree>
    <p:extLst>
      <p:ext uri="{BB962C8B-B14F-4D97-AF65-F5344CB8AC3E}">
        <p14:creationId xmlns:p14="http://schemas.microsoft.com/office/powerpoint/2010/main" val="3923433185"/>
      </p:ext>
    </p:extLst>
  </p:cSld>
  <p:clrMapOvr>
    <a:masterClrMapping/>
  </p:clrMapOvr>
  <p:transition spd="slow">
    <p:wip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/>
              <a:t>Национальный парк Куршская Коса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6" name="Содержимое 5" descr="nad-kurshskoy-koso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62919"/>
            <a:ext cx="7972452" cy="4484504"/>
          </a:xfrm>
        </p:spPr>
      </p:pic>
    </p:spTree>
    <p:extLst>
      <p:ext uri="{BB962C8B-B14F-4D97-AF65-F5344CB8AC3E}">
        <p14:creationId xmlns:p14="http://schemas.microsoft.com/office/powerpoint/2010/main" val="1908146636"/>
      </p:ext>
    </p:extLst>
  </p:cSld>
  <p:clrMapOvr>
    <a:masterClrMapping/>
  </p:clrMapOvr>
  <p:transition spd="slow">
    <p:wip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Каунасский замок (Каунас)</a:t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4" name="Содержимое 3" descr="каунасский замок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662" y="1571612"/>
            <a:ext cx="7429552" cy="4841592"/>
          </a:xfrm>
        </p:spPr>
      </p:pic>
    </p:spTree>
    <p:extLst>
      <p:ext uri="{BB962C8B-B14F-4D97-AF65-F5344CB8AC3E}">
        <p14:creationId xmlns:p14="http://schemas.microsoft.com/office/powerpoint/2010/main" val="1798835465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96273"/>
          </a:xfrm>
        </p:spPr>
      </p:pic>
    </p:spTree>
    <p:extLst>
      <p:ext uri="{BB962C8B-B14F-4D97-AF65-F5344CB8AC3E}">
        <p14:creationId xmlns:p14="http://schemas.microsoft.com/office/powerpoint/2010/main" val="2792692211"/>
      </p:ext>
    </p:extLst>
  </p:cSld>
  <p:clrMapOvr>
    <a:masterClrMapping/>
  </p:clrMapOvr>
  <p:transition spd="slow">
    <p:wip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Музей Янтаря в Паланге </a:t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4" name="Содержимое 3" descr="музей янтаря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1285860"/>
            <a:ext cx="8286808" cy="5130044"/>
          </a:xfrm>
        </p:spPr>
      </p:pic>
    </p:spTree>
    <p:extLst>
      <p:ext uri="{BB962C8B-B14F-4D97-AF65-F5344CB8AC3E}">
        <p14:creationId xmlns:p14="http://schemas.microsoft.com/office/powerpoint/2010/main" val="2713360147"/>
      </p:ext>
    </p:extLst>
  </p:cSld>
  <p:clrMapOvr>
    <a:masterClrMapping/>
  </p:clrMapOvr>
  <p:transition spd="slow">
    <p:wip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 Гора Крестов</a:t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4" name="Содержимое 3" descr="гора крестов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1348641"/>
            <a:ext cx="8001056" cy="5347373"/>
          </a:xfrm>
        </p:spPr>
      </p:pic>
    </p:spTree>
    <p:extLst>
      <p:ext uri="{BB962C8B-B14F-4D97-AF65-F5344CB8AC3E}">
        <p14:creationId xmlns:p14="http://schemas.microsoft.com/office/powerpoint/2010/main" val="1948573612"/>
      </p:ext>
    </p:extLst>
  </p:cSld>
  <p:clrMapOvr>
    <a:masterClrMapping/>
  </p:clrMapOvr>
  <p:transition spd="slow">
    <p:wip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Кафедральный собор </a:t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4" name="Содержимое 3" descr="кафедральный собор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8834" y="1037412"/>
            <a:ext cx="7980818" cy="5320545"/>
          </a:xfrm>
        </p:spPr>
      </p:pic>
    </p:spTree>
    <p:extLst>
      <p:ext uri="{BB962C8B-B14F-4D97-AF65-F5344CB8AC3E}">
        <p14:creationId xmlns:p14="http://schemas.microsoft.com/office/powerpoint/2010/main" val="2428538045"/>
      </p:ext>
    </p:extLst>
  </p:cSld>
  <p:clrMapOvr>
    <a:masterClrMapping/>
  </p:clrMapOvr>
  <p:transition spd="slow">
    <p:wip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Гора Ведьм</a:t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6" name="Содержимое 5" descr="870_580_fixedwidth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1214422"/>
            <a:ext cx="8286808" cy="5524539"/>
          </a:xfrm>
        </p:spPr>
      </p:pic>
    </p:spTree>
    <p:extLst>
      <p:ext uri="{BB962C8B-B14F-4D97-AF65-F5344CB8AC3E}">
        <p14:creationId xmlns:p14="http://schemas.microsoft.com/office/powerpoint/2010/main" val="4240703909"/>
      </p:ext>
    </p:extLst>
  </p:cSld>
  <p:clrMapOvr>
    <a:masterClrMapping/>
  </p:clrMapOvr>
  <p:transition spd="slow">
    <p:wip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500042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Храм Святой Анны и Бернардинский костел</a:t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4" name="Содержимое 3" descr="храм святой анны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278" y="1953419"/>
            <a:ext cx="7935498" cy="4778370"/>
          </a:xfrm>
        </p:spPr>
      </p:pic>
    </p:spTree>
    <p:extLst>
      <p:ext uri="{BB962C8B-B14F-4D97-AF65-F5344CB8AC3E}">
        <p14:creationId xmlns:p14="http://schemas.microsoft.com/office/powerpoint/2010/main" val="3373863391"/>
      </p:ext>
    </p:extLst>
  </p:cSld>
  <p:clrMapOvr>
    <a:masterClrMapping/>
  </p:clrMapOvr>
  <p:transition spd="slow">
    <p:wip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tolicy-mira-Ashhabad.jpg (720×480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00" y="0"/>
            <a:ext cx="10287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00034" y="714356"/>
            <a:ext cx="70009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Туркменистан</a:t>
            </a:r>
            <a:endParaRPr lang="ru-RU" sz="8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01291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Столица-Ашхабад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AshgabatOverview.jpg (740×493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071546"/>
            <a:ext cx="8256631" cy="55007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23775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08fowd.jpg (490×300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975114" cy="3714752"/>
          </a:xfrm>
          <a:prstGeom prst="rect">
            <a:avLst/>
          </a:prstGeom>
          <a:noFill/>
        </p:spPr>
      </p:pic>
      <p:pic>
        <p:nvPicPr>
          <p:cNvPr id="6148" name="Picture 4" descr="1170321_1374990659429488_514583545_a.jpg (306×306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0"/>
            <a:ext cx="4500562" cy="3929090"/>
          </a:xfrm>
          <a:prstGeom prst="rect">
            <a:avLst/>
          </a:prstGeom>
          <a:noFill/>
        </p:spPr>
      </p:pic>
      <p:pic>
        <p:nvPicPr>
          <p:cNvPr id="6152" name="Picture 8" descr="Manat-1-av.jpg (512×253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4357694"/>
            <a:ext cx="4214810" cy="2082710"/>
          </a:xfrm>
          <a:prstGeom prst="rect">
            <a:avLst/>
          </a:prstGeom>
          <a:noFill/>
        </p:spPr>
      </p:pic>
      <p:pic>
        <p:nvPicPr>
          <p:cNvPr id="7" name="Picture 6" descr="mini_1.jpg (510×380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3877238"/>
            <a:ext cx="4000496" cy="29807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5437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turkmenistan_map1.jpg (800×574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64799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сеид.jpg (600×399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3608" y="836712"/>
            <a:ext cx="7488832" cy="261142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928726" y="1428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900" b="1" dirty="0" smtClean="0">
                <a:solidFill>
                  <a:schemeClr val="bg1"/>
                </a:solidFill>
              </a:rPr>
              <a:t>Промышленность</a:t>
            </a:r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102" name="Picture 6" descr="1380025977_817695_80.jpg (670×426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17032"/>
            <a:ext cx="4937735" cy="3140968"/>
          </a:xfrm>
          <a:prstGeom prst="rect">
            <a:avLst/>
          </a:prstGeom>
          <a:noFill/>
        </p:spPr>
      </p:pic>
      <p:pic>
        <p:nvPicPr>
          <p:cNvPr id="4104" name="Picture 8" descr="foto.jpg (512×341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47472" y="3568362"/>
            <a:ext cx="4096528" cy="3289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33210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5300" dirty="0"/>
              <a:t>Главные </a:t>
            </a:r>
            <a:br>
              <a:rPr lang="ru-RU" sz="5300" dirty="0"/>
            </a:br>
            <a:r>
              <a:rPr lang="ru-RU" sz="5300" dirty="0">
                <a:effectLst/>
              </a:rPr>
              <a:t>Достопримечательности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6400" y="1547664"/>
            <a:ext cx="8229600" cy="4709160"/>
          </a:xfrm>
        </p:spPr>
        <p:txBody>
          <a:bodyPr>
            <a:normAutofit fontScale="25000" lnSpcReduction="20000"/>
          </a:bodyPr>
          <a:lstStyle/>
          <a:p>
            <a:r>
              <a:rPr lang="ru-RU" sz="11200" dirty="0"/>
              <a:t>Карстовые пещеры горного массива — </a:t>
            </a:r>
            <a:r>
              <a:rPr lang="ru-RU" sz="11200" dirty="0">
                <a:hlinkClick r:id="rId2" tooltip="Арабика (горный массив)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Арабика (горный массив)</a:t>
            </a:r>
            <a:endParaRPr lang="ru-RU" sz="11200" dirty="0"/>
          </a:p>
          <a:p>
            <a:r>
              <a:rPr lang="ru-RU" sz="11200" dirty="0">
                <a:hlinkClick r:id="rId3" tooltip="Рица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Озеро Рица</a:t>
            </a:r>
            <a:endParaRPr lang="ru-RU" sz="11200" dirty="0"/>
          </a:p>
          <a:p>
            <a:r>
              <a:rPr lang="ru-RU" sz="11200" dirty="0" err="1">
                <a:hlinkClick r:id="rId4" tooltip="Гегский водопад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Гегский</a:t>
            </a:r>
            <a:r>
              <a:rPr lang="ru-RU" sz="11200" dirty="0">
                <a:hlinkClick r:id="rId4" tooltip="Гегский водопад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Водопад</a:t>
            </a:r>
            <a:endParaRPr lang="ru-RU" sz="11200" dirty="0"/>
          </a:p>
          <a:p>
            <a:r>
              <a:rPr lang="ru-RU" sz="11200" dirty="0"/>
              <a:t>Дачи И. В. Сталина (в общей сложности 5)</a:t>
            </a:r>
          </a:p>
          <a:p>
            <a:r>
              <a:rPr lang="ru-RU" sz="11200" dirty="0">
                <a:hlinkClick r:id="rId5" tooltip="Сухумский ботанический сад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Сухумский ботанический сад</a:t>
            </a:r>
            <a:endParaRPr lang="ru-RU" sz="11200" dirty="0"/>
          </a:p>
          <a:p>
            <a:r>
              <a:rPr lang="ru-RU" sz="11200" dirty="0">
                <a:hlinkClick r:id="rId6" tooltip="Голубое озеро (Абхазия)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Голубое озеро</a:t>
            </a:r>
            <a:endParaRPr lang="ru-RU" sz="11200" dirty="0"/>
          </a:p>
          <a:p>
            <a:r>
              <a:rPr lang="ru-RU" sz="11200" dirty="0"/>
              <a:t>Водопады: Молочный, Птичий, Девичьи слезы, Мужские слезы .</a:t>
            </a:r>
          </a:p>
          <a:p>
            <a:r>
              <a:rPr lang="ru-RU" sz="11200" dirty="0"/>
              <a:t>Крепость в Гаграх</a:t>
            </a:r>
          </a:p>
          <a:p>
            <a:r>
              <a:rPr lang="ru-RU" sz="11200" dirty="0"/>
              <a:t>Каменное ущелье на реке </a:t>
            </a:r>
            <a:r>
              <a:rPr lang="ru-RU" sz="11200" dirty="0" err="1">
                <a:hlinkClick r:id="rId7" tooltip="Бзып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Бзыбь</a:t>
            </a:r>
            <a:r>
              <a:rPr lang="ru-RU" sz="11200" dirty="0"/>
              <a:t> (ущелье «Каменный мешок»)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6125988"/>
      </p:ext>
    </p:extLst>
  </p:cSld>
  <p:clrMapOvr>
    <a:masterClrMapping/>
  </p:clrMapOvr>
  <p:transition spd="slow">
    <p:wip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zapovrptkskmd001a.jpg (650×43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338877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928858" y="5714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Климат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3078" name="Picture 6" descr="340627.jpg (800×446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29000"/>
            <a:ext cx="6150671" cy="3429000"/>
          </a:xfrm>
          <a:prstGeom prst="rect">
            <a:avLst/>
          </a:prstGeom>
          <a:noFill/>
        </p:spPr>
      </p:pic>
      <p:pic>
        <p:nvPicPr>
          <p:cNvPr id="3076" name="Picture 4" descr="article736.jpg (400×301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80112" y="3429000"/>
            <a:ext cx="3810000" cy="3429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76083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PowderRiverBobLangrish.jpg (406×51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37" y="13427"/>
            <a:ext cx="3929058" cy="4495668"/>
          </a:xfrm>
          <a:prstGeom prst="rect">
            <a:avLst/>
          </a:prstGeom>
          <a:noFill/>
        </p:spPr>
      </p:pic>
      <p:pic>
        <p:nvPicPr>
          <p:cNvPr id="2054" name="Picture 6" descr="byvshego-turkmenskogo-ministra-ares_1.jpg (340×255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57645"/>
            <a:ext cx="5857884" cy="3000355"/>
          </a:xfrm>
          <a:prstGeom prst="rect">
            <a:avLst/>
          </a:prstGeom>
          <a:noFill/>
        </p:spPr>
      </p:pic>
      <p:pic>
        <p:nvPicPr>
          <p:cNvPr id="2050" name="Picture 2" descr="090813-2.jpg (450×293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7620" y="4067175"/>
            <a:ext cx="5286380" cy="2790825"/>
          </a:xfrm>
          <a:prstGeom prst="rect">
            <a:avLst/>
          </a:prstGeom>
          <a:noFill/>
        </p:spPr>
      </p:pic>
      <p:pic>
        <p:nvPicPr>
          <p:cNvPr id="2052" name="Picture 4" descr="25974.jpg (820×429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60095" y="2500306"/>
            <a:ext cx="5283905" cy="2643206"/>
          </a:xfrm>
          <a:prstGeom prst="rect">
            <a:avLst/>
          </a:prstGeom>
          <a:noFill/>
        </p:spPr>
      </p:pic>
      <p:pic>
        <p:nvPicPr>
          <p:cNvPr id="2056" name="Picture 8" descr="turkmeniya-300x201.jpg (300×201)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29058" y="0"/>
            <a:ext cx="5214942" cy="25367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21550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Национальная одежда </a:t>
            </a:r>
            <a:endParaRPr lang="ru-RU" dirty="0"/>
          </a:p>
        </p:txBody>
      </p:sp>
      <p:pic>
        <p:nvPicPr>
          <p:cNvPr id="23554" name="Picture 2" descr="653ad5c03f0d.jpg (360×480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285859"/>
            <a:ext cx="4000528" cy="5334037"/>
          </a:xfrm>
          <a:prstGeom prst="rect">
            <a:avLst/>
          </a:prstGeom>
          <a:noFill/>
        </p:spPr>
      </p:pic>
      <p:pic>
        <p:nvPicPr>
          <p:cNvPr id="23558" name="Picture 6" descr="cfffc0263f2d.jpg (700×754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1357298"/>
            <a:ext cx="4523099" cy="53006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86988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Национальная еда</a:t>
            </a:r>
            <a:endParaRPr lang="ru-RU" dirty="0"/>
          </a:p>
        </p:txBody>
      </p:sp>
      <p:pic>
        <p:nvPicPr>
          <p:cNvPr id="25602" name="Picture 2" descr="79884194_7134.jpg (699×466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43" y="2857496"/>
            <a:ext cx="4500557" cy="3000372"/>
          </a:xfrm>
          <a:prstGeom prst="rect">
            <a:avLst/>
          </a:prstGeom>
          <a:noFill/>
        </p:spPr>
      </p:pic>
      <p:pic>
        <p:nvPicPr>
          <p:cNvPr id="25604" name="Picture 4" descr="73952-indian-rice.jpg (800×600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857628"/>
            <a:ext cx="3929058" cy="2786082"/>
          </a:xfrm>
          <a:prstGeom prst="rect">
            <a:avLst/>
          </a:prstGeom>
          <a:noFill/>
        </p:spPr>
      </p:pic>
      <p:pic>
        <p:nvPicPr>
          <p:cNvPr id="25606" name="Picture 6" descr="554_08b.jpg (400×266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1214422"/>
            <a:ext cx="3810000" cy="25336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72654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merv06.jpg (600×400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157" y="3571282"/>
            <a:ext cx="6157918" cy="328671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778098"/>
          </a:xfrm>
        </p:spPr>
        <p:txBody>
          <a:bodyPr>
            <a:normAutofit/>
          </a:bodyPr>
          <a:lstStyle/>
          <a:p>
            <a:r>
              <a:rPr lang="ru-RU" sz="3200" b="1" i="1" dirty="0" smtClean="0"/>
              <a:t>Достопримечательности</a:t>
            </a:r>
            <a:endParaRPr lang="ru-RU" sz="3200" b="1" i="1" dirty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>
          <a:xfrm>
            <a:off x="6732240" y="5100638"/>
            <a:ext cx="1954560" cy="560610"/>
          </a:xfrm>
        </p:spPr>
        <p:txBody>
          <a:bodyPr/>
          <a:lstStyle/>
          <a:p>
            <a:r>
              <a:rPr lang="ru-RU" dirty="0" err="1" smtClean="0"/>
              <a:t>Мерв</a:t>
            </a:r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3071802" y="1643050"/>
            <a:ext cx="4429124" cy="1811343"/>
          </a:xfrm>
        </p:spPr>
        <p:txBody>
          <a:bodyPr/>
          <a:lstStyle/>
          <a:p>
            <a:r>
              <a:rPr lang="ru-RU" dirty="0" err="1" smtClean="0"/>
              <a:t>Ниса</a:t>
            </a:r>
            <a:endParaRPr lang="ru-RU" dirty="0"/>
          </a:p>
        </p:txBody>
      </p:sp>
      <p:pic>
        <p:nvPicPr>
          <p:cNvPr id="24582" name="Picture 6" descr="nisa_01.jpg (500×375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96325" y="434780"/>
            <a:ext cx="4105026" cy="30780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472320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serakhs-baba-mausoleum.jpg (450×600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404665"/>
            <a:ext cx="3857652" cy="6336704"/>
          </a:xfrm>
          <a:prstGeom prst="rect">
            <a:avLst/>
          </a:prstGeom>
          <a:noFill/>
        </p:spPr>
      </p:pic>
      <p:pic>
        <p:nvPicPr>
          <p:cNvPr id="29698" name="Picture 2" descr="kunya_urgench_-_historical_park.jpg (640×426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2" y="116632"/>
            <a:ext cx="4463894" cy="6098450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14282" y="285728"/>
            <a:ext cx="4038600" cy="4525963"/>
          </a:xfrm>
        </p:spPr>
        <p:txBody>
          <a:bodyPr>
            <a:normAutofit lnSpcReduction="10000"/>
          </a:bodyPr>
          <a:lstStyle/>
          <a:p>
            <a:r>
              <a:rPr lang="ru-RU" b="1" dirty="0" smtClean="0"/>
              <a:t>Куня-Ургенч</a:t>
            </a:r>
            <a:endParaRPr lang="ru-RU" b="1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643438" y="357167"/>
            <a:ext cx="4038600" cy="479546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Серахс</a:t>
            </a:r>
            <a:endParaRPr 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9657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dehistan-turkmenbashi.jpg (450×275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464" y="548680"/>
            <a:ext cx="5143536" cy="6095030"/>
          </a:xfrm>
          <a:prstGeom prst="rect">
            <a:avLst/>
          </a:prstGeom>
          <a:noFill/>
        </p:spPr>
      </p:pic>
      <p:pic>
        <p:nvPicPr>
          <p:cNvPr id="28674" name="Picture 2" descr="nohur-village1.jpg (450×338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16632"/>
            <a:ext cx="4286250" cy="5976664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85720" y="357166"/>
            <a:ext cx="4038600" cy="4525963"/>
          </a:xfrm>
        </p:spPr>
        <p:txBody>
          <a:bodyPr/>
          <a:lstStyle/>
          <a:p>
            <a:r>
              <a:rPr lang="ru-RU" b="1" dirty="0" err="1" smtClean="0">
                <a:solidFill>
                  <a:srgbClr val="FFFF00"/>
                </a:solidFill>
              </a:rPr>
              <a:t>Нохур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857752" y="836712"/>
            <a:ext cx="4038600" cy="564664"/>
          </a:xfrm>
        </p:spPr>
        <p:txBody>
          <a:bodyPr/>
          <a:lstStyle/>
          <a:p>
            <a:pPr algn="ctr"/>
            <a:r>
              <a:rPr lang="ru-RU" b="1" dirty="0" err="1" smtClean="0"/>
              <a:t>Дехистан</a:t>
            </a:r>
            <a:endParaRPr lang="ru-RU" b="1" dirty="0" smtClean="0"/>
          </a:p>
          <a:p>
            <a:pPr algn="ctr"/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0706207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sz="half" idx="1"/>
          </p:nvPr>
        </p:nvSpPr>
        <p:spPr>
          <a:xfrm>
            <a:off x="214282" y="1000109"/>
            <a:ext cx="4252914" cy="772707"/>
          </a:xfrm>
        </p:spPr>
        <p:txBody>
          <a:bodyPr>
            <a:normAutofit fontScale="92500"/>
          </a:bodyPr>
          <a:lstStyle/>
          <a:p>
            <a:r>
              <a:rPr lang="ru-RU" b="1" dirty="0" smtClean="0"/>
              <a:t>Газовый кратер-Дарваза</a:t>
            </a:r>
            <a:endParaRPr lang="ru-RU" b="1" dirty="0"/>
          </a:p>
        </p:txBody>
      </p:sp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>
          <a:xfrm>
            <a:off x="5105400" y="285729"/>
            <a:ext cx="3715072" cy="622992"/>
          </a:xfrm>
        </p:spPr>
        <p:txBody>
          <a:bodyPr>
            <a:normAutofit fontScale="92500"/>
          </a:bodyPr>
          <a:lstStyle/>
          <a:p>
            <a:r>
              <a:rPr lang="ru-RU" b="1" dirty="0" smtClean="0"/>
              <a:t>Плато Динозавров </a:t>
            </a:r>
            <a:endParaRPr lang="ru-RU" b="1" dirty="0"/>
          </a:p>
        </p:txBody>
      </p:sp>
      <p:pic>
        <p:nvPicPr>
          <p:cNvPr id="27650" name="Picture 2" descr="door_to_hell3.jpg (800×600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916832"/>
            <a:ext cx="4573742" cy="4708991"/>
          </a:xfrm>
          <a:prstGeom prst="rect">
            <a:avLst/>
          </a:prstGeom>
          <a:noFill/>
        </p:spPr>
      </p:pic>
      <p:pic>
        <p:nvPicPr>
          <p:cNvPr id="27654" name="Picture 6" descr="original.jpg (900×600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1000108"/>
            <a:ext cx="3938981" cy="53812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92256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med_gallery_1_6_80006.jpg (640×480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6150" y="0"/>
            <a:ext cx="5357850" cy="4018388"/>
          </a:xfrm>
          <a:prstGeom prst="rect">
            <a:avLst/>
          </a:prstGeom>
          <a:noFill/>
        </p:spPr>
      </p:pic>
      <p:pic>
        <p:nvPicPr>
          <p:cNvPr id="26628" name="Picture 4" descr="1084_polit_2006_11_03.jpg (450×333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6755" y="3500438"/>
            <a:ext cx="4537245" cy="3357562"/>
          </a:xfrm>
          <a:prstGeom prst="rect">
            <a:avLst/>
          </a:prstGeom>
          <a:noFill/>
        </p:spPr>
      </p:pic>
      <p:pic>
        <p:nvPicPr>
          <p:cNvPr id="26630" name="Picture 6" descr="med_gallery_1_6_101734.jpg (640×480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28976"/>
            <a:ext cx="4786314" cy="3429024"/>
          </a:xfrm>
          <a:prstGeom prst="rect">
            <a:avLst/>
          </a:prstGeom>
          <a:noFill/>
        </p:spPr>
      </p:pic>
      <p:pic>
        <p:nvPicPr>
          <p:cNvPr id="26632" name="Picture 8" descr="med_gallery_1_6_324907.jpg (640×426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" y="0"/>
            <a:ext cx="5258875" cy="35004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417464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35" y="0"/>
            <a:ext cx="91694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682405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/>
              <a:t>Озеро Рица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00200"/>
            <a:ext cx="8352927" cy="4925144"/>
          </a:xfrm>
        </p:spPr>
      </p:pic>
    </p:spTree>
    <p:extLst>
      <p:ext uri="{BB962C8B-B14F-4D97-AF65-F5344CB8AC3E}">
        <p14:creationId xmlns:p14="http://schemas.microsoft.com/office/powerpoint/2010/main" val="336380163"/>
      </p:ext>
    </p:extLst>
  </p:cSld>
  <p:clrMapOvr>
    <a:masterClrMapping/>
  </p:clrMapOvr>
  <p:transition spd="slow">
    <p:wipe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638676"/>
      </p:ext>
    </p:extLst>
  </p:cSld>
  <p:clrMapOvr>
    <a:masterClrMapping/>
  </p:clrMapOvr>
  <p:transition spd="slow">
    <p:wip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484295"/>
      </p:ext>
    </p:extLst>
  </p:cSld>
  <p:clrMapOvr>
    <a:masterClrMapping/>
  </p:clrMapOvr>
  <p:transition spd="slow">
    <p:wip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759626"/>
      </p:ext>
    </p:extLst>
  </p:cSld>
  <p:clrMapOvr>
    <a:masterClrMapping/>
  </p:clrMapOvr>
  <p:transition spd="slow">
    <p:wip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630910"/>
      </p:ext>
    </p:extLst>
  </p:cSld>
  <p:clrMapOvr>
    <a:masterClrMapping/>
  </p:clrMapOvr>
  <p:transition spd="slow">
    <p:wipe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919389"/>
      </p:ext>
    </p:extLst>
  </p:cSld>
  <p:clrMapOvr>
    <a:masterClrMapping/>
  </p:clrMapOvr>
  <p:transition spd="slow">
    <p:wip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439550"/>
      </p:ext>
    </p:extLst>
  </p:cSld>
  <p:clrMapOvr>
    <a:masterClrMapping/>
  </p:clrMapOvr>
  <p:transition spd="slow">
    <p:wip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004141"/>
      </p:ext>
    </p:extLst>
  </p:cSld>
  <p:clrMapOvr>
    <a:masterClrMapping/>
  </p:clrMapOvr>
  <p:transition spd="slow">
    <p:wip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975681"/>
      </p:ext>
    </p:extLst>
  </p:cSld>
  <p:clrMapOvr>
    <a:masterClrMapping/>
  </p:clrMapOvr>
  <p:transition spd="slow">
    <p:wipe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703130"/>
      </p:ext>
    </p:extLst>
  </p:cSld>
  <p:clrMapOvr>
    <a:masterClrMapping/>
  </p:clrMapOvr>
  <p:transition spd="slow">
    <p:wipe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721123"/>
      </p:ext>
    </p:extLst>
  </p:cSld>
  <p:clrMapOvr>
    <a:masterClrMapping/>
  </p:clrMapOvr>
  <p:transition spd="slow">
    <p:wip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217</TotalTime>
  <Words>741</Words>
  <Application>Microsoft Office PowerPoint</Application>
  <PresentationFormat>Экран (4:3)</PresentationFormat>
  <Paragraphs>134</Paragraphs>
  <Slides>135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135</vt:i4>
      </vt:variant>
    </vt:vector>
  </HeadingPairs>
  <TitlesOfParts>
    <vt:vector size="136" baseType="lpstr">
      <vt:lpstr>Апекс</vt:lpstr>
      <vt:lpstr>  </vt:lpstr>
      <vt:lpstr>Абхазия</vt:lpstr>
      <vt:lpstr>Презентация PowerPoint</vt:lpstr>
      <vt:lpstr>Государственный флаг</vt:lpstr>
      <vt:lpstr>Государственный герб</vt:lpstr>
      <vt:lpstr>Презентация PowerPoint</vt:lpstr>
      <vt:lpstr>Презентация PowerPoint</vt:lpstr>
      <vt:lpstr>Главные  Достопримечательности </vt:lpstr>
      <vt:lpstr>Озеро Рица</vt:lpstr>
      <vt:lpstr>Гегский водопад</vt:lpstr>
      <vt:lpstr>Голубое озеро</vt:lpstr>
      <vt:lpstr>Крепость в Гаграх</vt:lpstr>
      <vt:lpstr>Белоруссия</vt:lpstr>
      <vt:lpstr>Презентация PowerPoint</vt:lpstr>
      <vt:lpstr>Столица Белоруссии: Минск</vt:lpstr>
      <vt:lpstr>Брест</vt:lpstr>
      <vt:lpstr>Несвижский замок </vt:lpstr>
      <vt:lpstr>Мирский замок </vt:lpstr>
      <vt:lpstr>Костел Святых Симеона и Елены  </vt:lpstr>
      <vt:lpstr>Софийский собор </vt:lpstr>
      <vt:lpstr>Хатынь </vt:lpstr>
      <vt:lpstr>Дворец Румянцевых-Паскевичей  </vt:lpstr>
      <vt:lpstr>Лидский замок </vt:lpstr>
      <vt:lpstr>Нарочанский национальный парк</vt:lpstr>
      <vt:lpstr>Грузия </vt:lpstr>
      <vt:lpstr>Столица </vt:lpstr>
      <vt:lpstr>Презентация PowerPoint</vt:lpstr>
      <vt:lpstr>Географическое положение </vt:lpstr>
      <vt:lpstr>Климат </vt:lpstr>
      <vt:lpstr>Животный мир </vt:lpstr>
      <vt:lpstr>Казахстан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Киргизия</vt:lpstr>
      <vt:lpstr>  </vt:lpstr>
      <vt:lpstr> </vt:lpstr>
      <vt:lpstr>Презентация PowerPoint</vt:lpstr>
      <vt:lpstr>Тянь - Шань</vt:lpstr>
      <vt:lpstr>Арсланбоб</vt:lpstr>
      <vt:lpstr>Озеро сары-челек</vt:lpstr>
      <vt:lpstr>Джеты-оргуз</vt:lpstr>
      <vt:lpstr>Таджикистан</vt:lpstr>
      <vt:lpstr> </vt:lpstr>
      <vt:lpstr> </vt:lpstr>
      <vt:lpstr>Презентация PowerPoint</vt:lpstr>
      <vt:lpstr>Латвия</vt:lpstr>
      <vt:lpstr>Презентация PowerPoint</vt:lpstr>
      <vt:lpstr>Столица Латвии: Рига</vt:lpstr>
      <vt:lpstr> Дом Черноголовых (г. Рига) </vt:lpstr>
      <vt:lpstr>Рундальский дворец – музей  </vt:lpstr>
      <vt:lpstr>Город Кулдига </vt:lpstr>
      <vt:lpstr>Турайдский замок (г. Сигулда) </vt:lpstr>
      <vt:lpstr>Митавский дворец (г. Елгава) </vt:lpstr>
      <vt:lpstr>Бауский замок (г. Бауска) </vt:lpstr>
      <vt:lpstr>Динабургский замок (19 км от г. Даугавпилс)</vt:lpstr>
      <vt:lpstr>Национальный парк Кемери  (г. Юрмала)</vt:lpstr>
      <vt:lpstr>Литва</vt:lpstr>
      <vt:lpstr>Презентация PowerPoint</vt:lpstr>
      <vt:lpstr>Столица Литвы: Вильнюс</vt:lpstr>
      <vt:lpstr>Тракайский замок (Тракай) </vt:lpstr>
      <vt:lpstr>Национальный парк Куршская Коса </vt:lpstr>
      <vt:lpstr>Каунасский замок (Каунас) </vt:lpstr>
      <vt:lpstr>Музей Янтаря в Паланге  </vt:lpstr>
      <vt:lpstr> Гора Крестов </vt:lpstr>
      <vt:lpstr>Кафедральный собор  </vt:lpstr>
      <vt:lpstr>Гора Ведьм </vt:lpstr>
      <vt:lpstr>Храм Святой Анны и Бернардинский костел </vt:lpstr>
      <vt:lpstr>Презентация PowerPoint</vt:lpstr>
      <vt:lpstr>Столица-Ашхабад</vt:lpstr>
      <vt:lpstr>Презентация PowerPoint</vt:lpstr>
      <vt:lpstr>Презентация PowerPoint</vt:lpstr>
      <vt:lpstr>Промышленность </vt:lpstr>
      <vt:lpstr>Климат </vt:lpstr>
      <vt:lpstr>Презентация PowerPoint</vt:lpstr>
      <vt:lpstr>Национальная одежда </vt:lpstr>
      <vt:lpstr>Национальная еда</vt:lpstr>
      <vt:lpstr>Достопримечательности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Абхазия</dc:title>
  <dc:creator>ааа</dc:creator>
  <cp:lastModifiedBy>KB-013</cp:lastModifiedBy>
  <cp:revision>26</cp:revision>
  <dcterms:created xsi:type="dcterms:W3CDTF">2014-05-16T12:45:02Z</dcterms:created>
  <dcterms:modified xsi:type="dcterms:W3CDTF">2021-03-15T05:46:48Z</dcterms:modified>
</cp:coreProperties>
</file>