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какие современные технические новинки у вас есть</a:t>
            </a:r>
          </a:p>
        </c:rich>
      </c:tx>
      <c:layout>
        <c:manualLayout>
          <c:xMode val="edge"/>
          <c:yMode val="edge"/>
          <c:x val="0.19869272813783231"/>
          <c:y val="3.404204454213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современные технические новинки у вас есть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телефон</c:v>
                </c:pt>
                <c:pt idx="1">
                  <c:v>компьютер</c:v>
                </c:pt>
                <c:pt idx="2">
                  <c:v>планшет</c:v>
                </c:pt>
                <c:pt idx="3">
                  <c:v>телевизор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57</c:v>
                </c:pt>
                <c:pt idx="2">
                  <c:v>42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ru-RU" sz="3600"/>
              <a:t>как вы используете телефон</a:t>
            </a:r>
          </a:p>
        </c:rich>
      </c:tx>
      <c:layout>
        <c:manualLayout>
          <c:xMode val="edge"/>
          <c:yMode val="edge"/>
          <c:x val="0.22164017588906099"/>
          <c:y val="1.7512780962257192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51808107319919"/>
          <c:y val="0.17053587051618549"/>
          <c:w val="0.46022437299504226"/>
          <c:h val="0.78960790653951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используете телефон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для разговоров и СМС</c:v>
                </c:pt>
                <c:pt idx="1">
                  <c:v>для игры</c:v>
                </c:pt>
                <c:pt idx="2">
                  <c:v>для общения в соцсетях</c:v>
                </c:pt>
                <c:pt idx="3">
                  <c:v>для селфи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65</c:v>
                </c:pt>
                <c:pt idx="2">
                  <c:v>61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3601879476486"/>
          <c:y val="0.25469608565116408"/>
          <c:w val="0.34525739735398142"/>
          <c:h val="0.68703223248173118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используете компьютер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поиск информации</c:v>
                </c:pt>
                <c:pt idx="1">
                  <c:v>для игры</c:v>
                </c:pt>
                <c:pt idx="2">
                  <c:v>для просмотра фильмов</c:v>
                </c:pt>
                <c:pt idx="3">
                  <c:v>для чтения книг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31</c:v>
                </c:pt>
                <c:pt idx="2">
                  <c:v>53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05920646099014"/>
          <c:y val="0.22283671222678003"/>
          <c:w val="0.2914742714537687"/>
          <c:h val="0.70523645784587008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188219463221299"/>
          <c:y val="2.3557126030624265E-2"/>
        </c:manualLayout>
      </c:layout>
      <c:overlay val="0"/>
      <c:txPr>
        <a:bodyPr/>
        <a:lstStyle/>
        <a:p>
          <a:pPr>
            <a:defRPr sz="36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времени вы проводите на свжем воздухе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 30 мин</c:v>
                </c:pt>
                <c:pt idx="1">
                  <c:v>от 1ч до 2 ч</c:v>
                </c:pt>
                <c:pt idx="2">
                  <c:v>от 2ч до 3ч</c:v>
                </c:pt>
                <c:pt idx="3">
                  <c:v>свыше 3ч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17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176919607802536"/>
          <c:y val="0.35949103945715444"/>
          <c:w val="0.2792628738049821"/>
          <c:h val="0.57658337107842716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 свой режим дня правильным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не задумывался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бывают ли у вас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головные боли</c:v>
                </c:pt>
                <c:pt idx="1">
                  <c:v>сонливость,усталость</c:v>
                </c:pt>
                <c:pt idx="2">
                  <c:v>беспричинная тревога</c:v>
                </c:pt>
                <c:pt idx="3">
                  <c:v>апатия</c:v>
                </c:pt>
                <c:pt idx="4">
                  <c:v>внезапная агрессия</c:v>
                </c:pt>
                <c:pt idx="5">
                  <c:v>нежелание идти в школу</c:v>
                </c:pt>
                <c:pt idx="6">
                  <c:v>нелелание общаться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</c:v>
                </c:pt>
                <c:pt idx="1">
                  <c:v>42</c:v>
                </c:pt>
                <c:pt idx="2">
                  <c:v>32</c:v>
                </c:pt>
                <c:pt idx="3">
                  <c:v>21</c:v>
                </c:pt>
                <c:pt idx="4">
                  <c:v>21</c:v>
                </c:pt>
                <c:pt idx="5">
                  <c:v>42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189270229263991"/>
          <c:y val="0.17402689162499674"/>
          <c:w val="0.40737880976187824"/>
          <c:h val="0.78773409327456745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041094970929155"/>
          <c:y val="0"/>
        </c:manualLayout>
      </c:layout>
      <c:overlay val="0"/>
      <c:txPr>
        <a:bodyPr/>
        <a:lstStyle/>
        <a:p>
          <a:pPr>
            <a:defRPr sz="36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 гаджетов на успеваемость в школе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задумывался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8780598452024"/>
          <c:y val="0.27877846905899345"/>
          <c:w val="0.33501069325630489"/>
          <c:h val="0.6513209643372959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hno-rating.ru/1481-luchshie-smartfony-2020-goda.html#18" TargetMode="External"/><Relationship Id="rId2" Type="http://schemas.openxmlformats.org/officeDocument/2006/relationships/hyperlink" Target="https://tehno-rating.ru/1481-luchshie-smartfony-2020-goda.html#1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Влияние гаджетов на здоровье подростков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5472608" cy="1752600"/>
          </a:xfrm>
        </p:spPr>
        <p:txBody>
          <a:bodyPr/>
          <a:lstStyle/>
          <a:p>
            <a:r>
              <a:rPr lang="ru-RU" dirty="0" smtClean="0"/>
              <a:t>Выполнил: ученик 10 класса</a:t>
            </a:r>
          </a:p>
          <a:p>
            <a:r>
              <a:rPr lang="ru-RU" dirty="0" err="1" smtClean="0"/>
              <a:t>Михтожов</a:t>
            </a:r>
            <a:r>
              <a:rPr lang="ru-RU" dirty="0" smtClean="0"/>
              <a:t> </a:t>
            </a:r>
            <a:r>
              <a:rPr lang="ru-RU" dirty="0" err="1" smtClean="0"/>
              <a:t>Некруз</a:t>
            </a:r>
            <a:endParaRPr lang="ru-RU" dirty="0" smtClean="0"/>
          </a:p>
          <a:p>
            <a:r>
              <a:rPr lang="ru-RU" dirty="0" smtClean="0"/>
              <a:t>Руководитель: учитель технологии</a:t>
            </a:r>
          </a:p>
          <a:p>
            <a:r>
              <a:rPr lang="ru-RU" dirty="0" smtClean="0"/>
              <a:t>Щеколдина Нина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 делать, чтобы ребёнок не стал зависимым от компьютера?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Родители должны познакомить своего ребёнка с временными </a:t>
            </a:r>
            <a:r>
              <a:rPr lang="ru-RU" dirty="0" smtClean="0"/>
              <a:t>нормами</a:t>
            </a:r>
          </a:p>
          <a:p>
            <a:r>
              <a:rPr lang="ru-RU" dirty="0"/>
              <a:t>Необходимо ежедневно общаться с ребёнком, быть в курсе возникающих у него проблем и </a:t>
            </a:r>
            <a:r>
              <a:rPr lang="ru-RU" dirty="0" smtClean="0"/>
              <a:t>конфликтов</a:t>
            </a:r>
          </a:p>
          <a:p>
            <a:r>
              <a:rPr lang="ru-RU" dirty="0"/>
              <a:t>Учите своего ребёнка правилам общения, расширяйте кругозор </a:t>
            </a:r>
            <a:r>
              <a:rPr lang="ru-RU" dirty="0" smtClean="0"/>
              <a:t>ребёнка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240360" cy="21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42" y="4581129"/>
            <a:ext cx="3279809" cy="218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Результаты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7345160"/>
              </p:ext>
            </p:extLst>
          </p:nvPr>
        </p:nvGraphicFramePr>
        <p:xfrm>
          <a:off x="395536" y="1772816"/>
          <a:ext cx="800323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78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2321810"/>
              </p:ext>
            </p:extLst>
          </p:nvPr>
        </p:nvGraphicFramePr>
        <p:xfrm>
          <a:off x="251520" y="980728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49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9037485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30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153908"/>
              </p:ext>
            </p:extLst>
          </p:nvPr>
        </p:nvGraphicFramePr>
        <p:xfrm>
          <a:off x="251520" y="980728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25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1639518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4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3227141"/>
              </p:ext>
            </p:extLst>
          </p:nvPr>
        </p:nvGraphicFramePr>
        <p:xfrm>
          <a:off x="107504" y="908720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347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9366821"/>
              </p:ext>
            </p:extLst>
          </p:nvPr>
        </p:nvGraphicFramePr>
        <p:xfrm>
          <a:off x="179512" y="1052736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87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Рейтинг лучших смартфонов 2020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Лучшие смартфоны в </a:t>
            </a:r>
            <a:r>
              <a:rPr lang="ru-RU" dirty="0" smtClean="0"/>
              <a:t>соотношении цена/качество</a:t>
            </a:r>
          </a:p>
          <a:p>
            <a:r>
              <a:rPr lang="ru-RU" dirty="0"/>
              <a:t>Лучшие китайские </a:t>
            </a:r>
            <a:r>
              <a:rPr lang="ru-RU" dirty="0" smtClean="0"/>
              <a:t>смартфоны</a:t>
            </a:r>
          </a:p>
          <a:p>
            <a:r>
              <a:rPr lang="ru-RU" dirty="0"/>
              <a:t>Лучшие брендовые смартфоны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Realme</a:t>
            </a:r>
            <a:r>
              <a:rPr lang="en-US" dirty="0"/>
              <a:t> 6 </a:t>
            </a:r>
            <a:r>
              <a:rPr lang="en-US" dirty="0" smtClean="0"/>
              <a:t>Pro</a:t>
            </a:r>
            <a:endParaRPr lang="ru-RU" dirty="0" smtClean="0"/>
          </a:p>
          <a:p>
            <a:endParaRPr lang="ru-RU" dirty="0"/>
          </a:p>
          <a:p>
            <a:r>
              <a:rPr lang="ru-RU" u="sng" dirty="0" err="1">
                <a:hlinkClick r:id="rId2"/>
              </a:rPr>
              <a:t>Xiaomi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Mi</a:t>
            </a:r>
            <a:r>
              <a:rPr lang="ru-RU" u="sng" dirty="0">
                <a:hlinkClick r:id="rId2"/>
              </a:rPr>
              <a:t> 10 </a:t>
            </a:r>
            <a:r>
              <a:rPr lang="ru-RU" u="sng" dirty="0" err="1" smtClean="0">
                <a:hlinkClick r:id="rId2"/>
              </a:rPr>
              <a:t>Pro</a:t>
            </a:r>
            <a:endParaRPr lang="ru-RU" u="sng" dirty="0" smtClean="0"/>
          </a:p>
          <a:p>
            <a:endParaRPr lang="ru-RU" u="sng" dirty="0"/>
          </a:p>
          <a:p>
            <a:r>
              <a:rPr lang="ru-RU" u="sng" dirty="0" err="1">
                <a:hlinkClick r:id="rId3"/>
              </a:rPr>
              <a:t>Samsung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Galaxy</a:t>
            </a:r>
            <a:r>
              <a:rPr lang="ru-RU" u="sng" dirty="0">
                <a:hlinkClick r:id="rId3"/>
              </a:rPr>
              <a:t> S21 </a:t>
            </a:r>
            <a:r>
              <a:rPr lang="ru-RU" u="sng" dirty="0" err="1">
                <a:hlinkClick r:id="rId3"/>
              </a:rPr>
              <a:t>Ultra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4369668" cy="24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5636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tvorcheskie-proekty.ru/files/images/gadzet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9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1758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изучить, влияние гаджетов на развитие кругозора подростков, позитивные и негативные стороны мобильных устройств и найти решения проблем, связанных с отрицательным влиянием гаджетов на здоровье подростка. </a:t>
            </a:r>
          </a:p>
          <a:p>
            <a:pPr algn="ctr"/>
            <a:endParaRPr lang="ru-RU" dirty="0" smtClean="0"/>
          </a:p>
        </p:txBody>
      </p:sp>
      <p:sp>
        <p:nvSpPr>
          <p:cNvPr id="4" name="AutoShape 2" descr="ᐈ Человечек для презентации фото, рисунки 3d человечки | скачать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7259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/>
              <a:t>Задачи</a:t>
            </a:r>
            <a:r>
              <a:rPr lang="ru-RU" b="1" u="sng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Изучить </a:t>
            </a:r>
            <a:r>
              <a:rPr lang="ru-RU" dirty="0"/>
              <a:t>теоретический материал</a:t>
            </a:r>
          </a:p>
          <a:p>
            <a:pPr lvl="0"/>
            <a:r>
              <a:rPr lang="ru-RU" dirty="0"/>
              <a:t>Проанализировать способы негативного влияния на подростков</a:t>
            </a:r>
          </a:p>
          <a:p>
            <a:pPr lvl="0"/>
            <a:r>
              <a:rPr lang="ru-RU" dirty="0"/>
              <a:t>Провести анкетирование на гаджет-зависимость.</a:t>
            </a:r>
          </a:p>
          <a:p>
            <a:pPr lvl="0"/>
            <a:r>
              <a:rPr lang="ru-RU" dirty="0"/>
              <a:t>Создать буклет с полезной информацией и распространить среди учащихся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AutoShape 4" descr="Картинки с человечками для презентации (35 фото) | Powerpoint animation,  Sculpture lessons, Stick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0688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066800"/>
          </a:xfrm>
        </p:spPr>
        <p:txBody>
          <a:bodyPr/>
          <a:lstStyle/>
          <a:p>
            <a:pPr algn="ctr"/>
            <a:r>
              <a:rPr lang="ru-RU" b="1" u="sng" dirty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9360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предполагаю, что современные гаджеты расширяют кругозор подростков, но излишнее </a:t>
            </a:r>
            <a:r>
              <a:rPr lang="ru-RU" dirty="0" smtClean="0"/>
              <a:t>времяпрепровождение </a:t>
            </a:r>
            <a:r>
              <a:rPr lang="ru-RU" dirty="0"/>
              <a:t>с гаджетом негативно влияют на развитие подростков как физическое, так и психическое.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953037" cy="241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0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История появления </a:t>
            </a:r>
            <a:r>
              <a:rPr lang="ru-RU" dirty="0" smtClean="0"/>
              <a:t>телефона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" y="2204864"/>
            <a:ext cx="826086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3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dirty="0" err="1"/>
              <a:t>Илайши</a:t>
            </a:r>
            <a:r>
              <a:rPr lang="ru-RU" dirty="0"/>
              <a:t> Грей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28800"/>
            <a:ext cx="5266928" cy="49457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ГРЕЙ, ИЛАЙША (</a:t>
            </a:r>
            <a:r>
              <a:rPr lang="ru-RU" dirty="0" err="1"/>
              <a:t>Gray</a:t>
            </a:r>
            <a:r>
              <a:rPr lang="ru-RU" dirty="0"/>
              <a:t>, </a:t>
            </a:r>
            <a:r>
              <a:rPr lang="ru-RU" dirty="0" err="1"/>
              <a:t>Elisha</a:t>
            </a:r>
            <a:r>
              <a:rPr lang="ru-RU" dirty="0"/>
              <a:t>) (1835–1901), американский изобретатель. Родился 2 августа 1835 в </a:t>
            </a:r>
            <a:r>
              <a:rPr lang="ru-RU" dirty="0" err="1"/>
              <a:t>Барнсвилле</a:t>
            </a:r>
            <a:r>
              <a:rPr lang="ru-RU" dirty="0"/>
              <a:t> (шт. Огайо). </a:t>
            </a:r>
            <a:endParaRPr lang="ru-RU" dirty="0" smtClean="0"/>
          </a:p>
          <a:p>
            <a:r>
              <a:rPr lang="ru-RU" dirty="0" smtClean="0"/>
              <a:t>Получил </a:t>
            </a:r>
            <a:r>
              <a:rPr lang="ru-RU" dirty="0"/>
              <a:t>образование в </a:t>
            </a:r>
            <a:r>
              <a:rPr lang="ru-RU" dirty="0" err="1"/>
              <a:t>Оберлинском</a:t>
            </a:r>
            <a:r>
              <a:rPr lang="ru-RU" dirty="0"/>
              <a:t> колледже, зарабатывал на жизнь и учебу плотницким ремеслом.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окончании колледжа занялся экспериментами в области электричества, в частности телеграфии.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1867 запатентовал телеграфное реле с автоматической регулировкой, изобрел телеграфный коммутатор, устройство оповещения для отелей, телеграфный повторитель, буквопечатающий аппарат. 14 февраля 1876 Грей одновременно с </a:t>
            </a:r>
            <a:r>
              <a:rPr lang="ru-RU" dirty="0" err="1"/>
              <a:t>А.Беллом</a:t>
            </a:r>
            <a:r>
              <a:rPr lang="ru-RU" dirty="0"/>
              <a:t> подал заявку на изобретение телефона.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19483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Плюсы и минусы использование гаджетов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49424"/>
            <a:ext cx="504056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b="1" u="sng" dirty="0"/>
              <a:t>Основными симптомами </a:t>
            </a:r>
            <a:r>
              <a:rPr lang="ru-RU" b="1" u="sng" dirty="0" err="1"/>
              <a:t>гаджетоманией</a:t>
            </a:r>
            <a:r>
              <a:rPr lang="ru-RU" b="1" u="sng" dirty="0"/>
              <a:t> являются:</a:t>
            </a:r>
            <a:endParaRPr lang="ru-RU" b="1" dirty="0"/>
          </a:p>
          <a:p>
            <a:pPr lvl="0"/>
            <a:r>
              <a:rPr lang="ru-RU" dirty="0"/>
              <a:t>хорошее самочувствие или состояние эйфории при использовании прибора</a:t>
            </a:r>
          </a:p>
          <a:p>
            <a:pPr lvl="0"/>
            <a:r>
              <a:rPr lang="ru-RU" dirty="0"/>
              <a:t>невозможность оторваться от прибора или от покупки новой «</a:t>
            </a:r>
            <a:r>
              <a:rPr lang="ru-RU" i="1" dirty="0"/>
              <a:t>игрушки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ощущение пустоты и депрессии без прибора или регулярного обновления гаджетов</a:t>
            </a:r>
          </a:p>
          <a:p>
            <a:pPr lvl="0"/>
            <a:r>
              <a:rPr lang="ru-RU" dirty="0"/>
              <a:t>пренебрежение семьёй и друзьями</a:t>
            </a:r>
          </a:p>
          <a:p>
            <a:pPr lvl="0"/>
            <a:r>
              <a:rPr lang="ru-RU" dirty="0"/>
              <a:t>проблемы с работой или </a:t>
            </a:r>
            <a:r>
              <a:rPr lang="ru-RU" dirty="0" smtClean="0"/>
              <a:t>учёбой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2249424"/>
            <a:ext cx="339472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b="1" u="sng" dirty="0" err="1"/>
              <a:t>Гаджетомания</a:t>
            </a:r>
            <a:r>
              <a:rPr lang="ru-RU" b="1" u="sng" dirty="0"/>
              <a:t> сказывается и на физическом уровне:</a:t>
            </a:r>
            <a:endParaRPr lang="ru-RU" b="1" dirty="0"/>
          </a:p>
          <a:p>
            <a:pPr lvl="0"/>
            <a:r>
              <a:rPr lang="ru-RU" dirty="0"/>
              <a:t>сухость в глазах</a:t>
            </a:r>
          </a:p>
          <a:p>
            <a:pPr lvl="0"/>
            <a:r>
              <a:rPr lang="ru-RU" dirty="0"/>
              <a:t>разрушается психика</a:t>
            </a:r>
          </a:p>
          <a:p>
            <a:pPr lvl="0"/>
            <a:r>
              <a:rPr lang="ru-RU" dirty="0"/>
              <a:t>головные боли</a:t>
            </a:r>
          </a:p>
          <a:p>
            <a:pPr lvl="0"/>
            <a:r>
              <a:rPr lang="ru-RU" dirty="0" smtClean="0"/>
              <a:t>бессонница</a:t>
            </a:r>
            <a:endParaRPr lang="ru-RU" dirty="0"/>
          </a:p>
        </p:txBody>
      </p:sp>
      <p:pic>
        <p:nvPicPr>
          <p:cNvPr id="1026" name="Picture 2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/>
              <a:t>Постоянное пользование гаджетами может привести и к ряду заболеваний</a:t>
            </a:r>
            <a:r>
              <a:rPr lang="ru-RU" u="sng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2924944"/>
            <a:ext cx="8075240" cy="3850443"/>
          </a:xfrm>
        </p:spPr>
        <p:txBody>
          <a:bodyPr/>
          <a:lstStyle/>
          <a:p>
            <a:r>
              <a:rPr lang="ru-RU" dirty="0" err="1" smtClean="0"/>
              <a:t>Фотоэпилепсия</a:t>
            </a:r>
            <a:r>
              <a:rPr lang="ru-RU" dirty="0" smtClean="0"/>
              <a:t>;</a:t>
            </a:r>
          </a:p>
          <a:p>
            <a:r>
              <a:rPr lang="ru-RU" u="sng" dirty="0" err="1" smtClean="0"/>
              <a:t>Коньюктивит</a:t>
            </a:r>
            <a:r>
              <a:rPr lang="ru-RU" u="sng" dirty="0" smtClean="0"/>
              <a:t>;</a:t>
            </a:r>
          </a:p>
          <a:p>
            <a:r>
              <a:rPr lang="ru-RU" dirty="0" smtClean="0"/>
              <a:t>Физическое </a:t>
            </a:r>
            <a:r>
              <a:rPr lang="ru-RU" dirty="0"/>
              <a:t>и </a:t>
            </a:r>
            <a:r>
              <a:rPr lang="ru-RU" dirty="0" smtClean="0"/>
              <a:t>эмоциональное истощение;</a:t>
            </a:r>
          </a:p>
          <a:p>
            <a:pPr lvl="0"/>
            <a:r>
              <a:rPr lang="ru-RU" dirty="0"/>
              <a:t>Поражение нервных стволов правой руки, связанное с перенапряжением мышц;</a:t>
            </a:r>
          </a:p>
          <a:p>
            <a:pPr lvl="0"/>
            <a:r>
              <a:rPr lang="ru-RU" dirty="0"/>
              <a:t>Головные боли, «</a:t>
            </a:r>
            <a:r>
              <a:rPr lang="ru-RU" dirty="0" err="1"/>
              <a:t>Номофобия</a:t>
            </a:r>
            <a:r>
              <a:rPr lang="ru-RU" dirty="0"/>
              <a:t>»;</a:t>
            </a:r>
          </a:p>
          <a:p>
            <a:r>
              <a:rPr lang="ru-RU" dirty="0" err="1"/>
              <a:t>Киберболезнь</a:t>
            </a:r>
            <a:r>
              <a:rPr lang="ru-RU" dirty="0"/>
              <a:t> и </a:t>
            </a:r>
            <a:r>
              <a:rPr lang="ru-RU" dirty="0" err="1" smtClean="0"/>
              <a:t>киберхондрия</a:t>
            </a:r>
            <a:r>
              <a:rPr lang="ru-RU" dirty="0" smtClean="0"/>
              <a:t>;</a:t>
            </a:r>
          </a:p>
          <a:p>
            <a:r>
              <a:rPr lang="ru-RU" dirty="0"/>
              <a:t>«</a:t>
            </a:r>
            <a:r>
              <a:rPr lang="ru-RU" i="1" dirty="0"/>
              <a:t>Эффект </a:t>
            </a:r>
            <a:r>
              <a:rPr lang="ru-RU" i="1" dirty="0" err="1"/>
              <a:t>Google</a:t>
            </a:r>
            <a:r>
              <a:rPr lang="ru-RU" dirty="0" smtClean="0"/>
              <a:t>».;</a:t>
            </a:r>
          </a:p>
          <a:p>
            <a:r>
              <a:rPr lang="ru-RU" dirty="0"/>
              <a:t>Синдром фантомного </a:t>
            </a:r>
            <a:r>
              <a:rPr lang="ru-RU" dirty="0" smtClean="0"/>
              <a:t>звонка.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</TotalTime>
  <Words>422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Влияние гаджетов на здоровье подростков</vt:lpstr>
      <vt:lpstr>Презентация PowerPoint</vt:lpstr>
      <vt:lpstr>Цель:</vt:lpstr>
      <vt:lpstr>Задачи:</vt:lpstr>
      <vt:lpstr>Гипотеза:</vt:lpstr>
      <vt:lpstr>История появления телефона</vt:lpstr>
      <vt:lpstr>Илайши Грей </vt:lpstr>
      <vt:lpstr>Плюсы и минусы использование гаджетов</vt:lpstr>
      <vt:lpstr>Постоянное пользование гаджетами может привести и к ряду заболеваний:</vt:lpstr>
      <vt:lpstr>Что делать, чтобы ребёнок не стал зависимым от компьютера? </vt:lpstr>
      <vt:lpstr>Результаты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лучших смартфонов 2020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гаджетов на здоровье подростков</dc:title>
  <dc:creator>Admin</dc:creator>
  <cp:lastModifiedBy>Admin</cp:lastModifiedBy>
  <cp:revision>15</cp:revision>
  <dcterms:created xsi:type="dcterms:W3CDTF">2021-03-05T05:58:18Z</dcterms:created>
  <dcterms:modified xsi:type="dcterms:W3CDTF">2021-03-15T12:02:05Z</dcterms:modified>
</cp:coreProperties>
</file>