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5" r:id="rId5"/>
    <p:sldId id="304" r:id="rId6"/>
    <p:sldId id="264" r:id="rId7"/>
    <p:sldId id="309" r:id="rId8"/>
    <p:sldId id="308" r:id="rId9"/>
    <p:sldId id="265" r:id="rId10"/>
    <p:sldId id="310" r:id="rId11"/>
    <p:sldId id="259" r:id="rId12"/>
    <p:sldId id="306" r:id="rId13"/>
    <p:sldId id="260" r:id="rId14"/>
    <p:sldId id="262" r:id="rId15"/>
    <p:sldId id="311" r:id="rId16"/>
    <p:sldId id="266" r:id="rId17"/>
    <p:sldId id="313" r:id="rId18"/>
    <p:sldId id="267" r:id="rId19"/>
    <p:sldId id="314" r:id="rId20"/>
    <p:sldId id="317" r:id="rId21"/>
    <p:sldId id="315" r:id="rId22"/>
    <p:sldId id="316" r:id="rId23"/>
    <p:sldId id="268" r:id="rId24"/>
    <p:sldId id="312" r:id="rId25"/>
    <p:sldId id="273" r:id="rId26"/>
    <p:sldId id="277" r:id="rId27"/>
    <p:sldId id="278" r:id="rId28"/>
    <p:sldId id="318" r:id="rId29"/>
    <p:sldId id="282" r:id="rId30"/>
    <p:sldId id="284" r:id="rId31"/>
    <p:sldId id="285" r:id="rId32"/>
    <p:sldId id="287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305" autoAdjust="0"/>
  </p:normalViewPr>
  <p:slideViewPr>
    <p:cSldViewPr>
      <p:cViewPr varScale="1">
        <p:scale>
          <a:sx n="62" d="100"/>
          <a:sy n="62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7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1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7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34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8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69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67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5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23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9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3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13C50-EDB3-43D6-8399-BD98777660D4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2D01-0E5A-46A2-98F5-7DEE0E836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7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elengatour.ru/ozerogusinoe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mmons.wikimedia.org/wiki/File:%D0%93%D1%83%D1%81%D0%B8%D0%BD%D0%BE%D0%B5_%D0%BE%D0%B7%D0%B5%D1%80%D0%BE2.JPG?uselang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ngatour.ru/obschin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elengatour.ru/gusinoozersk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ngatour.ru/muzeydek.php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14577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prstTxWarp prst="textCanUp">
              <a:avLst/>
            </a:prstTxWarp>
          </a:bodyPr>
          <a:lstStyle/>
          <a:p>
            <a:r>
              <a:rPr lang="ru-RU" dirty="0" smtClean="0">
                <a:latin typeface="Wooden Ship Decorated" pitchFamily="2" charset="0"/>
              </a:rPr>
              <a:t>Путешествие по</a:t>
            </a:r>
            <a:r>
              <a:rPr lang="ru-RU" b="1" dirty="0" smtClean="0">
                <a:latin typeface="Wooden Ship Decorated" pitchFamily="2" charset="0"/>
              </a:rPr>
              <a:t/>
            </a:r>
            <a:br>
              <a:rPr lang="ru-RU" b="1" dirty="0" smtClean="0">
                <a:latin typeface="Wooden Ship Decorated" pitchFamily="2" charset="0"/>
              </a:rPr>
            </a:br>
            <a:r>
              <a:rPr lang="ru-RU" b="1" dirty="0" smtClean="0">
                <a:latin typeface="Wooden Ship Decorated" pitchFamily="2" charset="0"/>
              </a:rPr>
              <a:t> </a:t>
            </a:r>
            <a:r>
              <a:rPr lang="ru-RU" dirty="0" err="1" smtClean="0">
                <a:latin typeface="Wooden Ship Decorated" pitchFamily="2" charset="0"/>
              </a:rPr>
              <a:t>Селенгинскому</a:t>
            </a:r>
            <a:r>
              <a:rPr lang="ru-RU" b="1" dirty="0" smtClean="0">
                <a:latin typeface="Wooden Ship Decorated" pitchFamily="2" charset="0"/>
              </a:rPr>
              <a:t> </a:t>
            </a:r>
            <a:r>
              <a:rPr lang="ru-RU" dirty="0" smtClean="0">
                <a:latin typeface="Wooden Ship Decorated" pitchFamily="2" charset="0"/>
              </a:rPr>
              <a:t>району</a:t>
            </a:r>
            <a:br>
              <a:rPr lang="ru-RU" dirty="0" smtClean="0">
                <a:latin typeface="Wooden Ship Decorated" pitchFamily="2" charset="0"/>
              </a:rPr>
            </a:br>
            <a:r>
              <a:rPr lang="ru-RU" dirty="0" smtClean="0">
                <a:latin typeface="Wooden Ship Decorated" pitchFamily="2" charset="0"/>
              </a:rPr>
              <a:t>моя малая Родина</a:t>
            </a:r>
            <a:endParaRPr lang="ru-RU" dirty="0">
              <a:latin typeface="Wooden Ship Decorate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857496"/>
            <a:ext cx="4572032" cy="32861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Творческий проект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ГБПОУ </a:t>
            </a:r>
            <a:r>
              <a:rPr lang="ru-RU" sz="2000" b="1" dirty="0" smtClean="0">
                <a:solidFill>
                  <a:schemeClr val="tx1"/>
                </a:solidFill>
              </a:rPr>
              <a:t>«Гусиноозерский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энергетический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техникум»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Группа МД18 </a:t>
            </a:r>
            <a:r>
              <a:rPr lang="ru-RU" sz="2000" b="1" dirty="0" smtClean="0">
                <a:solidFill>
                  <a:schemeClr val="tx1"/>
                </a:solidFill>
              </a:rPr>
              <a:t>Степанов </a:t>
            </a:r>
            <a:r>
              <a:rPr lang="ru-RU" sz="2000" b="1" dirty="0" smtClean="0">
                <a:solidFill>
                  <a:schemeClr val="tx1"/>
                </a:solidFill>
              </a:rPr>
              <a:t>Сергей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Руководитель</a:t>
            </a:r>
            <a:r>
              <a:rPr lang="ru-RU" sz="2000" b="1" dirty="0" smtClean="0">
                <a:solidFill>
                  <a:schemeClr val="tx1"/>
                </a:solidFill>
              </a:rPr>
              <a:t>: Симонова М.А.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мастер производственного обучения</a:t>
            </a: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500306"/>
            <a:ext cx="3571900" cy="407196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3865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071934" y="928670"/>
            <a:ext cx="4857783" cy="52937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амое крупное после Байкала - </a:t>
            </a:r>
            <a:r>
              <a:rPr kumimoji="0" lang="ru-RU" sz="2000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 Гусиное 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площадью зеркала 163 кв.км и объемом водной массы 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2,5 куб.км при средней глубине 1 -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м и максимальной глубине 25 м. Длина озера 25 км, максимальная ширина -8,5 км. В него впадает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девять 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речек, самая крупная - </a:t>
            </a:r>
            <a:r>
              <a:rPr lang="ru-RU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Цаган-гол</a:t>
            </a: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вытекает единственная речка </a:t>
            </a:r>
            <a:r>
              <a:rPr lang="ru-RU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Баян-гол</a:t>
            </a: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 Гусиное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 из крупнейших в Западном Забайкалье.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уже свыше 150 лет привлекает внимание исследователей. </a:t>
            </a: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 Гусиное богато рыбой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щукой, сазаном,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язью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сорогой, окунем.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7" name="Рисунок 4" descr="http://www.selengatour.ru/ozerogusinoe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50046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0419" name="Rectangle 3">
            <a:hlinkClick r:id="rId2"/>
          </p:cNvPr>
          <p:cNvSpPr>
            <a:spLocks noChangeArrowheads="1"/>
          </p:cNvSpPr>
          <p:nvPr/>
        </p:nvSpPr>
        <p:spPr bwMode="auto">
          <a:xfrm flipV="1">
            <a:off x="0" y="6240780"/>
            <a:ext cx="929177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214290"/>
            <a:ext cx="7858180" cy="8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 Гусиное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s://upload.wikimedia.org/wikipedia/commons/thumb/2/2f/%D0%93%D1%83%D1%81%D0%B8%D0%BD%D0%BE%D0%B5_%D0%BE%D0%B7%D0%B5%D1%80%D0%BE2.JPG/320px-%D0%93%D1%83%D1%81%D0%B8%D0%BD%D0%BE%D0%B5_%D0%BE%D0%B7%D0%B5%D1%80%D0%BE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857356" y="785794"/>
            <a:ext cx="5286412" cy="10001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Гусиное озеро.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Хамбинский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хребет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1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elengatour.ru/ozerogusinoe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707904" y="-531440"/>
            <a:ext cx="4464496" cy="288032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www.selengatour.ru/hab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19412"/>
            <a:ext cx="8429684" cy="393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5720" y="0"/>
            <a:ext cx="864399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популярностью пользуется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  Щучье,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расположенное на живописном предгорье хребта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Хамар-Дабан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15 км. к 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веру от Гусиного озера.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Озеро Щучье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прозрачно как Байкал. Площадь его 465 гектаров, наибольшая глубина 25 метров. Благодаря своей уникальности оно взято под охрану как памятник природы Бурятии в 1976 году. Озеро имеет связь с Байкалом. На его берегах расположены базы отдыха, оно посещается многочисленными туристами и отдыхающими, которых привлекают чистота воды и живописность окружающего ландшафта.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7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73774"/>
            <a:ext cx="8001056" cy="468052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827584" y="5085184"/>
            <a:ext cx="7776864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территории района проходит федеральная автотрасса «Улан – Удэ – Кяхта» и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Восточно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Сибирская железная дорога в сопредельное государство – Республика Монголия.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015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714621"/>
            <a:ext cx="4099742" cy="39730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6" descr="http://www.selengatour.ru/obschina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3857652" cy="52149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428604"/>
            <a:ext cx="6429404" cy="2308324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хребтов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Хамар-Дабана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берут начало две наши главные реки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Загустай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Убукун. Чистейшая и холодная вода веками поила людей, живших по ее берегам. 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Склоны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Хамар-Дабана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покрыты хвойными лесами, где растут кедр, пихта, ель, лиственница, сосна; они богаты ягодниками, зарослями лекарственных растений, кедровыми орехами. Здесь часто встречаются ценные пушные звери.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5632311"/>
          </a:xfrm>
          <a:prstGeom prst="rect">
            <a:avLst/>
          </a:prstGeom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Северные пологие предгорья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Моностойского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хребта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составляют пашенные земли. Здесь самые плодородные почвы.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Моностойский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хребет весь покрыт сосновым лесом.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Природной достопримечательностью долины является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родоновый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источник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Агсурга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отрогов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Хамар-Дабана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самого подножия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Хамар-Дабана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начинается левобережная долина речки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Загустайки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сказочно красивой местности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Агсурга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из-под скалы вытекает целебный источник.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данным обследования, проведенного в сентябре 1958 года, радоновые воды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Загустайского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источника применяются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лечения нервной системы, кожных заболеваний и болезней опорно-двигательной системы.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услугам  отдыхающих горячие ванны, массаж, прием и лечение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фитотерапевта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иглоукалывание, четырехразовое питание.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Этот обычай – подкрепить свое здоровье вошел в традицию с давних времен и передается из поколения в поколение.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Проведя возле источника, немного времени, вы почувствуете в своей душе чувство спокойствия и умиротворения, которое останется с вами надолго.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вам захочется вернуться сюда снова.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4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сточник Агсурга - ВизитБурятия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64705"/>
            <a:ext cx="8429684" cy="57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14289"/>
            <a:ext cx="6165328" cy="546375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Источник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Агсурга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546" y="285728"/>
            <a:ext cx="87379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ресурсы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Селенгинского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Среди природных ресурсов района особое место занимают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бурые угли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Гусиноозерского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месторождения.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Перспективным для разработки минеральным сырьем является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месторождение плавикового шпата в бассейне нижнего течения реки Темник.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Наиболее подготовленным к освоению является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Наранское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месторождение.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Наряду с этим в радиусе 30 км открыты и разведаны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Хэлтэгэйское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Ара-Таширское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месторождения флюоритов (плавикового шпата)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Около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с.Тухум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большие запасы глины для производства кирпича и керамики,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имеются также разведанные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запасы известняка по реке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Загустай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Хотя большая часть территории района находится в степной и лесостепной зоне, Селенгинский район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богат запасами леса.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Лесопокрытая площадь составляет 4750 кв. км или 57,4 процента территории района.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Пырейные луга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8678198" cy="548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2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lengatour.ru/stell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4572032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iblet"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1785926"/>
            <a:ext cx="4000528" cy="4832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 юге от столицы Бурятии </a:t>
            </a:r>
          </a:p>
          <a:p>
            <a:pPr algn="ctr"/>
            <a:r>
              <a:rPr lang="ru-RU" sz="2800" dirty="0" smtClean="0"/>
              <a:t>г. Улан-Удэ, раскинулась редкой красоты земля. Высокие горы и хребты, дремучая тайга и заливные луга в речных долинах ,озера и степи . </a:t>
            </a:r>
            <a:r>
              <a:rPr lang="ru-RU" sz="2800" b="1" dirty="0" smtClean="0">
                <a:solidFill>
                  <a:srgbClr val="FF0000"/>
                </a:solidFill>
              </a:rPr>
              <a:t>Селенгинский район образован 12 декабря 1923 года.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ooden Ship Decorated" pitchFamily="2" charset="0"/>
                <a:ea typeface="Times New Roman" pitchFamily="18" charset="0"/>
                <a:cs typeface="Times New Roman" pitchFamily="18" charset="0"/>
              </a:rPr>
              <a:t>Добро пожаловать в Селенгинский район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ooden Ship Decorated" pitchFamily="2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0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496" y="2109935"/>
            <a:ext cx="4572032" cy="4105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ямоугольник 4"/>
          <p:cNvSpPr/>
          <p:nvPr/>
        </p:nvSpPr>
        <p:spPr>
          <a:xfrm>
            <a:off x="857225" y="471488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Wooden Ship Decorated" pitchFamily="2" charset="0"/>
              </a:rPr>
              <a:t>Цельнолистник</a:t>
            </a:r>
            <a:r>
              <a:rPr lang="ru-RU" sz="3600" dirty="0" smtClean="0">
                <a:solidFill>
                  <a:srgbClr val="C00000"/>
                </a:solidFill>
                <a:latin typeface="Wooden Ship Decorated" pitchFamily="2" charset="0"/>
              </a:rPr>
              <a:t>       </a:t>
            </a:r>
            <a:r>
              <a:rPr lang="ru-RU" sz="3600" dirty="0" err="1" smtClean="0">
                <a:solidFill>
                  <a:srgbClr val="C00000"/>
                </a:solidFill>
                <a:latin typeface="Wooden Ship Decorated" pitchFamily="2" charset="0"/>
              </a:rPr>
              <a:t>даурский</a:t>
            </a:r>
            <a:endParaRPr lang="ru-RU" sz="3600" dirty="0">
              <a:solidFill>
                <a:srgbClr val="C00000"/>
              </a:solidFill>
              <a:latin typeface="Wooden Ship Decorated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3" y="285728"/>
            <a:ext cx="4429156" cy="428628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4714877" y="404664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dirty="0" smtClean="0">
                <a:solidFill>
                  <a:srgbClr val="C00000"/>
                </a:solidFill>
                <a:latin typeface="Wooden Ship Decorated" pitchFamily="2" charset="0"/>
                <a:ea typeface="Arial Unicode MS" pitchFamily="34" charset="-128"/>
                <a:cs typeface="Arial Unicode MS" pitchFamily="34" charset="-128"/>
              </a:rPr>
              <a:t>Лапчатка</a:t>
            </a:r>
            <a:r>
              <a:rPr lang="ru-RU" sz="36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3600" dirty="0" smtClean="0">
                <a:solidFill>
                  <a:srgbClr val="C00000"/>
                </a:solidFill>
                <a:latin typeface="Wooden Ship Decorated" pitchFamily="2" charset="0"/>
                <a:ea typeface="Arial Unicode MS" pitchFamily="34" charset="-128"/>
                <a:cs typeface="Arial Unicode MS" pitchFamily="34" charset="-128"/>
              </a:rPr>
              <a:t>гусиная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r>
              <a:rPr lang="en-US" sz="3600" dirty="0" err="1" smtClean="0">
                <a:solidFill>
                  <a:srgbClr val="C00000"/>
                </a:solidFill>
              </a:rPr>
              <a:t>Potentilla</a:t>
            </a:r>
            <a:r>
              <a:rPr lang="en-US" sz="3600" dirty="0">
                <a:solidFill>
                  <a:srgbClr val="C00000"/>
                </a:solidFill>
              </a:rPr>
              <a:t> </a:t>
            </a:r>
            <a:r>
              <a:rPr lang="en-US" sz="3600" dirty="0" err="1">
                <a:solidFill>
                  <a:srgbClr val="C00000"/>
                </a:solidFill>
                <a:latin typeface="Agency FB" pitchFamily="34" charset="0"/>
              </a:rPr>
              <a:t>anserina</a:t>
            </a:r>
            <a:r>
              <a:rPr lang="en-US" sz="3600" dirty="0">
                <a:solidFill>
                  <a:srgbClr val="C00000"/>
                </a:solidFill>
              </a:rPr>
              <a:t> L</a:t>
            </a:r>
            <a:r>
              <a:rPr lang="en-US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244170"/>
            <a:ext cx="9469560" cy="7102170"/>
          </a:xfrm>
        </p:spPr>
      </p:pic>
    </p:spTree>
    <p:extLst>
      <p:ext uri="{BB962C8B-B14F-4D97-AF65-F5344CB8AC3E}">
        <p14:creationId xmlns:p14="http://schemas.microsoft.com/office/powerpoint/2010/main" xmlns="" val="11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2485"/>
            <a:ext cx="10629161" cy="7089651"/>
          </a:xfrm>
        </p:spPr>
      </p:pic>
    </p:spTree>
    <p:extLst>
      <p:ext uri="{BB962C8B-B14F-4D97-AF65-F5344CB8AC3E}">
        <p14:creationId xmlns:p14="http://schemas.microsoft.com/office/powerpoint/2010/main" xmlns="" val="20692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5" y="0"/>
            <a:ext cx="8358247" cy="6494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Селенгинском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действует самая крупная электростанция Сибири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ОАО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Гусиноозерская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ГРЭС» – 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шесть энергоблоков станции общей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мощностью 1260 тысяч МВт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широким диапазоном потребителей электроэнергии, 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среди которых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Бурятэнерго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Алтайэнерго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Кузбассэнерго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Новосибирскэнерго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Омскэнерго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Томскэнерго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3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талог СМИ / Новая Бур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92716" cy="572489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14290"/>
            <a:ext cx="6025302" cy="584775"/>
          </a:xfrm>
          <a:prstGeom prst="rect">
            <a:avLst/>
          </a:prstGeom>
          <a:solidFill>
            <a:srgbClr val="FFC000"/>
          </a:solidFill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ОАО </a:t>
            </a:r>
            <a:r>
              <a:rPr lang="ru-RU" altLang="ru-RU" sz="3200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lang="ru-RU" altLang="ru-RU" sz="32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усиноозерская</a:t>
            </a:r>
            <a:r>
              <a:rPr lang="ru-RU" altLang="ru-RU" sz="3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32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ГРЭС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7" y="0"/>
            <a:ext cx="8501123" cy="6370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Историко-культурное состояние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Селенгинского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характеризуется как своей уникальностью, так разнообразием и насыщенностью. В районе на государственной  охране находится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96 памятников истории и культуры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том числе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памятников истории-26,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памятников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археологии-65,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памятников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архитектуры-5. 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данное время в районе действует 33 домов культуры, 32 библиотеки, 5 музыкальных школ, Гусиноозерский парк культуры и отдыха,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народных коллективов.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территории района сосредоточено множество археологических памятников, позволяющих восстановить немало </a:t>
            </a:r>
          </a:p>
          <a:p>
            <a:pPr marL="0" marR="0" lvl="0" indent="133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забытых страниц ранней истории забайкальских племен и народов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7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Стоянка "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Староселенгинск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  со времен железного века.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Оленный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камень насчитывает более чем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3500 летнюю историю.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Памятники палеолита в окрестностях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Староселенгинска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 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Бэрхэ-Дабан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Дархитуйский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могильник,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Хошуун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Узур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относятся к памятникам бронзового века и средневековья.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Бэрхэ-Дабан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Дархитуйский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могильник,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Хошуун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Узур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относятся к памятникам бронзового века и средневековья.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001643"/>
          </a:xfrm>
          <a:prstGeom prst="rect">
            <a:avLst/>
          </a:prstGeom>
          <a:ln>
            <a:headEnd/>
            <a:tailEnd/>
          </a:ln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Галтай</a:t>
            </a: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представляет петроглифы, отнесенные к бронзовому веку.</a:t>
            </a:r>
            <a:endParaRPr kumimoji="0" lang="ru-RU" sz="48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 Могильник Сонин, могильник </a:t>
            </a:r>
            <a:r>
              <a:rPr kumimoji="0" lang="ru-RU" sz="4800" b="1" i="0" u="none" strike="noStrike" normalizeH="0" baseline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Торм</a:t>
            </a: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представлены плиточными могилами, сооруженными из базальтовых глыб вблизи  </a:t>
            </a:r>
            <a:r>
              <a:rPr kumimoji="0" lang="ru-RU" sz="4800" b="1" i="0" u="none" strike="noStrike" normalizeH="0" baseline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с.Ташир</a:t>
            </a:r>
            <a:r>
              <a:rPr kumimoji="0" lang="ru-RU" sz="48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емниковская пещера - ВизитБурятия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42918"/>
            <a:ext cx="9144001" cy="6244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375154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Темниковская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пещера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143116"/>
            <a:ext cx="3786214" cy="378565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Темниковская</a:t>
            </a: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пещера памятник долины реки Темник, 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 из самых богатых в Забайкалье по количеству изображений,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исполненных красной охрой рисунков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человечки, орлы, магические пятна,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крестообразные и солярные  знаки и другие изображения.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2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Часовня Святого Креста </a:t>
            </a:r>
            <a:r>
              <a:rPr lang="ru-RU" sz="2000" dirty="0" smtClean="0"/>
              <a:t> возведена в начале  X</a:t>
            </a:r>
            <a:r>
              <a:rPr lang="en-US" sz="2000" dirty="0" smtClean="0"/>
              <a:t>I</a:t>
            </a:r>
            <a:r>
              <a:rPr lang="ru-RU" sz="2000" dirty="0" smtClean="0"/>
              <a:t>X в. и получила свое название от восьмиконечного деревянного креста высотой около двух мет ров, вырезанного из цельного куска соснового  дерева. </a:t>
            </a:r>
            <a:endParaRPr lang="ru-RU" sz="2000" dirty="0"/>
          </a:p>
        </p:txBody>
      </p:sp>
      <p:sp>
        <p:nvSpPr>
          <p:cNvPr id="16387" name="AutoShape 3" descr="https://upload.wikimedia.org/wikipedia/commons/thumb/7/79/%D0%A1%D1%82%D0%B0%D1%80%D0%BE%D1%81%D0%B5%D0%BB%D0%B5%D0%BD%D0%B3%D0%B8%D0%BD%D1%81%D0%BA%2C_%D0%A1%D0%BF%D0%B0%D1%81%D1%81%D0%BA%D0%B8%D0%B9_%D1%81%D0%BE%D0%B1%D0%BE%D1%80%2C_1.jpg/320px-%D0%A1%D1%82%D0%B0%D1%80%D0%BE%D1%81%D0%B5%D0%BB%D0%B5%D0%BD%D0%B3%D0%B8%D0%BD%D1%81%D0%BA%2C_%D0%A1%D0%BF%D0%B0%D1%81%D1%81%D0%BA%D0%B8%D0%B9_%D1%81%D0%BE%D0%B1%D0%BE%D1%80%2C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 descr="https://upload.wikimedia.org/wikipedia/commons/thumb/7/79/%D0%A1%D1%82%D0%B0%D1%80%D0%BE%D1%81%D0%B5%D0%BB%D0%B5%D0%BD%D0%B3%D0%B8%D0%BD%D1%81%D0%BA%2C_%D0%A1%D0%BF%D0%B0%D1%81%D1%81%D0%BA%D0%B8%D0%B9_%D1%81%D0%BE%D0%B1%D0%BE%D1%80%2C_1.jpg/320px-%D0%A1%D1%82%D0%B0%D1%80%D0%BE%D1%81%D0%B5%D0%BB%D0%B5%D0%BD%D0%B3%D0%B8%D0%BD%D1%81%D0%BA%2C_%D0%A1%D0%BF%D0%B0%D1%81%D1%81%D0%BA%D0%B8%D0%B9_%D1%81%D0%BE%D0%B1%D0%BE%D1%80%2C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https://upload.wikimedia.org/wikipedia/commons/thumb/8/8b/%D0%A7%D0%B0%D1%81%D0%BE%D0%B2%D0%BD%D1%8F_%D0%B8%D0%B7_%D0%A1%D1%82%D0%B0%D1%80%D0%BE%D1%81%D0%B5%D0%BB%D0%B5%D0%BD%D0%B3%D0%B8%D0%BD%D1%81%D0%BA%D0%B0%2C_%D0%A3%D0%BB%D0%B0%D0%BD-%D0%A3%D0%B4%D1%8D.jpg/220px-%D0%A7%D0%B0%D1%81%D0%BE%D0%B2%D0%BD%D1%8F_%D0%B8%D0%B7_%D0%A1%D1%82%D0%B0%D1%80%D0%BE%D1%81%D0%B5%D0%BB%D0%B5%D0%BD%D0%B3%D0%B8%D0%BD%D1%81%D0%BA%D0%B0%2C_%D0%A3%D0%BB%D0%B0%D0%BD-%D0%A3%D0%B4%D1%8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C:\Users\Metod2\Desktop\320px-Селенгинский_Спасский_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66"/>
            <a:ext cx="407196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3" name="Picture 9" descr="C:\Users\Metod2\Desktop\220px-Часовня_из_Староселенгинска,_Улан-Уд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214842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500063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Спасский собор </a:t>
            </a:r>
            <a:r>
              <a:rPr lang="ru-RU" sz="2400" dirty="0" smtClean="0"/>
              <a:t>построен 13 июня 1789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426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64294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Территория </a:t>
            </a:r>
            <a:r>
              <a:rPr lang="ru-RU" sz="2000" dirty="0" smtClean="0"/>
              <a:t>- 8269 кв.км. </a:t>
            </a:r>
            <a:r>
              <a:rPr lang="ru-RU" sz="2000" b="1" dirty="0" smtClean="0">
                <a:solidFill>
                  <a:srgbClr val="FF0000"/>
                </a:solidFill>
              </a:rPr>
              <a:t>Население </a:t>
            </a:r>
            <a:r>
              <a:rPr lang="ru-RU" sz="2000" dirty="0" smtClean="0"/>
              <a:t>более 50 тысяч человек. </a:t>
            </a:r>
            <a:br>
              <a:rPr lang="ru-RU" sz="2000" dirty="0" smtClean="0"/>
            </a:br>
            <a:r>
              <a:rPr lang="ru-RU" sz="2000" dirty="0" smtClean="0"/>
              <a:t>Живут представители 50 наций и народностей.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Район граничит: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севере </a:t>
            </a:r>
            <a:r>
              <a:rPr lang="ru-RU" sz="2000" dirty="0" smtClean="0"/>
              <a:t>с </a:t>
            </a:r>
            <a:r>
              <a:rPr lang="ru-RU" sz="2000" dirty="0" err="1" smtClean="0"/>
              <a:t>Кабанским</a:t>
            </a:r>
            <a:r>
              <a:rPr lang="ru-RU" sz="2000" dirty="0" smtClean="0"/>
              <a:t> районом,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востоке- </a:t>
            </a:r>
            <a:r>
              <a:rPr lang="ru-RU" sz="2000" dirty="0" smtClean="0"/>
              <a:t>с </a:t>
            </a:r>
            <a:r>
              <a:rPr lang="ru-RU" sz="2000" dirty="0" err="1" smtClean="0"/>
              <a:t>Иволгинским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err="1" smtClean="0"/>
              <a:t>Тарбагайским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Мухоршибирским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юге </a:t>
            </a:r>
            <a:r>
              <a:rPr lang="ru-RU" sz="2000" dirty="0" smtClean="0"/>
              <a:t>с </a:t>
            </a:r>
            <a:r>
              <a:rPr lang="ru-RU" sz="2000" dirty="0" err="1" smtClean="0"/>
              <a:t>Бичурским</a:t>
            </a:r>
            <a:r>
              <a:rPr lang="ru-RU" sz="2000" dirty="0" smtClean="0"/>
              <a:t> и </a:t>
            </a:r>
            <a:r>
              <a:rPr lang="ru-RU" sz="2000" dirty="0" err="1" smtClean="0"/>
              <a:t>Кяхтинским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районами, </a:t>
            </a:r>
            <a:br>
              <a:rPr lang="ru-RU" sz="2000" dirty="0" smtClean="0"/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западе </a:t>
            </a:r>
            <a:r>
              <a:rPr lang="ru-RU" sz="2000" dirty="0" smtClean="0"/>
              <a:t>с </a:t>
            </a:r>
            <a:r>
              <a:rPr lang="ru-RU" sz="2000" dirty="0" err="1" smtClean="0"/>
              <a:t>Джидинским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Самая северная точка </a:t>
            </a:r>
            <a:r>
              <a:rPr lang="ru-RU" sz="2000" dirty="0" smtClean="0"/>
              <a:t>территории</a:t>
            </a:r>
            <a:br>
              <a:rPr lang="ru-RU" sz="2000" dirty="0" smtClean="0"/>
            </a:br>
            <a:r>
              <a:rPr lang="ru-RU" sz="2000" dirty="0" smtClean="0"/>
              <a:t> района находится в 35 км </a:t>
            </a:r>
            <a:br>
              <a:rPr lang="ru-RU" sz="2000" dirty="0" smtClean="0"/>
            </a:br>
            <a:r>
              <a:rPr lang="ru-RU" sz="2000" dirty="0" smtClean="0"/>
              <a:t>от берега озера Байкал. </a:t>
            </a:r>
            <a:br>
              <a:rPr lang="ru-RU" sz="2000" dirty="0" smtClean="0"/>
            </a:br>
            <a:r>
              <a:rPr lang="ru-RU" sz="2000" dirty="0" smtClean="0"/>
              <a:t>В черту района, как составная часть </a:t>
            </a:r>
            <a:br>
              <a:rPr lang="ru-RU" sz="2000" dirty="0" smtClean="0"/>
            </a:br>
            <a:r>
              <a:rPr lang="ru-RU" sz="2000" dirty="0" smtClean="0"/>
              <a:t>единой административно-</a:t>
            </a:r>
            <a:br>
              <a:rPr lang="ru-RU" sz="2000" dirty="0" smtClean="0"/>
            </a:br>
            <a:r>
              <a:rPr lang="ru-RU" sz="2000" dirty="0" smtClean="0"/>
              <a:t>территориальной единицы, входят </a:t>
            </a:r>
            <a:br>
              <a:rPr lang="ru-RU" sz="2000" dirty="0" smtClean="0"/>
            </a:br>
            <a:r>
              <a:rPr lang="ru-RU" sz="2000" b="1" dirty="0" smtClean="0">
                <a:hlinkClick r:id="rId2"/>
              </a:rPr>
              <a:t>г. Гусиноозерск,</a:t>
            </a:r>
            <a:r>
              <a:rPr lang="ru-RU" sz="2000" dirty="0" smtClean="0"/>
              <a:t> два поселка, </a:t>
            </a:r>
            <a:br>
              <a:rPr lang="ru-RU" sz="2000" dirty="0" smtClean="0"/>
            </a:br>
            <a:r>
              <a:rPr lang="ru-RU" sz="2000" dirty="0" smtClean="0"/>
              <a:t>восемь </a:t>
            </a:r>
            <a:r>
              <a:rPr lang="ru-RU" sz="2000" dirty="0" err="1" smtClean="0"/>
              <a:t>сомонов</a:t>
            </a:r>
            <a:r>
              <a:rPr lang="ru-RU" sz="2000" dirty="0" smtClean="0"/>
              <a:t>, четыре сельских </a:t>
            </a:r>
            <a:br>
              <a:rPr lang="ru-RU" sz="2000" dirty="0" smtClean="0"/>
            </a:br>
            <a:r>
              <a:rPr lang="ru-RU" sz="2000" dirty="0" smtClean="0"/>
              <a:t>совета, которые объединяют 38 </a:t>
            </a:r>
            <a:br>
              <a:rPr lang="ru-RU" sz="2000" dirty="0" smtClean="0"/>
            </a:br>
            <a:r>
              <a:rPr lang="ru-RU" sz="2000" dirty="0" smtClean="0"/>
              <a:t>населенных пунктов.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071546"/>
            <a:ext cx="4500594" cy="564360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4493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0"/>
            <a:ext cx="692948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Памятниками истории и  культуры республиканского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российского значения являются: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мемориальный комплекс в с. Новоселенгинске,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могилы декабристов Н.А.Бестужева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К.П.Торсона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родственников и бюст Н.А. Бестужева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Metod2\Desktop\Фото-044-768x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929090" cy="473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1" descr="C:\Users\Metod2\Desktop\hello_html_455fdf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1"/>
            <a:ext cx="4143404" cy="4572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0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Metod2\Desktop\Фото-043-768x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3357562"/>
            <a:ext cx="4500594" cy="258532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Самым заметным памятником архитектуры  был и остается дом купца Д. Д.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Старцева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друга декабристов Бестужевых и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Торсона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1975 году в бывшем доме купцов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Старцевых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после реставрации открыт 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Мемориальный дом-музей декабристов.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724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Гимн СЕЛЕНГИ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Сл. Виктора Харитонова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Муз.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Пурбо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Дамиранова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1.Память древних холмов, чистоту Селенги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Не забуду я, где бы я ни был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Ожерелье озер и богатство тайги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И высокое синее небо.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Селенга, Селенга-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Край родной на века-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В моем сердце всегда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Селенга, Селенга!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Сарюун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дайдаар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дошхон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долгиноор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Сэлмэг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заяагаар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сэсэн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hанаагаар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Номгон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нуурай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намжаа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миралhан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шарайгаар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Намдаа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нангинаар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сэдьхэлдэм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нэнгээл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Сэлгеэхэн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тоонтомни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нютагни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Сэлэнгэ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3.Громкой славой воспели себя на года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Селенгинцы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в боях и сраженьях;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В возрожденье России и в мирных трудах,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И в спортивных твоих достиженьях.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Селенга, Селенга-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Край родной на века-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В моем сердце всегда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Селенга, Селенга!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7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5400" b="1" dirty="0" smtClean="0">
                <a:solidFill>
                  <a:srgbClr val="FF0000"/>
                </a:solidFill>
              </a:rPr>
              <a:t>!!!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Ждем Вас в гости!!!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691680" y="1714488"/>
            <a:ext cx="5400600" cy="4857784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9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 района резко континентальный, с суровой зимой и  умеренно теплым летом, но он различается в разных частях района.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9394" name="Picture 2" descr="C:\Users\Metod2\Desktop\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42902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 descr="http://www.selengatour.ru/ruchei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7" y="1714488"/>
            <a:ext cx="449106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Button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Природа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Селенгинского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 района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Wooden Ship Decorated" pitchFamily="2" charset="0"/>
              <a:cs typeface="Arial" pitchFamily="34" charset="0"/>
            </a:endParaRPr>
          </a:p>
        </p:txBody>
      </p:sp>
      <p:pic>
        <p:nvPicPr>
          <p:cNvPr id="3" name="Рисунок 2" descr="http://www.selengatour.ru/seleng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39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85918" y="928670"/>
            <a:ext cx="500065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 Селенга </a:t>
            </a:r>
            <a:endParaRPr lang="ru-RU" sz="4800" b="1" spc="50" dirty="0">
              <a:ln w="11430">
                <a:solidFill>
                  <a:srgbClr val="00B05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elengatour.ru/temnik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28604"/>
            <a:ext cx="5048280" cy="6143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3500462" cy="60016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Селенга,</a:t>
            </a:r>
            <a:r>
              <a:rPr lang="ru-RU" sz="3200" dirty="0" smtClean="0"/>
              <a:t> основной приток Байкала с площадью водосбора 440 тысяч кв. км. На территории района в Селенгу впадают три ее крупных притока – Чикой, Хилок, Темник.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572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78581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Селенгинская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692696"/>
            <a:ext cx="9361040" cy="629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00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14290"/>
            <a:ext cx="842968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1285860"/>
            <a:ext cx="2928958" cy="2677656"/>
          </a:xfrm>
          <a:prstGeom prst="rect">
            <a:avLst/>
          </a:prstGeom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Сэлэнгэ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Сэлэнгэ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Сэлгеэхэн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тоонтомни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Сэлэнгэ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нютагни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Сэлэнгэ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Сэлэнгэ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43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1.35photo.pro/photos_main/711/3555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8774143" cy="6357982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Helvetica"/>
              </a:rPr>
              <a:t/>
            </a:r>
            <a:b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Helvetica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85729"/>
            <a:ext cx="3786214" cy="393954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HeroicExtremeLeftFacing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  <a:t>Окинешь взглядом горы и поля</a:t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  <a:t>Тайгу и степи ветер, где гуляет</a:t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  <a:t>Бежит, бежит красавица река</a:t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</a:b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  <a:t>Её в народе Селенгой назвали</a:t>
            </a:r>
            <a:b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  <a:t/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Helvetica"/>
              </a:rPr>
            </a:b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389</Words>
  <Application>Microsoft Office PowerPoint</Application>
  <PresentationFormat>Экран (4:3)</PresentationFormat>
  <Paragraphs>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Путешествие по  Селенгинскому району моя малая Родина</vt:lpstr>
      <vt:lpstr>Слайд 2</vt:lpstr>
      <vt:lpstr>Территория - 8269 кв.км. Население более 50 тысяч человек.  Живут представители 50 наций и народностей.  Район граничит:  на севере с Кабанским районом,  на востоке- с Иволгинским,  Тарбагайским, Мухоршибирским,  на юге с Бичурским и Кяхтинским  районами,  на западе с Джидинским.  Самая северная точка территории  района находится в 35 км  от берега озера Байкал.  В черту района, как составная часть  единой административно- территориальной единицы, входят  г. Гусиноозерск, два поселка,  восемь сомонов, четыре сельских  совета, которые объединяют 38  населенных пунктов. </vt:lpstr>
      <vt:lpstr>   Климат района резко континентальный, с суровой зимой и  умеренно теплым летом, но он различается в разных частях района.  </vt:lpstr>
      <vt:lpstr>Слайд 5</vt:lpstr>
      <vt:lpstr>Слайд 6</vt:lpstr>
      <vt:lpstr>Селенгинская долина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Пырейные луга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внимание!!! Ждем Вас в гости!!!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Metod2</cp:lastModifiedBy>
  <cp:revision>131</cp:revision>
  <dcterms:created xsi:type="dcterms:W3CDTF">2015-02-01T10:42:03Z</dcterms:created>
  <dcterms:modified xsi:type="dcterms:W3CDTF">2021-04-09T02:35:58Z</dcterms:modified>
</cp:coreProperties>
</file>