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1" r:id="rId8"/>
    <p:sldId id="262" r:id="rId9"/>
    <p:sldId id="270" r:id="rId10"/>
    <p:sldId id="263" r:id="rId11"/>
    <p:sldId id="264" r:id="rId12"/>
    <p:sldId id="265" r:id="rId13"/>
    <p:sldId id="266"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335BA03D-82EB-413B-8A1A-D5D7FF99D1D3}">
          <p14:sldIdLst>
            <p14:sldId id="256"/>
          </p14:sldIdLst>
        </p14:section>
        <p14:section name="Раздел без заголовка" id="{6555D9A4-F9DD-47DF-A4F6-F63405CC0F5C}">
          <p14:sldIdLst>
            <p14:sldId id="257"/>
            <p14:sldId id="258"/>
            <p14:sldId id="259"/>
            <p14:sldId id="260"/>
            <p14:sldId id="267"/>
            <p14:sldId id="261"/>
            <p14:sldId id="262"/>
            <p14:sldId id="270"/>
            <p14:sldId id="263"/>
            <p14:sldId id="264"/>
            <p14:sldId id="265"/>
            <p14:sldId id="266"/>
            <p14:sldId id="268"/>
            <p14:sldId id="269"/>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8" autoAdjust="0"/>
    <p:restoredTop sz="94662" autoAdjust="0"/>
  </p:normalViewPr>
  <p:slideViewPr>
    <p:cSldViewPr>
      <p:cViewPr varScale="1">
        <p:scale>
          <a:sx n="74" d="100"/>
          <a:sy n="74" d="100"/>
        </p:scale>
        <p:origin x="-18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581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404664"/>
            <a:ext cx="8424936" cy="6124754"/>
          </a:xfrm>
          <a:prstGeom prst="rect">
            <a:avLst/>
          </a:prstGeom>
        </p:spPr>
        <p:txBody>
          <a:bodyPr wrap="square">
            <a:spAutoFit/>
          </a:bodyPr>
          <a:lstStyle/>
          <a:p>
            <a:pPr algn="just"/>
            <a:r>
              <a:rPr lang="ru-RU" sz="2800" b="1" u="sng" dirty="0"/>
              <a:t>1. Прямое давление на рану </a:t>
            </a:r>
            <a:r>
              <a:rPr lang="ru-RU" sz="2800" dirty="0"/>
              <a:t>является наиболее простым способом остановки кровотечений. При его использовании рана закрывается стерильными салфетками или стерильным бинтом, после чего на область раны осуществляется давление рукой участника оказания первой помощи с силой, достаточной для остановки кровотечения. При отсутствии бинта или салфеток для наложения на рану можно использовать любую подручную ткань. При отсутствии табельных и подручных средств допустимо осуществлять давление на рану рукой участника оказания первой помощи (при этом не следует забывать о необходимости использования медицинских перчаток).</a:t>
            </a:r>
          </a:p>
        </p:txBody>
      </p:sp>
    </p:spTree>
    <p:extLst>
      <p:ext uri="{BB962C8B-B14F-4D97-AF65-F5344CB8AC3E}">
        <p14:creationId xmlns:p14="http://schemas.microsoft.com/office/powerpoint/2010/main" val="2509548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descr="Как остановить кровотечение - МЧС Росс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32656"/>
            <a:ext cx="6480720" cy="61901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495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260648"/>
            <a:ext cx="8424936" cy="6124754"/>
          </a:xfrm>
          <a:prstGeom prst="rect">
            <a:avLst/>
          </a:prstGeom>
        </p:spPr>
        <p:txBody>
          <a:bodyPr wrap="square">
            <a:spAutoFit/>
          </a:bodyPr>
          <a:lstStyle/>
          <a:p>
            <a:pPr algn="just"/>
            <a:r>
              <a:rPr lang="ru-RU" sz="2800" dirty="0"/>
              <a:t>2</a:t>
            </a:r>
            <a:r>
              <a:rPr lang="ru-RU" sz="2800" b="1" dirty="0"/>
              <a:t>. Для более продолжительной остановки кровотечения можно использовать </a:t>
            </a:r>
            <a:r>
              <a:rPr lang="ru-RU" sz="2800" b="1" u="sng" dirty="0"/>
              <a:t>давящую повязку. </a:t>
            </a:r>
            <a:r>
              <a:rPr lang="ru-RU" sz="2800" dirty="0"/>
              <a:t>При ее наложении следует соблюдать общие принципы наложения бинтовых повязок: на рану желательно положить стерильные салфетки из аптечки, бинт должен раскатываться по ходу движения, по окончании наложения повязку следует закрепить, завязав свободный конец бинта вокруг конечности. Поскольку основная задача повязки – остановить кровотечение, она должна накладываться с усилием (давлением). Если повязка начинает пропитываться кровью, то поверх нее накладывают еще несколько стерильных салфеток и туго прибинтовывают.</a:t>
            </a:r>
          </a:p>
        </p:txBody>
      </p:sp>
    </p:spTree>
    <p:extLst>
      <p:ext uri="{BB962C8B-B14F-4D97-AF65-F5344CB8AC3E}">
        <p14:creationId xmlns:p14="http://schemas.microsoft.com/office/powerpoint/2010/main" val="2158336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050" name="Picture 2" descr="Как остановить кровотечение - МЧС Росс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48680"/>
            <a:ext cx="4277908" cy="58923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37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260648"/>
            <a:ext cx="8496944" cy="6124754"/>
          </a:xfrm>
          <a:prstGeom prst="rect">
            <a:avLst/>
          </a:prstGeom>
        </p:spPr>
        <p:txBody>
          <a:bodyPr wrap="square">
            <a:spAutoFit/>
          </a:bodyPr>
          <a:lstStyle/>
          <a:p>
            <a:pPr algn="just"/>
            <a:r>
              <a:rPr lang="ru-RU" sz="2800" b="1" u="sng" dirty="0"/>
              <a:t>3. Пальцевое прижатие артерии </a:t>
            </a:r>
            <a:r>
              <a:rPr lang="ru-RU" sz="2800" dirty="0"/>
              <a:t>позволяет достаточно быстро и эффективно останавливать кровотечение из крупных артерий. Давление осуществляется в определенных точках между раной и сердцем. Выбор точек обусловлен возможностью прижатия артерии к кости. Результатом является прекращение поступления крови к поврежденному участку сосуда и остановка или значительное ослабление кровотечения. Как правило, пальцевое прижатие артерии предшествует наложению кровоостанавливающего жгута и используется в первые секунды после обнаружения кровотечения и начала оказания первой помощи (так же, как и прямое давление на рану).</a:t>
            </a:r>
          </a:p>
        </p:txBody>
      </p:sp>
    </p:spTree>
    <p:extLst>
      <p:ext uri="{BB962C8B-B14F-4D97-AF65-F5344CB8AC3E}">
        <p14:creationId xmlns:p14="http://schemas.microsoft.com/office/powerpoint/2010/main" val="4037941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5536" y="332656"/>
            <a:ext cx="8424936" cy="5693866"/>
          </a:xfrm>
          <a:prstGeom prst="rect">
            <a:avLst/>
          </a:prstGeom>
        </p:spPr>
        <p:txBody>
          <a:bodyPr wrap="square">
            <a:spAutoFit/>
          </a:bodyPr>
          <a:lstStyle/>
          <a:p>
            <a:pPr algn="just"/>
            <a:r>
              <a:rPr lang="ru-RU" sz="2800" dirty="0" smtClean="0"/>
              <a:t>	Пальцевое </a:t>
            </a:r>
            <a:r>
              <a:rPr lang="ru-RU" sz="2800" dirty="0"/>
              <a:t>прижатие артерии может быть как самостоятельным способом остановки кровотечения, так и использоваться в комплексе с другими способами (например, с давящей повязкой на рану). Эффективность и правильность использования этого способа определяется визуально – по уменьшению или остановке кровотечения. Общая сонная артерия прижимается на передней поверхности шеи снаружи от гортани на стороне повреждения. Давление в указанную точку может осуществляться четырьмя пальцами одновременно по направлению к позвоночнику, при этом сонная артерия придавливается к нему.</a:t>
            </a:r>
          </a:p>
        </p:txBody>
      </p:sp>
    </p:spTree>
    <p:extLst>
      <p:ext uri="{BB962C8B-B14F-4D97-AF65-F5344CB8AC3E}">
        <p14:creationId xmlns:p14="http://schemas.microsoft.com/office/powerpoint/2010/main" val="390410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04664"/>
            <a:ext cx="8208912" cy="2677656"/>
          </a:xfrm>
          <a:prstGeom prst="rect">
            <a:avLst/>
          </a:prstGeom>
        </p:spPr>
        <p:txBody>
          <a:bodyPr wrap="square">
            <a:spAutoFit/>
          </a:bodyPr>
          <a:lstStyle/>
          <a:p>
            <a:r>
              <a:rPr lang="ru-RU" dirty="0" smtClean="0"/>
              <a:t>	</a:t>
            </a:r>
            <a:r>
              <a:rPr lang="ru-RU" sz="2800" dirty="0" smtClean="0"/>
              <a:t>Другим </a:t>
            </a:r>
            <a:r>
              <a:rPr lang="ru-RU" sz="2800" dirty="0"/>
              <a:t>вариантом пальцевого прижатия сонной артерии является давление в ту же точку большим пальцем по направлению к позвоночнику. Прижимать необходимо с достаточной силой, т.к. кровотечения из сонной артерии очень интенсивные.</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418" y="3325023"/>
            <a:ext cx="7671163" cy="24696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816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404664"/>
            <a:ext cx="8496944" cy="2677656"/>
          </a:xfrm>
          <a:prstGeom prst="rect">
            <a:avLst/>
          </a:prstGeom>
        </p:spPr>
        <p:txBody>
          <a:bodyPr wrap="square">
            <a:spAutoFit/>
          </a:bodyPr>
          <a:lstStyle/>
          <a:p>
            <a:pPr algn="just"/>
            <a:r>
              <a:rPr lang="ru-RU" dirty="0" smtClean="0"/>
              <a:t>	</a:t>
            </a:r>
            <a:r>
              <a:rPr lang="ru-RU" sz="2800" dirty="0" smtClean="0"/>
              <a:t>Подключичная </a:t>
            </a:r>
            <a:r>
              <a:rPr lang="ru-RU" sz="2800" dirty="0"/>
              <a:t>артерия прижимается в ямке над ключицей к первому ребру. Осуществлять давление в точку прижатия подключичной артерии можно с помощью четырех выпрямленных пальцев. Другим способом пальцевого прижатия подключичной артерии является давление согнутыми пальцами.</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591" y="3356992"/>
            <a:ext cx="8258801" cy="22979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561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3756" y="260648"/>
            <a:ext cx="8424936" cy="3539430"/>
          </a:xfrm>
          <a:prstGeom prst="rect">
            <a:avLst/>
          </a:prstGeom>
        </p:spPr>
        <p:txBody>
          <a:bodyPr wrap="square">
            <a:spAutoFit/>
          </a:bodyPr>
          <a:lstStyle/>
          <a:p>
            <a:pPr algn="just"/>
            <a:r>
              <a:rPr lang="ru-RU" dirty="0" smtClean="0"/>
              <a:t>	</a:t>
            </a:r>
            <a:r>
              <a:rPr lang="ru-RU" sz="2800" dirty="0" smtClean="0"/>
              <a:t>Плечевая </a:t>
            </a:r>
            <a:r>
              <a:rPr lang="ru-RU" sz="2800" dirty="0"/>
              <a:t>артерия прижимается к плечевой кости с внутренней стороны между бицепсом и трицепсом в средней трети плеча, если кровотечение возникло из ран средней и нижней трети плеча, предплечья и кисти. Давление на точку прижатия осуществляется с помощью четырех пальцев кисти, обхватывающей плечо пострадавшего сверху или снизу.</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52" y="3801024"/>
            <a:ext cx="7834544" cy="24747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079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467100" y="260648"/>
            <a:ext cx="5119698" cy="6401753"/>
          </a:xfrm>
          <a:prstGeom prst="rect">
            <a:avLst/>
          </a:prstGeom>
        </p:spPr>
        <p:txBody>
          <a:bodyPr wrap="square">
            <a:spAutoFit/>
          </a:bodyPr>
          <a:lstStyle/>
          <a:p>
            <a:pPr algn="just"/>
            <a:r>
              <a:rPr lang="ru-RU" dirty="0" smtClean="0"/>
              <a:t>	</a:t>
            </a:r>
            <a:r>
              <a:rPr lang="ru-RU" sz="2800" dirty="0" smtClean="0"/>
              <a:t>Подмышечная </a:t>
            </a:r>
            <a:r>
              <a:rPr lang="ru-RU" sz="2800" dirty="0"/>
              <a:t>артерия прижимается к плечевой кости в подмышечной впадине при кровотечении из раны плеча ниже плечевого сустава. Давление в точку прижатия подмышечной артерии производится прямыми, жестко зафиксированными пальцами с достаточной силой в направлении плечевого сустава. При этом область плечевого сустава пострадавшего следует придерживать другой рукой. </a:t>
            </a:r>
          </a:p>
          <a:p>
            <a:endParaRPr lang="ru-RU"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664"/>
            <a:ext cx="3467100" cy="58326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822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39552" y="260648"/>
            <a:ext cx="7992888" cy="1200329"/>
          </a:xfrm>
          <a:prstGeom prst="rect">
            <a:avLst/>
          </a:prstGeom>
        </p:spPr>
        <p:txBody>
          <a:bodyPr wrap="square">
            <a:spAutoFit/>
          </a:bodyPr>
          <a:lstStyle/>
          <a:p>
            <a:pPr algn="ctr"/>
            <a:r>
              <a:rPr lang="ru-RU" sz="3600" b="1" dirty="0"/>
              <a:t>Понятия «кровотечение», </a:t>
            </a:r>
            <a:endParaRPr lang="ru-RU" sz="3600" b="1" dirty="0" smtClean="0"/>
          </a:p>
          <a:p>
            <a:pPr algn="ctr"/>
            <a:r>
              <a:rPr lang="ru-RU" sz="3600" b="1" dirty="0" smtClean="0"/>
              <a:t>«</a:t>
            </a:r>
            <a:r>
              <a:rPr lang="ru-RU" sz="3600" b="1" dirty="0"/>
              <a:t>острая кровопотеря»</a:t>
            </a:r>
          </a:p>
        </p:txBody>
      </p:sp>
      <p:sp>
        <p:nvSpPr>
          <p:cNvPr id="3" name="Прямоугольник 2"/>
          <p:cNvSpPr/>
          <p:nvPr/>
        </p:nvSpPr>
        <p:spPr>
          <a:xfrm>
            <a:off x="323528" y="1468927"/>
            <a:ext cx="8496944" cy="4401205"/>
          </a:xfrm>
          <a:prstGeom prst="rect">
            <a:avLst/>
          </a:prstGeom>
        </p:spPr>
        <p:txBody>
          <a:bodyPr wrap="square">
            <a:spAutoFit/>
          </a:bodyPr>
          <a:lstStyle/>
          <a:p>
            <a:pPr algn="just"/>
            <a:r>
              <a:rPr lang="ru-RU" dirty="0" smtClean="0"/>
              <a:t>	</a:t>
            </a:r>
            <a:r>
              <a:rPr lang="ru-RU" sz="2800" b="1" u="sng" dirty="0" smtClean="0"/>
              <a:t>Под </a:t>
            </a:r>
            <a:r>
              <a:rPr lang="ru-RU" sz="2800" b="1" u="sng" dirty="0"/>
              <a:t>кровотечением</a:t>
            </a:r>
            <a:r>
              <a:rPr lang="ru-RU" sz="2800" dirty="0"/>
              <a:t> понимают ситуацию, когда кровь (в норме находящаяся внутри сосудов человеческого тела) по разным причинам (чаще всего в результате травмы) покидает сосудистое русло, что приводит к </a:t>
            </a:r>
            <a:r>
              <a:rPr lang="ru-RU" sz="2800" b="1" u="sng" dirty="0"/>
              <a:t>острой </a:t>
            </a:r>
            <a:r>
              <a:rPr lang="ru-RU" sz="2800" b="1" u="sng" dirty="0" smtClean="0"/>
              <a:t>кровопотере </a:t>
            </a:r>
            <a:r>
              <a:rPr lang="ru-RU" sz="2800" dirty="0"/>
              <a:t>– безвозвратной утрате части крови. Это сопровождается снижением функции системы кровообращения по переносу кислорода и питательных веществ к органам, что сопровождается ухудшением или прекращением их деятельности.</a:t>
            </a:r>
          </a:p>
        </p:txBody>
      </p:sp>
    </p:spTree>
    <p:extLst>
      <p:ext uri="{BB962C8B-B14F-4D97-AF65-F5344CB8AC3E}">
        <p14:creationId xmlns:p14="http://schemas.microsoft.com/office/powerpoint/2010/main" val="3143731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332656"/>
            <a:ext cx="8208912" cy="2246769"/>
          </a:xfrm>
          <a:prstGeom prst="rect">
            <a:avLst/>
          </a:prstGeom>
        </p:spPr>
        <p:txBody>
          <a:bodyPr wrap="square">
            <a:spAutoFit/>
          </a:bodyPr>
          <a:lstStyle/>
          <a:p>
            <a:pPr algn="just"/>
            <a:r>
              <a:rPr lang="ru-RU" dirty="0" smtClean="0"/>
              <a:t>	</a:t>
            </a:r>
            <a:r>
              <a:rPr lang="ru-RU" sz="2800" dirty="0" smtClean="0"/>
              <a:t>Бедренная </a:t>
            </a:r>
            <a:r>
              <a:rPr lang="ru-RU" sz="2800" dirty="0"/>
              <a:t>артерия прижимается ниже паховой складки при кровотечении из ран в области бедра. Давление выполняется кулаком, зафиксированным второй рукой, весом тела участника оказания первой помощи.</a:t>
            </a:r>
          </a:p>
        </p:txBody>
      </p:sp>
      <p:pic>
        <p:nvPicPr>
          <p:cNvPr id="7170" name="Picture 2" descr="Как остановить кровотечение - МЧС Росс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780928"/>
            <a:ext cx="7755724" cy="2880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720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260648"/>
            <a:ext cx="8136904" cy="4832092"/>
          </a:xfrm>
          <a:prstGeom prst="rect">
            <a:avLst/>
          </a:prstGeom>
        </p:spPr>
        <p:txBody>
          <a:bodyPr wrap="square">
            <a:spAutoFit/>
          </a:bodyPr>
          <a:lstStyle/>
          <a:p>
            <a:pPr algn="just"/>
            <a:r>
              <a:rPr lang="ru-RU" dirty="0" smtClean="0"/>
              <a:t>	</a:t>
            </a:r>
            <a:r>
              <a:rPr lang="ru-RU" sz="2800" b="1" dirty="0" smtClean="0"/>
              <a:t>4</a:t>
            </a:r>
            <a:r>
              <a:rPr lang="ru-RU" sz="2800" b="1" dirty="0"/>
              <a:t>.</a:t>
            </a:r>
            <a:r>
              <a:rPr lang="ru-RU" sz="2800" dirty="0"/>
              <a:t> </a:t>
            </a:r>
            <a:r>
              <a:rPr lang="ru-RU" sz="2800" b="1" u="sng" dirty="0"/>
              <a:t>Максимальное сгибание конечности в суставе</a:t>
            </a:r>
            <a:r>
              <a:rPr lang="ru-RU" sz="2800" dirty="0"/>
              <a:t> приводит к перегибу и сдавлению кровеносного сосуда, что способствует прекращению кровотечения. Этот способ достаточно эффективно останавливает кровотечение. Для повышения эффективности в область сустава необходимо вложить 1-2 бинта или свернутую валиком одежду. После сгибания конечность фиксируют руками, несколькими турами бинта или подручными средствами (например, брючным ремнем).</a:t>
            </a:r>
          </a:p>
        </p:txBody>
      </p:sp>
    </p:spTree>
    <p:extLst>
      <p:ext uri="{BB962C8B-B14F-4D97-AF65-F5344CB8AC3E}">
        <p14:creationId xmlns:p14="http://schemas.microsoft.com/office/powerpoint/2010/main" val="3203205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332656"/>
            <a:ext cx="8424936" cy="4832092"/>
          </a:xfrm>
          <a:prstGeom prst="rect">
            <a:avLst/>
          </a:prstGeom>
        </p:spPr>
        <p:txBody>
          <a:bodyPr wrap="square">
            <a:spAutoFit/>
          </a:bodyPr>
          <a:lstStyle/>
          <a:p>
            <a:r>
              <a:rPr lang="ru-RU" dirty="0" smtClean="0"/>
              <a:t>	</a:t>
            </a:r>
            <a:r>
              <a:rPr lang="ru-RU" sz="2800" dirty="0" smtClean="0"/>
              <a:t>При </a:t>
            </a:r>
            <a:r>
              <a:rPr lang="ru-RU" sz="2800" dirty="0"/>
              <a:t>кровотечениях из ран верхней части плеча и подключичной области верхнюю конечность заводят за спину со сгибанием в локтевом суставе и фиксируют бинтом или обе руки заводят назад со сгибанием в локтевых суставах и притягивают друг к другу бинтом</a:t>
            </a:r>
            <a:r>
              <a:rPr lang="ru-RU" sz="2800" dirty="0" smtClean="0"/>
              <a:t>.</a:t>
            </a:r>
          </a:p>
          <a:p>
            <a:r>
              <a:rPr lang="ru-RU" sz="2800" dirty="0"/>
              <a:t>	Для остановки кровотечения из предплечья в локтевой сгиб вкладывают валик, конечность максимально сгибают в локтевом суставе и предплечье фиксируют к плечу в таком положении, например, ремнем.</a:t>
            </a:r>
          </a:p>
        </p:txBody>
      </p:sp>
    </p:spTree>
    <p:extLst>
      <p:ext uri="{BB962C8B-B14F-4D97-AF65-F5344CB8AC3E}">
        <p14:creationId xmlns:p14="http://schemas.microsoft.com/office/powerpoint/2010/main" val="1448549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194" name="Picture 2" descr="Как остановить кровотечение - МЧС Росс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48680"/>
            <a:ext cx="7776864" cy="59046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010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5536" y="188640"/>
            <a:ext cx="8280920" cy="2246769"/>
          </a:xfrm>
          <a:prstGeom prst="rect">
            <a:avLst/>
          </a:prstGeom>
        </p:spPr>
        <p:txBody>
          <a:bodyPr wrap="square">
            <a:spAutoFit/>
          </a:bodyPr>
          <a:lstStyle/>
          <a:p>
            <a:pPr algn="just"/>
            <a:r>
              <a:rPr lang="ru-RU" dirty="0" smtClean="0"/>
              <a:t>	</a:t>
            </a:r>
            <a:r>
              <a:rPr lang="ru-RU" sz="2800" dirty="0" smtClean="0"/>
              <a:t>При </a:t>
            </a:r>
            <a:r>
              <a:rPr lang="ru-RU" sz="2800" dirty="0"/>
              <a:t>повреждении сосудов стопы, голени и подколенной ямки в последнюю вкладывают несколько бинтов или валик из ткани, после чего конечность сгибают в коленном суставе и фиксируют в этом положении бинтом.</a:t>
            </a:r>
          </a:p>
        </p:txBody>
      </p:sp>
      <p:pic>
        <p:nvPicPr>
          <p:cNvPr id="9218" name="Picture 2" descr="Как остановить кровотечение - МЧС Росс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435408"/>
            <a:ext cx="5122816" cy="41809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131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5536" y="364781"/>
            <a:ext cx="8280920" cy="2677656"/>
          </a:xfrm>
          <a:prstGeom prst="rect">
            <a:avLst/>
          </a:prstGeom>
        </p:spPr>
        <p:txBody>
          <a:bodyPr wrap="square">
            <a:spAutoFit/>
          </a:bodyPr>
          <a:lstStyle/>
          <a:p>
            <a:pPr algn="just"/>
            <a:r>
              <a:rPr lang="ru-RU" dirty="0" smtClean="0"/>
              <a:t>	</a:t>
            </a:r>
            <a:r>
              <a:rPr lang="ru-RU" sz="2800" dirty="0" smtClean="0"/>
              <a:t>Для </a:t>
            </a:r>
            <a:r>
              <a:rPr lang="ru-RU" sz="2800" dirty="0"/>
              <a:t>остановки кровотечения </a:t>
            </a:r>
            <a:r>
              <a:rPr lang="ru-RU" sz="2800" b="1" u="sng" dirty="0"/>
              <a:t>при травме бедра</a:t>
            </a:r>
            <a:r>
              <a:rPr lang="ru-RU" sz="2800" dirty="0"/>
              <a:t> сверток из ткани или несколько бинтов вкладывают в область паховой складки, нижнюю конечность сгибают в тазобедренном суставе (притягивают колено к груди) и фиксируют руками или бинтом.</a:t>
            </a:r>
          </a:p>
        </p:txBody>
      </p:sp>
      <p:pic>
        <p:nvPicPr>
          <p:cNvPr id="10242" name="Picture 2" descr="Как остановить кровотечение - МЧС Росс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825220"/>
            <a:ext cx="4689490" cy="37919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762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5536" y="188640"/>
            <a:ext cx="8280920" cy="6986528"/>
          </a:xfrm>
          <a:prstGeom prst="rect">
            <a:avLst/>
          </a:prstGeom>
        </p:spPr>
        <p:txBody>
          <a:bodyPr wrap="square">
            <a:spAutoFit/>
          </a:bodyPr>
          <a:lstStyle/>
          <a:p>
            <a:pPr algn="just"/>
            <a:r>
              <a:rPr lang="ru-RU" dirty="0" smtClean="0"/>
              <a:t>	</a:t>
            </a:r>
            <a:r>
              <a:rPr lang="ru-RU" sz="2800" b="1" dirty="0" smtClean="0"/>
              <a:t>5</a:t>
            </a:r>
            <a:r>
              <a:rPr lang="ru-RU" sz="2800" b="1" dirty="0"/>
              <a:t>. </a:t>
            </a:r>
            <a:r>
              <a:rPr lang="ru-RU" sz="2800" b="1" u="sng" dirty="0"/>
              <a:t>Наложение кровоостанавливающего жгута </a:t>
            </a:r>
            <a:r>
              <a:rPr lang="ru-RU" sz="2800" dirty="0"/>
              <a:t>может применяться для более продолжительной временной остановки сильного артериального кровотечения. Для снижения негативного воздействия жгута на конечности его следует накладывать в соответствии со следующими </a:t>
            </a:r>
            <a:r>
              <a:rPr lang="ru-RU" sz="2800" dirty="0" smtClean="0"/>
              <a:t>правилами:</a:t>
            </a:r>
            <a:endParaRPr lang="ru-RU" sz="2800" dirty="0"/>
          </a:p>
          <a:p>
            <a:pPr algn="just"/>
            <a:r>
              <a:rPr lang="ru-RU" sz="2800" b="1" dirty="0" smtClean="0"/>
              <a:t>1. </a:t>
            </a:r>
            <a:r>
              <a:rPr lang="ru-RU" sz="2800" dirty="0" smtClean="0"/>
              <a:t>Жгут </a:t>
            </a:r>
            <a:r>
              <a:rPr lang="ru-RU" sz="2800" dirty="0"/>
              <a:t>следует накладывать только при артериальном кровотечении при ранении плеча и бедра. </a:t>
            </a:r>
            <a:endParaRPr lang="ru-RU" sz="2800" dirty="0" smtClean="0"/>
          </a:p>
          <a:p>
            <a:pPr algn="just"/>
            <a:r>
              <a:rPr lang="ru-RU" sz="2800" b="1" dirty="0" smtClean="0"/>
              <a:t>2. </a:t>
            </a:r>
            <a:r>
              <a:rPr lang="ru-RU" sz="2800" dirty="0"/>
              <a:t>Жгут необходимо накладывать между раной и сердцем, максимально близко к ране. Если место наложения жгута приходится на среднюю треть плеча и на нижнюю треть бедра, следует наложить жгут выше.</a:t>
            </a:r>
          </a:p>
          <a:p>
            <a:pPr algn="just"/>
            <a:endParaRPr lang="ru-RU" sz="2800" dirty="0"/>
          </a:p>
        </p:txBody>
      </p:sp>
    </p:spTree>
    <p:extLst>
      <p:ext uri="{BB962C8B-B14F-4D97-AF65-F5344CB8AC3E}">
        <p14:creationId xmlns:p14="http://schemas.microsoft.com/office/powerpoint/2010/main" val="4170443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188640"/>
            <a:ext cx="8496944" cy="2246769"/>
          </a:xfrm>
          <a:prstGeom prst="rect">
            <a:avLst/>
          </a:prstGeom>
        </p:spPr>
        <p:txBody>
          <a:bodyPr wrap="square">
            <a:spAutoFit/>
          </a:bodyPr>
          <a:lstStyle/>
          <a:p>
            <a:pPr algn="just"/>
            <a:r>
              <a:rPr lang="ru-RU" sz="2800" b="1" dirty="0" smtClean="0"/>
              <a:t>3. </a:t>
            </a:r>
            <a:r>
              <a:rPr lang="ru-RU" sz="2800" dirty="0"/>
              <a:t>Жгут на голое тело накладывать нельзя, только поверх одежды или тканевой (бинтовой) прокладки.</a:t>
            </a:r>
          </a:p>
          <a:p>
            <a:pPr algn="just"/>
            <a:r>
              <a:rPr lang="ru-RU" sz="2800" b="1" dirty="0" smtClean="0"/>
              <a:t>4. </a:t>
            </a:r>
            <a:r>
              <a:rPr lang="ru-RU" sz="2800" dirty="0"/>
              <a:t>Перед наложением жгут следует завести за конечность и растянуть.</a:t>
            </a:r>
          </a:p>
          <a:p>
            <a:endParaRPr lang="ru-RU" sz="2800" dirty="0"/>
          </a:p>
        </p:txBody>
      </p:sp>
      <p:pic>
        <p:nvPicPr>
          <p:cNvPr id="11266" name="Picture 2" descr="Как остановить кровотечение - МЧС Росс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2060847"/>
            <a:ext cx="4824536" cy="44184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132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04664"/>
            <a:ext cx="8280920" cy="2246769"/>
          </a:xfrm>
          <a:prstGeom prst="rect">
            <a:avLst/>
          </a:prstGeom>
        </p:spPr>
        <p:txBody>
          <a:bodyPr wrap="square">
            <a:spAutoFit/>
          </a:bodyPr>
          <a:lstStyle/>
          <a:p>
            <a:pPr algn="just"/>
            <a:r>
              <a:rPr lang="ru-RU" sz="2800" b="1" dirty="0" smtClean="0"/>
              <a:t>5. </a:t>
            </a:r>
            <a:r>
              <a:rPr lang="ru-RU" sz="2800" dirty="0" smtClean="0"/>
              <a:t>Кровотечение </a:t>
            </a:r>
            <a:r>
              <a:rPr lang="ru-RU" sz="2800" dirty="0"/>
              <a:t>останавливается первым (растянутым) туром жгута, все последующие (фиксирующие) туры накладываются так, чтобы каждый последующий тур примерно наполовину перекрывал предыдущий.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655221"/>
            <a:ext cx="4099817" cy="38789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571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260648"/>
            <a:ext cx="8568952" cy="2092881"/>
          </a:xfrm>
          <a:prstGeom prst="rect">
            <a:avLst/>
          </a:prstGeom>
        </p:spPr>
        <p:txBody>
          <a:bodyPr wrap="square">
            <a:spAutoFit/>
          </a:bodyPr>
          <a:lstStyle/>
          <a:p>
            <a:pPr algn="just"/>
            <a:r>
              <a:rPr lang="ru-RU" sz="2800" b="1" dirty="0" smtClean="0"/>
              <a:t>6. </a:t>
            </a:r>
            <a:r>
              <a:rPr lang="ru-RU" sz="2800" dirty="0"/>
              <a:t>Жгут не должен быть закрыт повязкой или одеждой, т.е. должен быть на виду.</a:t>
            </a:r>
          </a:p>
          <a:p>
            <a:pPr algn="just"/>
            <a:r>
              <a:rPr lang="ru-RU" sz="2800" b="1" dirty="0" smtClean="0"/>
              <a:t>7. </a:t>
            </a:r>
            <a:r>
              <a:rPr lang="ru-RU" sz="2800" dirty="0"/>
              <a:t>Точное время наложения жгута следует указать в записке, записку поместить под жгут</a:t>
            </a:r>
          </a:p>
          <a:p>
            <a:endParaRPr lang="ru-RU"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352695"/>
            <a:ext cx="3528392" cy="39988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18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5536" y="116632"/>
            <a:ext cx="7863307" cy="1323439"/>
          </a:xfrm>
          <a:prstGeom prst="rect">
            <a:avLst/>
          </a:prstGeom>
        </p:spPr>
        <p:txBody>
          <a:bodyPr wrap="square">
            <a:spAutoFit/>
          </a:bodyPr>
          <a:lstStyle/>
          <a:p>
            <a:pPr algn="ctr"/>
            <a:r>
              <a:rPr lang="ru-RU" sz="4000" b="1" dirty="0"/>
              <a:t>Основные признаки </a:t>
            </a:r>
            <a:endParaRPr lang="ru-RU" sz="4000" b="1" dirty="0" smtClean="0"/>
          </a:p>
          <a:p>
            <a:pPr algn="ctr"/>
            <a:r>
              <a:rPr lang="ru-RU" sz="4000" b="1" dirty="0" smtClean="0"/>
              <a:t>острой </a:t>
            </a:r>
            <a:r>
              <a:rPr lang="ru-RU" sz="4000" b="1" dirty="0"/>
              <a:t>кровопотери:</a:t>
            </a:r>
          </a:p>
        </p:txBody>
      </p:sp>
      <p:sp>
        <p:nvSpPr>
          <p:cNvPr id="3" name="Прямоугольник 2"/>
          <p:cNvSpPr/>
          <p:nvPr/>
        </p:nvSpPr>
        <p:spPr>
          <a:xfrm>
            <a:off x="611560" y="1440071"/>
            <a:ext cx="7776864" cy="5196166"/>
          </a:xfrm>
          <a:prstGeom prst="rect">
            <a:avLst/>
          </a:prstGeom>
        </p:spPr>
        <p:txBody>
          <a:bodyPr wrap="square">
            <a:spAutoFit/>
          </a:bodyPr>
          <a:lstStyle/>
          <a:p>
            <a:pPr>
              <a:lnSpc>
                <a:spcPct val="150000"/>
              </a:lnSpc>
            </a:pPr>
            <a:r>
              <a:rPr lang="ru-RU" sz="2800" b="1" dirty="0"/>
              <a:t>• резкая общая слабость;</a:t>
            </a:r>
          </a:p>
          <a:p>
            <a:pPr>
              <a:lnSpc>
                <a:spcPct val="150000"/>
              </a:lnSpc>
            </a:pPr>
            <a:r>
              <a:rPr lang="ru-RU" sz="2800" b="1" dirty="0" smtClean="0"/>
              <a:t>• </a:t>
            </a:r>
            <a:r>
              <a:rPr lang="ru-RU" sz="2800" b="1" dirty="0"/>
              <a:t>чувство жажды;</a:t>
            </a:r>
          </a:p>
          <a:p>
            <a:pPr>
              <a:lnSpc>
                <a:spcPct val="150000"/>
              </a:lnSpc>
            </a:pPr>
            <a:r>
              <a:rPr lang="ru-RU" sz="2800" b="1" dirty="0" smtClean="0"/>
              <a:t>• </a:t>
            </a:r>
            <a:r>
              <a:rPr lang="ru-RU" sz="2800" b="1" dirty="0"/>
              <a:t>головокружение;</a:t>
            </a:r>
          </a:p>
          <a:p>
            <a:pPr>
              <a:lnSpc>
                <a:spcPct val="150000"/>
              </a:lnSpc>
            </a:pPr>
            <a:r>
              <a:rPr lang="ru-RU" sz="2800" b="1" dirty="0" smtClean="0"/>
              <a:t>• </a:t>
            </a:r>
            <a:r>
              <a:rPr lang="ru-RU" sz="2800" b="1" dirty="0"/>
              <a:t>мелькание «мушек» перед глазами;</a:t>
            </a:r>
          </a:p>
          <a:p>
            <a:pPr>
              <a:lnSpc>
                <a:spcPct val="150000"/>
              </a:lnSpc>
            </a:pPr>
            <a:r>
              <a:rPr lang="ru-RU" sz="2800" b="1" dirty="0" smtClean="0"/>
              <a:t>• </a:t>
            </a:r>
            <a:r>
              <a:rPr lang="ru-RU" sz="2800" b="1" dirty="0"/>
              <a:t>обморок, чаще при попытке встать;</a:t>
            </a:r>
          </a:p>
          <a:p>
            <a:pPr>
              <a:lnSpc>
                <a:spcPct val="150000"/>
              </a:lnSpc>
            </a:pPr>
            <a:r>
              <a:rPr lang="ru-RU" sz="2800" b="1" dirty="0" smtClean="0"/>
              <a:t>• </a:t>
            </a:r>
            <a:r>
              <a:rPr lang="ru-RU" sz="2800" b="1" dirty="0"/>
              <a:t>бледная, влажная и холодная кожа;</a:t>
            </a:r>
          </a:p>
          <a:p>
            <a:pPr>
              <a:lnSpc>
                <a:spcPct val="150000"/>
              </a:lnSpc>
            </a:pPr>
            <a:r>
              <a:rPr lang="ru-RU" sz="2800" b="1" dirty="0" smtClean="0"/>
              <a:t>• </a:t>
            </a:r>
            <a:r>
              <a:rPr lang="ru-RU" sz="2800" b="1" dirty="0"/>
              <a:t>учащённое сердцебиение;</a:t>
            </a:r>
          </a:p>
          <a:p>
            <a:pPr>
              <a:lnSpc>
                <a:spcPct val="150000"/>
              </a:lnSpc>
            </a:pPr>
            <a:r>
              <a:rPr lang="ru-RU" sz="2800" b="1" dirty="0" smtClean="0"/>
              <a:t>• </a:t>
            </a:r>
            <a:r>
              <a:rPr lang="ru-RU" sz="2800" b="1" dirty="0"/>
              <a:t>частое дыхание.</a:t>
            </a:r>
          </a:p>
        </p:txBody>
      </p:sp>
    </p:spTree>
    <p:extLst>
      <p:ext uri="{BB962C8B-B14F-4D97-AF65-F5344CB8AC3E}">
        <p14:creationId xmlns:p14="http://schemas.microsoft.com/office/powerpoint/2010/main" val="4015454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332656"/>
            <a:ext cx="8568952" cy="6124754"/>
          </a:xfrm>
          <a:prstGeom prst="rect">
            <a:avLst/>
          </a:prstGeom>
        </p:spPr>
        <p:txBody>
          <a:bodyPr wrap="square">
            <a:spAutoFit/>
          </a:bodyPr>
          <a:lstStyle/>
          <a:p>
            <a:pPr algn="just"/>
            <a:r>
              <a:rPr lang="ru-RU" sz="2800" b="1" dirty="0" smtClean="0"/>
              <a:t>8. </a:t>
            </a:r>
            <a:r>
              <a:rPr lang="ru-RU" sz="2800" dirty="0"/>
              <a:t>Максимальное время нахождения жгута на конечности не должно превышать </a:t>
            </a:r>
            <a:r>
              <a:rPr lang="ru-RU" sz="2800" b="1" dirty="0"/>
              <a:t>60 минут</a:t>
            </a:r>
            <a:r>
              <a:rPr lang="ru-RU" sz="2800" dirty="0"/>
              <a:t> в теплое время года и </a:t>
            </a:r>
            <a:r>
              <a:rPr lang="ru-RU" sz="2800" b="1" dirty="0"/>
              <a:t>30 минут </a:t>
            </a:r>
            <a:r>
              <a:rPr lang="ru-RU" sz="2800" dirty="0"/>
              <a:t>в холодное.</a:t>
            </a:r>
          </a:p>
          <a:p>
            <a:pPr algn="just"/>
            <a:r>
              <a:rPr lang="ru-RU" sz="2800" dirty="0" smtClean="0"/>
              <a:t>9. </a:t>
            </a:r>
            <a:r>
              <a:rPr lang="ru-RU" sz="2800" dirty="0"/>
              <a:t>После наложения жгута конечность следует </a:t>
            </a:r>
            <a:r>
              <a:rPr lang="ru-RU" sz="2800" dirty="0" err="1"/>
              <a:t>иммобилизировать</a:t>
            </a:r>
            <a:r>
              <a:rPr lang="ru-RU" sz="2800" dirty="0"/>
              <a:t> (обездвижить) и </a:t>
            </a:r>
            <a:r>
              <a:rPr lang="ru-RU" sz="2800" dirty="0" err="1"/>
              <a:t>термоизолировать</a:t>
            </a:r>
            <a:r>
              <a:rPr lang="ru-RU" sz="2800" dirty="0"/>
              <a:t> (укутать) доступными способами.</a:t>
            </a:r>
          </a:p>
          <a:p>
            <a:pPr algn="just"/>
            <a:r>
              <a:rPr lang="ru-RU" sz="2800" b="1" dirty="0" smtClean="0"/>
              <a:t>10. </a:t>
            </a:r>
            <a:r>
              <a:rPr lang="ru-RU" sz="2800" dirty="0"/>
              <a:t>Если максимальное время наложения жгута истекло, а медицинская помощь недоступна, следует сделать следующее</a:t>
            </a:r>
            <a:r>
              <a:rPr lang="ru-RU" sz="2800" dirty="0" smtClean="0"/>
              <a:t>:</a:t>
            </a:r>
          </a:p>
          <a:p>
            <a:pPr algn="just"/>
            <a:r>
              <a:rPr lang="ru-RU" sz="2800" b="1" dirty="0" smtClean="0"/>
              <a:t>а</a:t>
            </a:r>
            <a:r>
              <a:rPr lang="ru-RU" sz="2800" b="1" dirty="0"/>
              <a:t>) </a:t>
            </a:r>
            <a:r>
              <a:rPr lang="ru-RU" sz="2800" dirty="0"/>
              <a:t>осуществить пальцевое прижатие артерии выше жгута;</a:t>
            </a:r>
          </a:p>
          <a:p>
            <a:pPr algn="just"/>
            <a:r>
              <a:rPr lang="ru-RU" sz="2800" b="1" dirty="0" smtClean="0"/>
              <a:t>б</a:t>
            </a:r>
            <a:r>
              <a:rPr lang="ru-RU" sz="2800" b="1" dirty="0"/>
              <a:t>) </a:t>
            </a:r>
            <a:r>
              <a:rPr lang="ru-RU" sz="2800" dirty="0"/>
              <a:t>снять жгут на 15 минут;</a:t>
            </a:r>
          </a:p>
          <a:p>
            <a:pPr algn="just"/>
            <a:r>
              <a:rPr lang="ru-RU" sz="2800" b="1" dirty="0" smtClean="0"/>
              <a:t>в</a:t>
            </a:r>
            <a:r>
              <a:rPr lang="ru-RU" sz="2800" b="1" dirty="0"/>
              <a:t>) </a:t>
            </a:r>
            <a:r>
              <a:rPr lang="ru-RU" sz="2800" dirty="0"/>
              <a:t>по возможности выполнить лёгкий массаж конечности, на которую был наложен жгут;</a:t>
            </a:r>
          </a:p>
        </p:txBody>
      </p:sp>
    </p:spTree>
    <p:extLst>
      <p:ext uri="{BB962C8B-B14F-4D97-AF65-F5344CB8AC3E}">
        <p14:creationId xmlns:p14="http://schemas.microsoft.com/office/powerpoint/2010/main" val="2413556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404664"/>
            <a:ext cx="8352928" cy="5693866"/>
          </a:xfrm>
          <a:prstGeom prst="rect">
            <a:avLst/>
          </a:prstGeom>
        </p:spPr>
        <p:txBody>
          <a:bodyPr wrap="square">
            <a:spAutoFit/>
          </a:bodyPr>
          <a:lstStyle/>
          <a:p>
            <a:pPr algn="just"/>
            <a:r>
              <a:rPr lang="ru-RU" sz="2800" b="1" dirty="0"/>
              <a:t>г) </a:t>
            </a:r>
            <a:r>
              <a:rPr lang="ru-RU" sz="2800" dirty="0"/>
              <a:t>наложить жгут чуть выше предыдущего места наложения;</a:t>
            </a:r>
          </a:p>
          <a:p>
            <a:pPr algn="just"/>
            <a:r>
              <a:rPr lang="ru-RU" sz="2800" b="1" dirty="0" smtClean="0"/>
              <a:t>д</a:t>
            </a:r>
            <a:r>
              <a:rPr lang="ru-RU" sz="2800" b="1" dirty="0"/>
              <a:t>) </a:t>
            </a:r>
            <a:r>
              <a:rPr lang="ru-RU" sz="2800" dirty="0"/>
              <a:t>максимальное время повторного наложения – 15 минут</a:t>
            </a:r>
            <a:r>
              <a:rPr lang="ru-RU" sz="2800" dirty="0" smtClean="0"/>
              <a:t>.</a:t>
            </a:r>
          </a:p>
          <a:p>
            <a:pPr algn="just"/>
            <a:r>
              <a:rPr lang="ru-RU" sz="2800" dirty="0" smtClean="0"/>
              <a:t>	В </a:t>
            </a:r>
            <a:r>
              <a:rPr lang="ru-RU" sz="2800" dirty="0"/>
              <a:t>качестве импровизированного жгута можно использовать подручные средства: тесьму, платок, галстук и другие подобные вещи. Для остановки кровотечения в этом случае из указанных материалов делается петля, закручивающаяся до остановки или значительного ослабления артериального кровотечения с помощью любого прочного предмета (металлического или деревянного прута). </a:t>
            </a:r>
          </a:p>
        </p:txBody>
      </p:sp>
    </p:spTree>
    <p:extLst>
      <p:ext uri="{BB962C8B-B14F-4D97-AF65-F5344CB8AC3E}">
        <p14:creationId xmlns:p14="http://schemas.microsoft.com/office/powerpoint/2010/main" val="3155418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572000" y="215274"/>
            <a:ext cx="4320480" cy="3539430"/>
          </a:xfrm>
          <a:prstGeom prst="rect">
            <a:avLst/>
          </a:prstGeom>
        </p:spPr>
        <p:txBody>
          <a:bodyPr wrap="square">
            <a:spAutoFit/>
          </a:bodyPr>
          <a:lstStyle/>
          <a:p>
            <a:pPr algn="just"/>
            <a:r>
              <a:rPr lang="ru-RU" dirty="0" smtClean="0"/>
              <a:t>	</a:t>
            </a:r>
            <a:r>
              <a:rPr lang="ru-RU" sz="2800" dirty="0" smtClean="0"/>
              <a:t>При </a:t>
            </a:r>
            <a:r>
              <a:rPr lang="ru-RU" sz="2800" dirty="0"/>
              <a:t>достижении остановки кровотечения прут прибинтовывают к конечности. </a:t>
            </a:r>
            <a:r>
              <a:rPr lang="ru-RU" sz="2800" dirty="0" smtClean="0"/>
              <a:t>Импровизированные </a:t>
            </a:r>
            <a:r>
              <a:rPr lang="ru-RU" sz="2800" dirty="0"/>
              <a:t>жгуты накладываются также по вышеописанным правилам.</a:t>
            </a:r>
          </a:p>
        </p:txBody>
      </p:sp>
      <p:pic>
        <p:nvPicPr>
          <p:cNvPr id="14338" name="Picture 2" descr="Как остановить кровотечение - МЧС Росс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94059"/>
            <a:ext cx="4392488" cy="62484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803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39552" y="332656"/>
            <a:ext cx="8064896" cy="1323439"/>
          </a:xfrm>
          <a:prstGeom prst="rect">
            <a:avLst/>
          </a:prstGeom>
        </p:spPr>
        <p:txBody>
          <a:bodyPr wrap="square">
            <a:spAutoFit/>
          </a:bodyPr>
          <a:lstStyle/>
          <a:p>
            <a:pPr algn="ctr"/>
            <a:r>
              <a:rPr lang="ru-RU" sz="4000" b="1" dirty="0"/>
              <a:t>Оказание первой помощи при носовом кровотечении</a:t>
            </a:r>
          </a:p>
        </p:txBody>
      </p:sp>
      <p:sp>
        <p:nvSpPr>
          <p:cNvPr id="3" name="Прямоугольник 2"/>
          <p:cNvSpPr/>
          <p:nvPr/>
        </p:nvSpPr>
        <p:spPr>
          <a:xfrm>
            <a:off x="323528" y="1656095"/>
            <a:ext cx="8424936" cy="3539430"/>
          </a:xfrm>
          <a:prstGeom prst="rect">
            <a:avLst/>
          </a:prstGeom>
        </p:spPr>
        <p:txBody>
          <a:bodyPr wrap="square">
            <a:spAutoFit/>
          </a:bodyPr>
          <a:lstStyle/>
          <a:p>
            <a:pPr algn="just"/>
            <a:r>
              <a:rPr lang="ru-RU" dirty="0" smtClean="0"/>
              <a:t>	</a:t>
            </a:r>
            <a:r>
              <a:rPr lang="ru-RU" sz="2800" dirty="0" smtClean="0"/>
              <a:t>Если </a:t>
            </a:r>
            <a:r>
              <a:rPr lang="ru-RU" sz="2800" dirty="0"/>
              <a:t>пострадавший находится в сознании, необходимо усадить его со слегка наклоненной вперед головой и зажать ему нос в районе крыльев носа на 15-20 минут. При этом можно положить холод на переносицу. Если спустя указанное время кровотечение не остановилось, следует вызвать скорую медицинскую помощь, до приезда которой надо продолжать выполнять те же мероприятия</a:t>
            </a:r>
            <a:r>
              <a:rPr lang="ru-RU" sz="2800" dirty="0" smtClean="0"/>
              <a:t>.</a:t>
            </a:r>
            <a:endParaRPr lang="ru-RU" sz="2800" dirty="0"/>
          </a:p>
        </p:txBody>
      </p:sp>
    </p:spTree>
    <p:extLst>
      <p:ext uri="{BB962C8B-B14F-4D97-AF65-F5344CB8AC3E}">
        <p14:creationId xmlns:p14="http://schemas.microsoft.com/office/powerpoint/2010/main" val="2432970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260648"/>
            <a:ext cx="8064896" cy="2246769"/>
          </a:xfrm>
          <a:prstGeom prst="rect">
            <a:avLst/>
          </a:prstGeom>
        </p:spPr>
        <p:txBody>
          <a:bodyPr wrap="square">
            <a:spAutoFit/>
          </a:bodyPr>
          <a:lstStyle/>
          <a:p>
            <a:pPr algn="just"/>
            <a:r>
              <a:rPr lang="ru-RU" dirty="0" smtClean="0"/>
              <a:t>	</a:t>
            </a:r>
            <a:r>
              <a:rPr lang="ru-RU" sz="2800" dirty="0" smtClean="0"/>
              <a:t>Если </a:t>
            </a:r>
            <a:r>
              <a:rPr lang="ru-RU" sz="2800" dirty="0"/>
              <a:t>пострадавший с носовым кровотечением находится без сознания, следует придать ему устойчивое боковое положение, контролируя проходимость дыхательных путей, вызвать скорую медицинскую помощь.</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484879"/>
            <a:ext cx="6114256" cy="39360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217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152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60198" y="116632"/>
            <a:ext cx="7560840" cy="1323439"/>
          </a:xfrm>
          <a:prstGeom prst="rect">
            <a:avLst/>
          </a:prstGeom>
        </p:spPr>
        <p:txBody>
          <a:bodyPr wrap="square">
            <a:spAutoFit/>
          </a:bodyPr>
          <a:lstStyle/>
          <a:p>
            <a:pPr algn="ctr"/>
            <a:r>
              <a:rPr lang="ru-RU" sz="4000" b="1" dirty="0"/>
              <a:t>По виду поврежденных сосудов кровотечения бывают:</a:t>
            </a:r>
          </a:p>
        </p:txBody>
      </p:sp>
      <p:sp>
        <p:nvSpPr>
          <p:cNvPr id="3" name="Прямоугольник 2"/>
          <p:cNvSpPr/>
          <p:nvPr/>
        </p:nvSpPr>
        <p:spPr>
          <a:xfrm>
            <a:off x="230026" y="1440071"/>
            <a:ext cx="8640960" cy="5262979"/>
          </a:xfrm>
          <a:prstGeom prst="rect">
            <a:avLst/>
          </a:prstGeom>
        </p:spPr>
        <p:txBody>
          <a:bodyPr wrap="square">
            <a:spAutoFit/>
          </a:bodyPr>
          <a:lstStyle/>
          <a:p>
            <a:pPr algn="just"/>
            <a:r>
              <a:rPr lang="ru-RU" sz="2800" b="1" dirty="0"/>
              <a:t>- </a:t>
            </a:r>
            <a:r>
              <a:rPr lang="ru-RU" sz="2800" b="1" u="sng" dirty="0"/>
              <a:t>Артериальные. </a:t>
            </a:r>
            <a:r>
              <a:rPr lang="ru-RU" sz="2800" dirty="0"/>
              <a:t>Являются наиболее опасными, так как при ранении крупных артерий происходит большая потеря крови за короткое время. Признаком артериальных кровотечений обычно является пульсирующая алая струя крови, быстро расплывающаяся лужа крови алого цвета, быстро пропитывающаяся кровью одежда пострадавшего.</a:t>
            </a:r>
          </a:p>
          <a:p>
            <a:pPr algn="just"/>
            <a:r>
              <a:rPr lang="ru-RU" sz="2800" b="1" u="sng" dirty="0" smtClean="0"/>
              <a:t>- </a:t>
            </a:r>
            <a:r>
              <a:rPr lang="ru-RU" sz="2800" b="1" u="sng" dirty="0"/>
              <a:t>Венозные. </a:t>
            </a:r>
            <a:r>
              <a:rPr lang="ru-RU" sz="2800" dirty="0"/>
              <a:t>Характеризуются меньшей скоростью кровопотери, кровь темно-вишневая, вытекает «ручьем». Венозные кровотечения могут быть менее опасными, чем артериальные, однако также требуют скорейшей остановки.</a:t>
            </a:r>
          </a:p>
        </p:txBody>
      </p:sp>
    </p:spTree>
    <p:extLst>
      <p:ext uri="{BB962C8B-B14F-4D97-AF65-F5344CB8AC3E}">
        <p14:creationId xmlns:p14="http://schemas.microsoft.com/office/powerpoint/2010/main" val="369024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289679"/>
            <a:ext cx="8568952" cy="3970318"/>
          </a:xfrm>
          <a:prstGeom prst="rect">
            <a:avLst/>
          </a:prstGeom>
        </p:spPr>
        <p:txBody>
          <a:bodyPr wrap="square">
            <a:spAutoFit/>
          </a:bodyPr>
          <a:lstStyle/>
          <a:p>
            <a:pPr algn="just"/>
            <a:r>
              <a:rPr lang="ru-RU" sz="2800" b="1" u="sng" dirty="0"/>
              <a:t>- Капиллярные. </a:t>
            </a:r>
            <a:r>
              <a:rPr lang="ru-RU" sz="2800" dirty="0"/>
              <a:t>Наблюдаются при ссадинах, порезах, царапинах. Капиллярное кровотечение непосредственной угрозы для жизни, как правило, не представляет.</a:t>
            </a:r>
          </a:p>
          <a:p>
            <a:pPr algn="just"/>
            <a:r>
              <a:rPr lang="ru-RU" sz="2800" b="1" u="sng" dirty="0" smtClean="0"/>
              <a:t>- </a:t>
            </a:r>
            <a:r>
              <a:rPr lang="ru-RU" sz="2800" b="1" u="sng" dirty="0"/>
              <a:t>Смешанные. </a:t>
            </a:r>
            <a:r>
              <a:rPr lang="ru-RU" sz="2800" dirty="0"/>
              <a:t>Это кровотечения, при которых имеются одновременно артериальное, венозное и капиллярное кровотечение. Наблюдаются, например, при отрыве конечности. Опасны вследствие наличия артериального кровотечения.</a:t>
            </a:r>
          </a:p>
        </p:txBody>
      </p:sp>
    </p:spTree>
    <p:extLst>
      <p:ext uri="{BB962C8B-B14F-4D97-AF65-F5344CB8AC3E}">
        <p14:creationId xmlns:p14="http://schemas.microsoft.com/office/powerpoint/2010/main" val="2825354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772816"/>
            <a:ext cx="8172400" cy="3056669"/>
          </a:xfrm>
          <a:prstGeom prst="rect">
            <a:avLst/>
          </a:prstGeom>
          <a:ln>
            <a:noFill/>
          </a:ln>
          <a:effectLst>
            <a:softEdge rad="112500"/>
          </a:effectLst>
        </p:spPr>
      </p:pic>
    </p:spTree>
    <p:extLst>
      <p:ext uri="{BB962C8B-B14F-4D97-AF65-F5344CB8AC3E}">
        <p14:creationId xmlns:p14="http://schemas.microsoft.com/office/powerpoint/2010/main" val="2853236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188640"/>
            <a:ext cx="8568952" cy="5693866"/>
          </a:xfrm>
          <a:prstGeom prst="rect">
            <a:avLst/>
          </a:prstGeom>
        </p:spPr>
        <p:txBody>
          <a:bodyPr wrap="square">
            <a:spAutoFit/>
          </a:bodyPr>
          <a:lstStyle/>
          <a:p>
            <a:pPr algn="just"/>
            <a:r>
              <a:rPr lang="ru-RU" sz="2800" b="1" dirty="0"/>
              <a:t>В случае, если пострадавший получил травму, человеку, оказывающему первую помощь, необходимо выполнить следующие мероприятия</a:t>
            </a:r>
            <a:r>
              <a:rPr lang="ru-RU" sz="2800" b="1" dirty="0" smtClean="0"/>
              <a:t>:</a:t>
            </a:r>
            <a:endParaRPr lang="en-US" sz="2800" b="1" dirty="0" smtClean="0"/>
          </a:p>
          <a:p>
            <a:pPr algn="just"/>
            <a:endParaRPr lang="en-US" sz="2800" b="1" dirty="0" smtClean="0"/>
          </a:p>
          <a:p>
            <a:pPr algn="just"/>
            <a:r>
              <a:rPr lang="ru-RU" sz="2800" dirty="0"/>
              <a:t>- обеспечить безопасные условия для оказания первой помощи;</a:t>
            </a:r>
          </a:p>
          <a:p>
            <a:pPr algn="just"/>
            <a:r>
              <a:rPr lang="ru-RU" sz="2800" dirty="0" smtClean="0"/>
              <a:t>- </a:t>
            </a:r>
            <a:r>
              <a:rPr lang="ru-RU" sz="2800" dirty="0"/>
              <a:t>убедиться в наличии признаков жизни у пострадавшего;</a:t>
            </a:r>
          </a:p>
          <a:p>
            <a:pPr algn="just"/>
            <a:r>
              <a:rPr lang="ru-RU" sz="2800" dirty="0" smtClean="0"/>
              <a:t>- </a:t>
            </a:r>
            <a:r>
              <a:rPr lang="ru-RU" sz="2800" dirty="0"/>
              <a:t>провести обзорный осмотр для определения наличия кровотечения;</a:t>
            </a:r>
          </a:p>
          <a:p>
            <a:pPr algn="just"/>
            <a:r>
              <a:rPr lang="ru-RU" sz="2800" dirty="0" smtClean="0"/>
              <a:t>- </a:t>
            </a:r>
            <a:r>
              <a:rPr lang="ru-RU" sz="2800" dirty="0"/>
              <a:t>определить вид кровотечения;</a:t>
            </a:r>
          </a:p>
          <a:p>
            <a:pPr algn="just"/>
            <a:r>
              <a:rPr lang="ru-RU" sz="2800" dirty="0" smtClean="0"/>
              <a:t>- </a:t>
            </a:r>
            <a:r>
              <a:rPr lang="ru-RU" sz="2800" dirty="0"/>
              <a:t>выполнить остановку кровотечения наиболее подходящим способом или их комбинацией.</a:t>
            </a:r>
          </a:p>
        </p:txBody>
      </p:sp>
    </p:spTree>
    <p:extLst>
      <p:ext uri="{BB962C8B-B14F-4D97-AF65-F5344CB8AC3E}">
        <p14:creationId xmlns:p14="http://schemas.microsoft.com/office/powerpoint/2010/main" val="1857389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115616" y="188640"/>
            <a:ext cx="6983788" cy="1323439"/>
          </a:xfrm>
          <a:prstGeom prst="rect">
            <a:avLst/>
          </a:prstGeom>
        </p:spPr>
        <p:txBody>
          <a:bodyPr wrap="square">
            <a:spAutoFit/>
          </a:bodyPr>
          <a:lstStyle/>
          <a:p>
            <a:pPr algn="ctr"/>
            <a:r>
              <a:rPr lang="ru-RU" sz="4000" b="1" dirty="0" smtClean="0"/>
              <a:t>Способы временной </a:t>
            </a:r>
            <a:r>
              <a:rPr lang="ru-RU" sz="4000" b="1" dirty="0"/>
              <a:t>остановки кровотечения:</a:t>
            </a:r>
          </a:p>
        </p:txBody>
      </p:sp>
      <p:sp>
        <p:nvSpPr>
          <p:cNvPr id="3" name="Прямоугольник 2"/>
          <p:cNvSpPr/>
          <p:nvPr/>
        </p:nvSpPr>
        <p:spPr>
          <a:xfrm>
            <a:off x="323528" y="1532908"/>
            <a:ext cx="8820472" cy="4401205"/>
          </a:xfrm>
          <a:prstGeom prst="rect">
            <a:avLst/>
          </a:prstGeom>
        </p:spPr>
        <p:txBody>
          <a:bodyPr wrap="square">
            <a:spAutoFit/>
          </a:bodyPr>
          <a:lstStyle/>
          <a:p>
            <a:r>
              <a:rPr lang="ru-RU" sz="2800" dirty="0"/>
              <a:t>1. Прямое давление на рану.</a:t>
            </a:r>
          </a:p>
          <a:p>
            <a:endParaRPr lang="ru-RU" sz="2800" dirty="0"/>
          </a:p>
          <a:p>
            <a:r>
              <a:rPr lang="ru-RU" sz="2800" dirty="0"/>
              <a:t>2. Наложение давящей повязки.</a:t>
            </a:r>
          </a:p>
          <a:p>
            <a:endParaRPr lang="ru-RU" sz="2800" dirty="0"/>
          </a:p>
          <a:p>
            <a:r>
              <a:rPr lang="ru-RU" sz="2800" dirty="0"/>
              <a:t>3. Пальцевое прижатие артерии.</a:t>
            </a:r>
          </a:p>
          <a:p>
            <a:endParaRPr lang="ru-RU" sz="2800" dirty="0"/>
          </a:p>
          <a:p>
            <a:r>
              <a:rPr lang="ru-RU" sz="2800" dirty="0"/>
              <a:t>4. Максимальное сгибание конечности в суставе.</a:t>
            </a:r>
          </a:p>
          <a:p>
            <a:endParaRPr lang="ru-RU" sz="2800" dirty="0"/>
          </a:p>
          <a:p>
            <a:r>
              <a:rPr lang="ru-RU" sz="2800" dirty="0"/>
              <a:t>5. Наложение кровоостанавливающего жгута (табельного или импровизированного).</a:t>
            </a:r>
          </a:p>
        </p:txBody>
      </p:sp>
    </p:spTree>
    <p:extLst>
      <p:ext uri="{BB962C8B-B14F-4D97-AF65-F5344CB8AC3E}">
        <p14:creationId xmlns:p14="http://schemas.microsoft.com/office/powerpoint/2010/main" val="2135519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6967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768</Words>
  <Application>Microsoft Office PowerPoint</Application>
  <PresentationFormat>Экран (4:3)</PresentationFormat>
  <Paragraphs>70</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Zver</dc:creator>
  <cp:lastModifiedBy>Zverdvd.org</cp:lastModifiedBy>
  <cp:revision>9</cp:revision>
  <dcterms:created xsi:type="dcterms:W3CDTF">2021-03-27T16:36:57Z</dcterms:created>
  <dcterms:modified xsi:type="dcterms:W3CDTF">2021-03-28T09:29:05Z</dcterms:modified>
</cp:coreProperties>
</file>