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sldIdLst>
    <p:sldId id="297" r:id="rId2"/>
    <p:sldId id="280" r:id="rId3"/>
    <p:sldId id="298" r:id="rId4"/>
    <p:sldId id="281" r:id="rId5"/>
    <p:sldId id="295" r:id="rId6"/>
    <p:sldId id="282" r:id="rId7"/>
    <p:sldId id="283" r:id="rId8"/>
    <p:sldId id="284" r:id="rId9"/>
    <p:sldId id="299" r:id="rId10"/>
    <p:sldId id="296" r:id="rId11"/>
    <p:sldId id="279" r:id="rId12"/>
    <p:sldId id="287" r:id="rId13"/>
    <p:sldId id="289" r:id="rId14"/>
    <p:sldId id="290" r:id="rId15"/>
    <p:sldId id="291" r:id="rId16"/>
    <p:sldId id="292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18B8"/>
    <a:srgbClr val="327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4124" autoAdjust="0"/>
  </p:normalViewPr>
  <p:slideViewPr>
    <p:cSldViewPr>
      <p:cViewPr varScale="1">
        <p:scale>
          <a:sx n="58" d="100"/>
          <a:sy n="58" d="100"/>
        </p:scale>
        <p:origin x="102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64457-0E9D-4992-AC7E-05F33C0A1DE8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980BC-ABC8-44CD-AC77-A29AFF17A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66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4C84E-A22D-490F-A802-1879635E5C3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7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80BC-ABC8-44CD-AC77-A29AFF17A7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09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80BC-ABC8-44CD-AC77-A29AFF17A7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4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700808"/>
            <a:ext cx="4392488" cy="2808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altLang="ru-RU" sz="2700" b="1" dirty="0" smtClean="0">
                <a:solidFill>
                  <a:srgbClr val="002060"/>
                </a:solidFill>
                <a:latin typeface="Georgia" pitchFamily="18" charset="0"/>
                <a:cs typeface="Arial" panose="020B0604020202020204" pitchFamily="34" charset="0"/>
              </a:rPr>
              <a:t>АСФАНДИЯРОВА </a:t>
            </a:r>
            <a:r>
              <a:rPr lang="ru-RU" altLang="ru-RU" sz="2700" b="1" dirty="0">
                <a:solidFill>
                  <a:srgbClr val="002060"/>
                </a:solidFill>
                <a:latin typeface="Georgia" pitchFamily="18" charset="0"/>
                <a:cs typeface="Arial" panose="020B0604020202020204" pitchFamily="34" charset="0"/>
              </a:rPr>
              <a:t/>
            </a:r>
            <a:br>
              <a:rPr lang="ru-RU" altLang="ru-RU" sz="2700" b="1" dirty="0">
                <a:solidFill>
                  <a:srgbClr val="002060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altLang="ru-RU" sz="2700" b="1" dirty="0">
                <a:solidFill>
                  <a:srgbClr val="002060"/>
                </a:solidFill>
                <a:latin typeface="Georgia" pitchFamily="18" charset="0"/>
                <a:cs typeface="Arial" panose="020B0604020202020204" pitchFamily="34" charset="0"/>
              </a:rPr>
              <a:t>Светлана </a:t>
            </a:r>
            <a:r>
              <a:rPr lang="ru-RU" altLang="ru-RU" sz="2700" b="1" dirty="0" smtClean="0">
                <a:solidFill>
                  <a:srgbClr val="002060"/>
                </a:solidFill>
                <a:latin typeface="Georgia" pitchFamily="18" charset="0"/>
                <a:cs typeface="Arial" panose="020B0604020202020204" pitchFamily="34" charset="0"/>
              </a:rPr>
              <a:t>Геннадьевна</a:t>
            </a:r>
            <a:br>
              <a:rPr lang="ru-RU" altLang="ru-RU" sz="2700" b="1" dirty="0" smtClean="0">
                <a:solidFill>
                  <a:srgbClr val="002060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altLang="ru-RU" sz="2700" b="1" dirty="0">
                <a:solidFill>
                  <a:srgbClr val="002060"/>
                </a:solidFill>
                <a:latin typeface="Georgia" pitchFamily="18" charset="0"/>
                <a:cs typeface="Arial" panose="020B0604020202020204" pitchFamily="34" charset="0"/>
              </a:rPr>
              <a:t/>
            </a:r>
            <a:br>
              <a:rPr lang="ru-RU" altLang="ru-RU" sz="2700" b="1" dirty="0">
                <a:solidFill>
                  <a:srgbClr val="002060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altLang="ru-RU" sz="2200" dirty="0" smtClean="0">
                <a:solidFill>
                  <a:srgbClr val="002060"/>
                </a:solidFill>
                <a:latin typeface="Georgia" pitchFamily="18" charset="0"/>
                <a:cs typeface="Arial" panose="020B0604020202020204" pitchFamily="34" charset="0"/>
              </a:rPr>
              <a:t>педагог-психолог </a:t>
            </a:r>
            <a:r>
              <a:rPr lang="ru-RU" altLang="ru-RU" sz="2200" dirty="0">
                <a:solidFill>
                  <a:srgbClr val="002060"/>
                </a:solidFill>
                <a:latin typeface="Georgia" pitchFamily="18" charset="0"/>
                <a:cs typeface="Arial" panose="020B0604020202020204" pitchFamily="34" charset="0"/>
              </a:rPr>
              <a:t/>
            </a:r>
            <a:br>
              <a:rPr lang="ru-RU" altLang="ru-RU" sz="2200" dirty="0">
                <a:solidFill>
                  <a:srgbClr val="002060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altLang="ru-RU" sz="2200" dirty="0">
                <a:solidFill>
                  <a:srgbClr val="002060"/>
                </a:solidFill>
                <a:latin typeface="Georgia" pitchFamily="18" charset="0"/>
                <a:cs typeface="Arial" panose="020B0604020202020204" pitchFamily="34" charset="0"/>
              </a:rPr>
              <a:t>МБДОУ №</a:t>
            </a:r>
            <a:r>
              <a:rPr lang="ru-RU" altLang="ru-RU" sz="2200" dirty="0" smtClean="0">
                <a:solidFill>
                  <a:srgbClr val="002060"/>
                </a:solidFill>
                <a:latin typeface="Georgia" pitchFamily="18" charset="0"/>
                <a:cs typeface="Arial" panose="020B0604020202020204" pitchFamily="34" charset="0"/>
              </a:rPr>
              <a:t>118 «Детский сад комбинированного вида»</a:t>
            </a:r>
            <a:br>
              <a:rPr lang="ru-RU" altLang="ru-RU" sz="2200" dirty="0" smtClean="0">
                <a:solidFill>
                  <a:srgbClr val="002060"/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altLang="ru-RU" sz="2200" dirty="0" smtClean="0">
                <a:solidFill>
                  <a:srgbClr val="002060"/>
                </a:solidFill>
                <a:latin typeface="Georgia" pitchFamily="18" charset="0"/>
                <a:cs typeface="Arial" panose="020B0604020202020204" pitchFamily="34" charset="0"/>
              </a:rPr>
              <a:t> г. Кемерово </a:t>
            </a:r>
            <a:r>
              <a:rPr lang="ru-RU" alt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96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 №118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«Детский сад комбинированного вида» </a:t>
            </a: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/>
          <a:stretch>
            <a:fillRect/>
          </a:stretch>
        </p:blipFill>
        <p:spPr>
          <a:xfrm>
            <a:off x="1403649" y="1428736"/>
            <a:ext cx="2520280" cy="3440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5143512"/>
            <a:ext cx="8501122" cy="135732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развития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с нарушениями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эмоционально-волевой сферы</a:t>
            </a:r>
          </a:p>
          <a:p>
            <a:pPr algn="ctr"/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714356"/>
            <a:ext cx="6696092" cy="3786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коррекционной работы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ДОО с детьми, имеющими тяжелые нарушениями речи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соответствии с ФГОС ДО»</a:t>
            </a:r>
            <a:endParaRPr lang="ru-RU" sz="3600" b="1" cap="none" dirty="0">
              <a:ln w="1905"/>
              <a:solidFill>
                <a:srgbClr val="327C8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036496" cy="666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детей старшего дошкольного возраста  с проблемами в развитии эмоционально-волевой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ГИПЕРАКТИВНЫЕ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</a:p>
          <a:p>
            <a:pPr>
              <a:lnSpc>
                <a:spcPct val="107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«Активный»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 латинского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деятельный, действенный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греческого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над, сверху – указывает на превышение нормы.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личности, которая проявляется несвойственными для нормального, соответствующего возрасту, развития ребенка невнимательностью, отвлекаемостью, дефицитом активного внимания импульсивностью и повышенной двигательной активностью.» (Психологический словарь, 1997, с.72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блока проявления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дефицит внимания, импульсивность, повышенная двигательная активность (Шевченко Ю.С., 1997;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Заваденко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Н.Н., 2000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коррекционной работы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агрессивными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дефицитарных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функций (внимания, контроля поведе­ния, двигательного контроля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69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отработ­ка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 навыков взаимодействия со взрослыми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сверстниками; </a:t>
            </a:r>
          </a:p>
          <a:p>
            <a:pPr indent="-469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долж­на осуществляться работа с гневом.</a:t>
            </a:r>
          </a:p>
          <a:p>
            <a:pPr indent="-469900"/>
            <a:endParaRPr lang="ru-RU" dirty="0"/>
          </a:p>
          <a:p>
            <a:pPr indent="-469900" algn="ctr">
              <a:spcAft>
                <a:spcPts val="0"/>
              </a:spcAft>
            </a:pP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714356"/>
            <a:ext cx="6696092" cy="3786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коррекционной работы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ДОО с детьми, имеющими тяжелые нарушениями речи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соответствии с ФГОС ДО»</a:t>
            </a:r>
            <a:endParaRPr lang="ru-RU" sz="3600" b="1" cap="none" dirty="0">
              <a:ln w="1905"/>
              <a:solidFill>
                <a:srgbClr val="327C8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116632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3.  Сущность психолого-педагогического сопровождения  развития детей, имеющих нарушения в развитии эмоционально-волевой сферы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36712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предположить, что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это помощь, то под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понимается процесс — совокупность последовательных действий, позволяющих субъекту определиться с принятием решения и нести ответственность за реализацию решения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40385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связь между методом и процессом сопровождения  Е.И. Казакова определяет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единство четырех взаимосвязанных  функции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существа возникшей проблемы;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участников сопровождения о существе проблемы и возможных путях её решения;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на этапе принятия решения участниками сопровождения и выработка плана решения проблемы;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помощь на этапе реализация этого плана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идентифицировать с понятием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сопровождения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объединение специалистов разного профиля, осуществляющих процесс сопровождения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педагогический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консилиум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образовательном учреждении.</a:t>
            </a:r>
          </a:p>
          <a:p>
            <a:pPr indent="540385" algn="just">
              <a:spcAft>
                <a:spcPts val="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714356"/>
            <a:ext cx="6696092" cy="3786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коррекционной работы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ДОО с детьми, имеющими тяжелые нарушениями речи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соответствии с ФГОС ДО»</a:t>
            </a:r>
            <a:endParaRPr lang="ru-RU" sz="3600" b="1" cap="none" dirty="0">
              <a:ln w="1905"/>
              <a:solidFill>
                <a:srgbClr val="327C8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8892480" cy="125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  Стратегия психолого-педагогического сопровождения детей с эмоционально-волевыми нарушениями  в дошкольном образовательном учреждении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7" y="1196752"/>
            <a:ext cx="90364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69900"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69900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69900"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педагогическое   сопровождение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процессе дошкольного учреждения  трактуется   как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профессиональной  деятельности различных специалистов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оптимальных условий  для становления его личности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всестороннего развития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 его задатками, возможностями   и способностями.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69900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со­бенности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системы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–педагогический консилиум (ППК) – наиболее распространенная  форма сопровождения ребенка, закрепленная нормативно приказом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заведующего;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69900" algn="ctr"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714356"/>
            <a:ext cx="6696092" cy="3786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коррекционной работы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ДОО с детьми, имеющими тяжелые нарушениями речи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соответствии с ФГОС ДО»</a:t>
            </a:r>
            <a:endParaRPr lang="ru-RU" sz="3600" b="1" cap="none" dirty="0">
              <a:ln w="1905"/>
              <a:solidFill>
                <a:srgbClr val="327C8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9144000" cy="125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  Стратегия психолого-педагогического сопровождения детей с эмоционально-волевыми нарушениями  в дошкольном образовательном учреждении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0364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69900" algn="ctr"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69900" algn="ctr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организационно-методического обес­печения образовательного и коррекционного процесса в ДОУ служ­бой ППМС - сопровождения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Шипицина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Л.М., 2003 г):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уточнение индивидуального образовательного маршрута для каждого ребенка (включает в себя определение образовательных программ и организацию их по темам во вре­менных интервалах, доступных ребенку с учетом его актуаль­ных возможностей);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уточнение  и реализация схем и программ сопровождения детей с особыми потребностями с учетом данных динамического обсле­дования;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Гигиеническое нормирование нагрузок;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преемственности и последовательности в работе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714356"/>
            <a:ext cx="6696092" cy="3786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коррекционной работы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ДОО с детьми, имеющими тяжелые нарушениями речи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соответствии с ФГОС ДО»</a:t>
            </a:r>
            <a:endParaRPr lang="ru-RU" sz="3600" b="1" cap="none" dirty="0">
              <a:ln w="1905"/>
              <a:solidFill>
                <a:srgbClr val="327C8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9144000" cy="1905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  Стратегия психолого-педагогического сопровождения детей с эмоционально-волевыми нарушениями  в дошкольном образовательном учреждении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708920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69900" algn="ctr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системного   сопровождения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этап;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Поисковый этап;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Консультативно-проективный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 договорной)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этап;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714356"/>
            <a:ext cx="6696092" cy="3786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коррекционной работы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ДОО с детьми, имеющими тяжелые нарушениями речи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соответствии с ФГОС ДО»</a:t>
            </a:r>
            <a:endParaRPr lang="ru-RU" sz="3600" b="1" cap="none" dirty="0">
              <a:ln w="1905"/>
              <a:solidFill>
                <a:srgbClr val="327C8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9144000" cy="125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i="1" dirty="0"/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  Стратегия психолого-педагогического сопровождения детей с эмоционально-волевыми нарушениями  в дошкольном образовательном учреждении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0364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69900" algn="ctr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i="1" dirty="0" smtClean="0"/>
          </a:p>
          <a:p>
            <a:r>
              <a:rPr lang="ru-RU" i="1" dirty="0" smtClean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диагностики в системе сопровождения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этапа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ориентирование в актуальных про­блемах ребенка, формулирование гипотезы о причинах их возникнове­ния, определение средств дальнейшей диагностики и подходов к обес­печению адаптации и первичной коррекции.</a:t>
            </a: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предусматривает собой углубленную диагностику и определение зоны ближайшего развития ребенка.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динамическую диагностику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катамнеза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714356"/>
            <a:ext cx="6696092" cy="3786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коррекционной работы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ДОО с детьми, имеющими тяжелые нарушениями речи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соответствии с ФГОС ДО»</a:t>
            </a:r>
            <a:endParaRPr lang="ru-RU" sz="3600" b="1" cap="none" dirty="0">
              <a:ln w="1905"/>
              <a:solidFill>
                <a:srgbClr val="327C8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  Стратегия психолого-педагогического сопровождения детей с эмоционально-волевыми нарушениями  в дошкольном образовательном учреждении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036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69900" algn="ctr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аспекты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корекционно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развивающей работы с детьми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работы в простран­стве нормального детства – способствовать полноценно­му психическому и личностному развитию ребенка.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психолого-педагогическая коррекция отклонений в психическом развитии ребенка (интеллекту­альном, эмоциональном, мотивационном, поведенческом, волевом, двигательном и пр.) на основе создания оптималь­ных психолого-педагогических условий для развития твор­ческого потенциала личности каждого ребенка.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ребования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коррекционным программам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714356"/>
            <a:ext cx="6696092" cy="3786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коррекционной работы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ДОО с детьми, имеющими тяжелые нарушениями речи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соответствии с ФГОС ДО»</a:t>
            </a:r>
            <a:endParaRPr lang="ru-RU" sz="3600" b="1" cap="none" dirty="0">
              <a:ln w="1905"/>
              <a:solidFill>
                <a:srgbClr val="327C8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96752"/>
            <a:ext cx="90364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69900" algn="ctr"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69900" algn="ctr"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69900" algn="ctr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69900" algn="ctr"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69900" algn="ctr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69900" algn="ctr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649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714356"/>
            <a:ext cx="6696092" cy="3786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коррекционной работы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ДОО с детьми, имеющими тяжелые нарушениями речи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соответствии с ФГОС ДО»</a:t>
            </a:r>
            <a:endParaRPr lang="ru-RU" sz="3600" b="1" cap="none" dirty="0">
              <a:ln w="1905"/>
              <a:solidFill>
                <a:srgbClr val="327C8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036496" cy="1021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 модуля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Теоретический и практический анализ основных подходов в работе по формированию эмоционально-волевой сферы у дошкольников.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1. Причины эмоционально-личностных проблем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2. Характеристика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среднего и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 с проблемами в развитии эмоционально-волевой   сферы (тревожные, агрессивные,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Сущность психолого-педагогического сопровождения   развития детей, имеющих нарушения в развитии эмоционально-волевой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Стратегия психолого-педагогического сопровождения детей с эмоционально-волевыми расстройствами.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69900" algn="ctr">
              <a:spcAft>
                <a:spcPts val="0"/>
              </a:spcAft>
            </a:pP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7955" y1="19591" x2="57955" y2="19591"/>
                        <a14:foregroundMark x1="25341" y1="59284" x2="25341" y2="59284"/>
                        <a14:foregroundMark x1="17955" y1="87394" x2="17955" y2="87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16" y="4176255"/>
            <a:ext cx="3347864" cy="1961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Блок-схема: перфолента 11"/>
          <p:cNvSpPr/>
          <p:nvPr/>
        </p:nvSpPr>
        <p:spPr>
          <a:xfrm>
            <a:off x="0" y="0"/>
            <a:ext cx="9144000" cy="342900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6588">
            <a:off x="208481" y="1271757"/>
            <a:ext cx="1872208" cy="142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5112">
            <a:off x="2282251" y="1250087"/>
            <a:ext cx="2526152" cy="1809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9043">
            <a:off x="4931619" y="407868"/>
            <a:ext cx="1900237" cy="1494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r="7815"/>
          <a:stretch/>
        </p:blipFill>
        <p:spPr bwMode="auto">
          <a:xfrm rot="21320384">
            <a:off x="7092632" y="1414870"/>
            <a:ext cx="1673779" cy="1005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8596" y="3929066"/>
            <a:ext cx="564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10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dirty="0" smtClean="0">
                <a:solidFill>
                  <a:srgbClr val="010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охранение и укрепление</a:t>
            </a:r>
          </a:p>
          <a:p>
            <a:pPr algn="ctr"/>
            <a:r>
              <a:rPr lang="ru-RU" sz="2400" b="1" dirty="0" smtClean="0">
                <a:solidFill>
                  <a:srgbClr val="010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здоровья дошкольников, создание психологически безопасной и</a:t>
            </a:r>
          </a:p>
          <a:p>
            <a:pPr algn="ctr"/>
            <a:r>
              <a:rPr lang="ru-RU" sz="2400" b="1" dirty="0" smtClean="0">
                <a:solidFill>
                  <a:srgbClr val="010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комфортной образовательной среды</a:t>
            </a:r>
            <a:r>
              <a:rPr lang="ru-RU" sz="2400" dirty="0" smtClean="0">
                <a:solidFill>
                  <a:srgbClr val="01014F"/>
                </a:solidFill>
                <a:latin typeface="Georgia" pitchFamily="18" charset="0"/>
              </a:rPr>
              <a:t>!</a:t>
            </a:r>
            <a:endParaRPr lang="ru-RU" sz="2400" dirty="0">
              <a:solidFill>
                <a:srgbClr val="01014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714356"/>
            <a:ext cx="6696092" cy="3786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коррекционной работы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ДОО с детьми, имеющими тяжелые нарушениями речи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соответствии с ФГОС ДО»</a:t>
            </a:r>
            <a:endParaRPr lang="ru-RU" sz="3600" b="1" cap="none" dirty="0">
              <a:ln w="1905"/>
              <a:solidFill>
                <a:srgbClr val="327C8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036496" cy="7232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Причины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эмоционально-личностных проблем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lvl="1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нормальным психическим развитием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понимаются поступательные, необратимые изменения в виде качественных новообразований в структуре психики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СемагоН.Я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Семаго М.М.,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обычное развитие, протекающее в неблагоприятных    условиях,    патогенный    характер    которых превышает   компенсаторные   возможности   индивида,   в силу чего, последний нуждается в медико-социальной и психолого-педагогической помощи.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(1960) выделены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условия нормального развития ребенка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нормальная работа головного мозга и его коры; при наличии патологических состояний нарушается баланс раздражительных и тормозных процессов, затрудняется осуществление сложных форм анализа синтеза поступающей информации, замедляется развитие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нормальное физическое развитие и связанное с ним сохранение нормальной работоспособности и тонуса нервных процессов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сохранность органов чувств, которые обеспечивают связь ребенка с внешним миром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систематичность и последовательность обучения ребенка в семье, детском саду, школе.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714356"/>
            <a:ext cx="6696092" cy="3786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коррекционной работы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ДОО с детьми, имеющими тяжелые нарушениями речи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соответствии с ФГОС ДО»</a:t>
            </a:r>
            <a:endParaRPr lang="ru-RU" sz="3600" b="1" cap="none" dirty="0">
              <a:ln w="1905"/>
              <a:solidFill>
                <a:srgbClr val="327C8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63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эмоционально-личностных проблем детей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 риска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психофизическом развитии ребенка называются постоянно действующие обстоятельства, вызывающие устойчивые изменения того или иного признака и недостаточность психофизического развития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группы факторов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(генетические, соматические и повреждения головного мозга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(ранние средовые воздействия и текущие воздействия).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69900" algn="ctr">
              <a:spcAft>
                <a:spcPts val="0"/>
              </a:spcAft>
            </a:pP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714356"/>
            <a:ext cx="6696092" cy="3786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коррекционной работы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ДОО с детьми, имеющими тяжелые нарушениями речи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соответствии с ФГОС ДО»</a:t>
            </a:r>
            <a:endParaRPr lang="ru-RU" sz="3600" b="1" cap="none" dirty="0">
              <a:ln w="1905"/>
              <a:solidFill>
                <a:srgbClr val="327C8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60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эмоционально-личностных проблем детей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5 % детей рождается абсолютно здоровыми, остальные же 95%  - дети с органическими поражениями головного мозга различной степени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выраженности;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18-20% в 7лет имеют пограничные (не грубые) нарушения психического здоровья;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 имеют нарушения речевого развития;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35% имеют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сложно-координированных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в 7 лет отличаются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зрительно-моторных,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слухомоторных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сенсорных координаций;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 имеют замедленный темп деятельности.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714356"/>
            <a:ext cx="6696092" cy="3786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коррекционной работы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ДОО с детьми, имеющими тяжелые нарушениями речи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соответствии с ФГОС ДО»</a:t>
            </a:r>
            <a:endParaRPr lang="ru-RU" sz="3600" b="1" cap="none" dirty="0">
              <a:ln w="1905"/>
              <a:solidFill>
                <a:srgbClr val="327C8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38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детей старшего дошкольного возраста  с проблемами в развитии эмоционально-волевой   сферы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-это дети, у которых наблюдается отклонение от нормы в физическом, психическом и социальном развитии, сопровождающееся нарушением адаптивных функций эмоционально–личностной сферы, вследствие биологических, социально-экономических, психологических факторов.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 относятся дети с нарушениями в аффективной сфере, педагогически запущенные дети, дети с задержкой психического развития, дети с проблемами в развитии, дети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психопатоподобным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поведением и многие другие.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714356"/>
            <a:ext cx="6696092" cy="3786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коррекционной работы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ДОО с детьми, имеющими тяжелые нарушениями речи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соответствии с ФГОС ДО»</a:t>
            </a:r>
            <a:endParaRPr lang="ru-RU" sz="3600" b="1" cap="none" dirty="0">
              <a:ln w="1905"/>
              <a:solidFill>
                <a:srgbClr val="327C8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036496" cy="682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детей старшего дошкольного возраста  с проблемами в развитии эмоционально-волевой   сферы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ТРЕВОЖНЫЕ ДЕТИ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индивидуальная психологическая особенность, проявляющаяся в склон­ности человека к частым и интенсивным переживани­ям состояния тревоги, а также в низком пороге его возникновения. Рассматривается как личностное об­разование и/или как свойство темперамента, обуслов­ленное слабостью нервных процессов» (Психологиче­ский словарь, 1997, с. 386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коррекционной работы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тревож­ными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самооцен­ки ребенка;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 ребенка способам снятия мышечного и эмоционального напряжения;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отработке навыков владения собой в ситу­ациях, травмирующих ребенка.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69900" algn="ctr">
              <a:spcAft>
                <a:spcPts val="0"/>
              </a:spcAft>
            </a:pP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714356"/>
            <a:ext cx="6696092" cy="3786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коррекционной работы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ДОО с детьми, имеющими тяжелые нарушениями речи </a:t>
            </a:r>
            <a:b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rgbClr val="327C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соответствии с ФГОС ДО»</a:t>
            </a:r>
            <a:endParaRPr lang="ru-RU" sz="3600" b="1" cap="none" dirty="0">
              <a:ln w="1905"/>
              <a:solidFill>
                <a:srgbClr val="327C8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036496" cy="7107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детей старшего дошкольного возраста  с проблемами в развитии эмоционально-волевой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АГРЕССИВНЫЕ ДЕТИ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латинского — нападение, приступ) — это мотивированное деструктивное пове­дение, противоречащее нормам и правилам сосущест­вования людей в обществе, наносящее вред объектам нападения (одушевленным и неодушевленным), прино­сящее физический ущерб людям (отрицательные пере­живания, состояния напряженности, страха, подавлен­ности и т. д.) (Психологический словарь, 1997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коррекционной работы с агрессивными детьми: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агрессивных детей способам выражения гнева в приемлемой форме;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приемам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саморегуля­ции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умению владеть собой в различных си­туациях;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навыков общения в воз­можных конфликтных ситуациях;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таких качеств,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доверие к людям и т. д.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69900" algn="ctr">
              <a:spcAft>
                <a:spcPts val="0"/>
              </a:spcAft>
            </a:pP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1012</TotalTime>
  <Words>1089</Words>
  <Application>Microsoft Office PowerPoint</Application>
  <PresentationFormat>Экран (4:3)</PresentationFormat>
  <Paragraphs>194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Georgia</vt:lpstr>
      <vt:lpstr>Times New Roman</vt:lpstr>
      <vt:lpstr>Wingdings</vt:lpstr>
      <vt:lpstr>Главная</vt:lpstr>
      <vt:lpstr> АСФАНДИЯРОВА  Светлана Геннадьевна  педагог-психолог  МБДОУ №118 «Детский сад комбинированного вида»  г. Кемерово  </vt:lpstr>
      <vt:lpstr>«Организация  коррекционной работы  в ДОО с детьми, имеющими тяжелые нарушениями речи  в соответствии с ФГОС ДО»</vt:lpstr>
      <vt:lpstr>Презентация PowerPoint</vt:lpstr>
      <vt:lpstr>«Организация  коррекционной работы  в ДОО с детьми, имеющими тяжелые нарушениями речи  в соответствии с ФГОС ДО»</vt:lpstr>
      <vt:lpstr>«Организация  коррекционной работы  в ДОО с детьми, имеющими тяжелые нарушениями речи  в соответствии с ФГОС ДО»</vt:lpstr>
      <vt:lpstr>«Организация  коррекционной работы  в ДОО с детьми, имеющими тяжелые нарушениями речи  в соответствии с ФГОС ДО»</vt:lpstr>
      <vt:lpstr>«Организация  коррекционной работы  в ДОО с детьми, имеющими тяжелые нарушениями речи  в соответствии с ФГОС ДО»</vt:lpstr>
      <vt:lpstr>«Организация  коррекционной работы  в ДОО с детьми, имеющими тяжелые нарушениями речи  в соответствии с ФГОС ДО»</vt:lpstr>
      <vt:lpstr>«Организация  коррекционной работы  в ДОО с детьми, имеющими тяжелые нарушениями речи  в соответствии с ФГОС ДО»</vt:lpstr>
      <vt:lpstr>«Организация  коррекционной работы  в ДОО с детьми, имеющими тяжелые нарушениями речи  в соответствии с ФГОС ДО»</vt:lpstr>
      <vt:lpstr>«Организация  коррекционной работы  в ДОО с детьми, имеющими тяжелые нарушениями речи  в соответствии с ФГОС ДО»</vt:lpstr>
      <vt:lpstr>«Организация  коррекционной работы  в ДОО с детьми, имеющими тяжелые нарушениями речи  в соответствии с ФГОС ДО»</vt:lpstr>
      <vt:lpstr>«Организация  коррекционной работы  в ДОО с детьми, имеющими тяжелые нарушениями речи  в соответствии с ФГОС ДО»</vt:lpstr>
      <vt:lpstr>«Организация  коррекционной работы  в ДОО с детьми, имеющими тяжелые нарушениями речи  в соответствии с ФГОС ДО»</vt:lpstr>
      <vt:lpstr>«Организация  коррекционной работы  в ДОО с детьми, имеющими тяжелые нарушениями речи  в соответствии с ФГОС ДО»</vt:lpstr>
      <vt:lpstr>«Организация  коррекционной работы  в ДОО с детьми, имеющими тяжелые нарушениями речи  в соответствии с ФГОС ДО»</vt:lpstr>
      <vt:lpstr>«Организация  коррекционной работы  в ДОО с детьми, имеющими тяжелые нарушениями речи  в соответствии с ФГОС ДО»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 С</dc:creator>
  <cp:lastModifiedBy>maktrahin@gmail.com</cp:lastModifiedBy>
  <cp:revision>91</cp:revision>
  <dcterms:modified xsi:type="dcterms:W3CDTF">2021-02-22T07:01:50Z</dcterms:modified>
</cp:coreProperties>
</file>