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7" r:id="rId19"/>
    <p:sldId id="278" r:id="rId20"/>
    <p:sldId id="279" r:id="rId21"/>
    <p:sldId id="281" r:id="rId22"/>
    <p:sldId id="274" r:id="rId23"/>
    <p:sldId id="275" r:id="rId24"/>
    <p:sldId id="276" r:id="rId25"/>
    <p:sldId id="280" r:id="rId26"/>
    <p:sldId id="273"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TxStyle/>
      <a:tcStyle>
        <a:tcBdr/>
        <a:fill>
          <a:solidFill>
            <a:schemeClr val="accent1">
              <a:tint val="40000"/>
            </a:schemeClr>
          </a:solidFill>
        </a:fill>
      </a:tcStyle>
    </a:band1H>
    <a:band2H>
      <a:tcTxStyle/>
      <a:tcStyle>
        <a:tcBdr/>
      </a:tcStyle>
    </a:band2H>
    <a:band1V>
      <a:tcTxStyle/>
      <a:tcStyle>
        <a:tcBdr/>
        <a:fill>
          <a:solidFill>
            <a:schemeClr val="accent1">
              <a:tint val="40000"/>
            </a:schemeClr>
          </a:solidFill>
        </a:fill>
      </a:tcStyle>
    </a:band1V>
    <a:band2V>
      <a:tcTxStyle/>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75" autoAdjust="0"/>
    <p:restoredTop sz="94660"/>
  </p:normalViewPr>
  <p:slideViewPr>
    <p:cSldViewPr snapToGrid="0">
      <p:cViewPr varScale="1">
        <p:scale>
          <a:sx n="78" d="100"/>
          <a:sy n="78" d="100"/>
        </p:scale>
        <p:origin x="-396" y="-84"/>
      </p:cViewPr>
      <p:guideLst>
        <p:guide orient="horz" pos="2160"/>
        <p:guide pos="3840"/>
      </p:guideLst>
    </p:cSldViewPr>
  </p:slideViewPr>
  <p:notesTextViewPr>
    <p:cViewPr>
      <p:scale>
        <a:sx n="100" d="100"/>
        <a:sy n="100" d="100"/>
      </p:scale>
      <p:origin x="0" y="0"/>
    </p:cViewPr>
  </p:notesText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12F693C-5F54-4568-BD7B-9FDC0D500A7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D6F22CCB-A974-4CE1-A3A7-EF6D50227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3EB8A8BD-53FC-4A5F-B2C5-E1282BF38F4E}"/>
              </a:ext>
            </a:extLst>
          </p:cNvPr>
          <p:cNvSpPr>
            <a:spLocks noGrp="1"/>
          </p:cNvSpPr>
          <p:nvPr>
            <p:ph type="dt" sz="half" idx="10"/>
          </p:nvPr>
        </p:nvSpPr>
        <p:spPr/>
        <p:txBody>
          <a:bodyPr/>
          <a:lstStyle/>
          <a:p>
            <a:fld id="{B31CF210-F5D8-48C8-80FC-7369C3CEB762}" type="datetimeFigureOut">
              <a:rPr lang="ru-RU" smtClean="0"/>
              <a:pPr/>
              <a:t>09.05.2021</a:t>
            </a:fld>
            <a:endParaRPr lang="ru-RU" dirty="0"/>
          </a:p>
        </p:txBody>
      </p:sp>
      <p:sp>
        <p:nvSpPr>
          <p:cNvPr id="5" name="Нижний колонтитул 4">
            <a:extLst>
              <a:ext uri="{FF2B5EF4-FFF2-40B4-BE49-F238E27FC236}">
                <a16:creationId xmlns:a16="http://schemas.microsoft.com/office/drawing/2014/main" xmlns="" id="{B6A876CD-16D6-441C-8244-D42DC48A18AE}"/>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xmlns="" id="{85186CF0-6F47-4EEA-A4F9-C7D3381F4B78}"/>
              </a:ext>
            </a:extLst>
          </p:cNvPr>
          <p:cNvSpPr>
            <a:spLocks noGrp="1"/>
          </p:cNvSpPr>
          <p:nvPr>
            <p:ph type="sldNum" sz="quarter" idx="12"/>
          </p:nvPr>
        </p:nvSpPr>
        <p:spPr/>
        <p:txBody>
          <a:bodyPr/>
          <a:lstStyle/>
          <a:p>
            <a:fld id="{90A48EBB-BEE4-4F4D-9840-A340208AB102}" type="slidenum">
              <a:rPr lang="ru-RU" smtClean="0"/>
              <a:pPr/>
              <a:t>‹#›</a:t>
            </a:fld>
            <a:endParaRPr lang="ru-RU" dirty="0"/>
          </a:p>
        </p:txBody>
      </p:sp>
    </p:spTree>
    <p:extLst>
      <p:ext uri="{BB962C8B-B14F-4D97-AF65-F5344CB8AC3E}">
        <p14:creationId xmlns:p14="http://schemas.microsoft.com/office/powerpoint/2010/main" xmlns="" val="777108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0">
              <a:defRPr/>
            </a:pPr>
            <a:r>
              <a:rPr lang="ru-RU"/>
              <a:t>Образец заголовка</a:t>
            </a:r>
          </a:p>
        </p:txBody>
      </p:sp>
      <p:sp>
        <p:nvSpPr>
          <p:cNvPr id="3" name="Вертикальный текст 2"/>
          <p:cNvSpPr>
            <a:spLocks noGrp="1"/>
          </p:cNvSpPr>
          <p:nvPr>
            <p:ph type="body" orient="vert" idx="1"/>
          </p:nvPr>
        </p:nvSpPr>
        <p:spPr/>
        <p:txBody>
          <a:bodyPr vert="eaVert"/>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10"/>
          </p:nvPr>
        </p:nvSpPr>
        <p:spPr/>
        <p:txBody>
          <a:bodyPr/>
          <a:lstStyle/>
          <a:p>
            <a:pPr lvl="0">
              <a:defRPr/>
            </a:pPr>
            <a:fld id="{B31CF210-F5D8-48C8-80FC-7369C3CEB762}" type="datetime1">
              <a:rPr lang="ru-RU"/>
              <a:pPr lvl="0">
                <a:defRPr/>
              </a:pPr>
              <a:t>09.05.2021</a:t>
            </a:fld>
            <a:endParaRPr lang="ru-RU"/>
          </a:p>
        </p:txBody>
      </p:sp>
      <p:sp>
        <p:nvSpPr>
          <p:cNvPr id="5" name="Нижний колонтитул 4"/>
          <p:cNvSpPr>
            <a:spLocks noGrp="1"/>
          </p:cNvSpPr>
          <p:nvPr>
            <p:ph type="ftr" sz="quarter" idx="11"/>
          </p:nvPr>
        </p:nvSpPr>
        <p:spPr/>
        <p:txBody>
          <a:bodyPr/>
          <a:lstStyle/>
          <a:p>
            <a:pPr lvl="0">
              <a:defRPr/>
            </a:pPr>
            <a:endParaRPr lang="ru-RU" altLang="en-US"/>
          </a:p>
        </p:txBody>
      </p:sp>
      <p:sp>
        <p:nvSpPr>
          <p:cNvPr id="6" name="Номер слайда 5"/>
          <p:cNvSpPr>
            <a:spLocks noGrp="1"/>
          </p:cNvSpPr>
          <p:nvPr>
            <p:ph type="sldNum" sz="quarter" idx="12"/>
          </p:nvPr>
        </p:nvSpPr>
        <p:spPr/>
        <p:txBody>
          <a:bodyPr/>
          <a:lstStyle/>
          <a:p>
            <a:pPr lvl="0">
              <a:defRPr/>
            </a:pPr>
            <a:fld id="{90A48EBB-BEE4-4F4D-9840-A340208AB102}" type="slidenum">
              <a:rPr lang="ru-RU"/>
              <a:pPr lvl="0">
                <a:defRPr/>
              </a:pPr>
              <a:t>‹#›</a:t>
            </a:fld>
            <a:endParaRPr lang="ru-R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pPr lvl="0">
              <a:defRPr/>
            </a:pPr>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10"/>
          </p:nvPr>
        </p:nvSpPr>
        <p:spPr/>
        <p:txBody>
          <a:bodyPr/>
          <a:lstStyle/>
          <a:p>
            <a:pPr lvl="0">
              <a:defRPr/>
            </a:pPr>
            <a:fld id="{B31CF210-F5D8-48C8-80FC-7369C3CEB762}" type="datetime1">
              <a:rPr lang="ru-RU"/>
              <a:pPr lvl="0">
                <a:defRPr/>
              </a:pPr>
              <a:t>09.05.2021</a:t>
            </a:fld>
            <a:endParaRPr lang="ru-RU"/>
          </a:p>
        </p:txBody>
      </p:sp>
      <p:sp>
        <p:nvSpPr>
          <p:cNvPr id="5" name="Нижний колонтитул 4"/>
          <p:cNvSpPr>
            <a:spLocks noGrp="1"/>
          </p:cNvSpPr>
          <p:nvPr>
            <p:ph type="ftr" sz="quarter" idx="11"/>
          </p:nvPr>
        </p:nvSpPr>
        <p:spPr/>
        <p:txBody>
          <a:bodyPr/>
          <a:lstStyle/>
          <a:p>
            <a:pPr lvl="0">
              <a:defRPr/>
            </a:pPr>
            <a:endParaRPr lang="ru-RU" altLang="en-US"/>
          </a:p>
        </p:txBody>
      </p:sp>
      <p:sp>
        <p:nvSpPr>
          <p:cNvPr id="6" name="Номер слайда 5"/>
          <p:cNvSpPr>
            <a:spLocks noGrp="1"/>
          </p:cNvSpPr>
          <p:nvPr>
            <p:ph type="sldNum" sz="quarter" idx="12"/>
          </p:nvPr>
        </p:nvSpPr>
        <p:spPr/>
        <p:txBody>
          <a:bodyPr/>
          <a:lstStyle/>
          <a:p>
            <a:pPr lvl="0">
              <a:defRPr/>
            </a:pPr>
            <a:fld id="{90A48EBB-BEE4-4F4D-9840-A340208AB102}" type="slidenum">
              <a:rPr lang="ru-RU"/>
              <a:pPr lvl="0">
                <a:defRPr/>
              </a:pPr>
              <a:t>‹#›</a:t>
            </a:fld>
            <a:endParaRPr lang="ru-R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CB6565D-6F2C-4676-8619-CBA86B98C99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DA8033C8-8792-4F89-90AA-F32592C09BC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ACC7C0DE-8E7F-446E-97B3-0860DBA35B94}"/>
              </a:ext>
            </a:extLst>
          </p:cNvPr>
          <p:cNvSpPr>
            <a:spLocks noGrp="1"/>
          </p:cNvSpPr>
          <p:nvPr>
            <p:ph type="dt" sz="half" idx="10"/>
          </p:nvPr>
        </p:nvSpPr>
        <p:spPr/>
        <p:txBody>
          <a:bodyPr/>
          <a:lstStyle/>
          <a:p>
            <a:fld id="{B31CF210-F5D8-48C8-80FC-7369C3CEB762}" type="datetimeFigureOut">
              <a:rPr lang="ru-RU" smtClean="0"/>
              <a:pPr/>
              <a:t>09.05.2021</a:t>
            </a:fld>
            <a:endParaRPr lang="ru-RU" dirty="0"/>
          </a:p>
        </p:txBody>
      </p:sp>
      <p:sp>
        <p:nvSpPr>
          <p:cNvPr id="5" name="Нижний колонтитул 4">
            <a:extLst>
              <a:ext uri="{FF2B5EF4-FFF2-40B4-BE49-F238E27FC236}">
                <a16:creationId xmlns:a16="http://schemas.microsoft.com/office/drawing/2014/main" xmlns="" id="{68077993-ECDC-4288-8B7E-A6174EBC568D}"/>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xmlns="" id="{3CFC23A5-F868-449A-8ECA-8302AB7A070C}"/>
              </a:ext>
            </a:extLst>
          </p:cNvPr>
          <p:cNvSpPr>
            <a:spLocks noGrp="1"/>
          </p:cNvSpPr>
          <p:nvPr>
            <p:ph type="sldNum" sz="quarter" idx="12"/>
          </p:nvPr>
        </p:nvSpPr>
        <p:spPr/>
        <p:txBody>
          <a:bodyPr/>
          <a:lstStyle/>
          <a:p>
            <a:fld id="{90A48EBB-BEE4-4F4D-9840-A340208AB102}" type="slidenum">
              <a:rPr lang="ru-RU" smtClean="0"/>
              <a:pPr/>
              <a:t>‹#›</a:t>
            </a:fld>
            <a:endParaRPr lang="ru-RU" dirty="0"/>
          </a:p>
        </p:txBody>
      </p:sp>
    </p:spTree>
    <p:extLst>
      <p:ext uri="{BB962C8B-B14F-4D97-AF65-F5344CB8AC3E}">
        <p14:creationId xmlns:p14="http://schemas.microsoft.com/office/powerpoint/2010/main" xmlns="" val="2267680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раздела"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pPr lvl="0">
              <a:defRPr/>
            </a:pPr>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ru-RU"/>
              <a:t>Образец текста</a:t>
            </a:r>
          </a:p>
        </p:txBody>
      </p:sp>
      <p:sp>
        <p:nvSpPr>
          <p:cNvPr id="4" name="Дата 3"/>
          <p:cNvSpPr>
            <a:spLocks noGrp="1"/>
          </p:cNvSpPr>
          <p:nvPr>
            <p:ph type="dt" sz="half" idx="10"/>
          </p:nvPr>
        </p:nvSpPr>
        <p:spPr/>
        <p:txBody>
          <a:bodyPr/>
          <a:lstStyle/>
          <a:p>
            <a:pPr lvl="0">
              <a:defRPr/>
            </a:pPr>
            <a:fld id="{B31CF210-F5D8-48C8-80FC-7369C3CEB762}" type="datetime1">
              <a:rPr lang="ru-RU"/>
              <a:pPr lvl="0">
                <a:defRPr/>
              </a:pPr>
              <a:t>09.05.2021</a:t>
            </a:fld>
            <a:endParaRPr lang="ru-RU"/>
          </a:p>
        </p:txBody>
      </p:sp>
      <p:sp>
        <p:nvSpPr>
          <p:cNvPr id="5" name="Нижний колонтитул 4"/>
          <p:cNvSpPr>
            <a:spLocks noGrp="1"/>
          </p:cNvSpPr>
          <p:nvPr>
            <p:ph type="ftr" sz="quarter" idx="11"/>
          </p:nvPr>
        </p:nvSpPr>
        <p:spPr/>
        <p:txBody>
          <a:bodyPr/>
          <a:lstStyle/>
          <a:p>
            <a:pPr lvl="0">
              <a:defRPr/>
            </a:pPr>
            <a:endParaRPr lang="ru-RU" altLang="en-US"/>
          </a:p>
        </p:txBody>
      </p:sp>
      <p:sp>
        <p:nvSpPr>
          <p:cNvPr id="6" name="Номер слайда 5"/>
          <p:cNvSpPr>
            <a:spLocks noGrp="1"/>
          </p:cNvSpPr>
          <p:nvPr>
            <p:ph type="sldNum" sz="quarter" idx="12"/>
          </p:nvPr>
        </p:nvSpPr>
        <p:spPr/>
        <p:txBody>
          <a:bodyPr/>
          <a:lstStyle/>
          <a:p>
            <a:pPr lvl="0">
              <a:defRPr/>
            </a:pPr>
            <a:fld id="{90A48EBB-BEE4-4F4D-9840-A340208AB102}" type="slidenum">
              <a:rPr lang="ru-RU"/>
              <a:pPr lvl="0">
                <a:defRPr/>
              </a:pPr>
              <a:t>‹#›</a:t>
            </a:fld>
            <a:endParaRPr lang="ru-RU"/>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Два объекта"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0">
              <a:defRPr/>
            </a:pPr>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5" name="Дата 4"/>
          <p:cNvSpPr>
            <a:spLocks noGrp="1"/>
          </p:cNvSpPr>
          <p:nvPr>
            <p:ph type="dt" sz="half" idx="10"/>
          </p:nvPr>
        </p:nvSpPr>
        <p:spPr/>
        <p:txBody>
          <a:bodyPr/>
          <a:lstStyle/>
          <a:p>
            <a:pPr lvl="0">
              <a:defRPr/>
            </a:pPr>
            <a:fld id="{B31CF210-F5D8-48C8-80FC-7369C3CEB762}" type="datetime1">
              <a:rPr lang="ru-RU"/>
              <a:pPr lvl="0">
                <a:defRPr/>
              </a:pPr>
              <a:t>09.05.2021</a:t>
            </a:fld>
            <a:endParaRPr lang="ru-RU"/>
          </a:p>
        </p:txBody>
      </p:sp>
      <p:sp>
        <p:nvSpPr>
          <p:cNvPr id="6" name="Нижний колонтитул 5"/>
          <p:cNvSpPr>
            <a:spLocks noGrp="1"/>
          </p:cNvSpPr>
          <p:nvPr>
            <p:ph type="ftr" sz="quarter" idx="11"/>
          </p:nvPr>
        </p:nvSpPr>
        <p:spPr/>
        <p:txBody>
          <a:bodyPr/>
          <a:lstStyle/>
          <a:p>
            <a:pPr lvl="0">
              <a:defRPr/>
            </a:pPr>
            <a:endParaRPr lang="ru-RU" altLang="en-US"/>
          </a:p>
        </p:txBody>
      </p:sp>
      <p:sp>
        <p:nvSpPr>
          <p:cNvPr id="7" name="Номер слайда 6"/>
          <p:cNvSpPr>
            <a:spLocks noGrp="1"/>
          </p:cNvSpPr>
          <p:nvPr>
            <p:ph type="sldNum" sz="quarter" idx="12"/>
          </p:nvPr>
        </p:nvSpPr>
        <p:spPr/>
        <p:txBody>
          <a:bodyPr/>
          <a:lstStyle/>
          <a:p>
            <a:pPr lvl="0">
              <a:defRPr/>
            </a:pPr>
            <a:fld id="{90A48EBB-BEE4-4F4D-9840-A340208AB102}" type="slidenum">
              <a:rPr lang="ru-RU"/>
              <a:pPr lvl="0">
                <a:defRPr/>
              </a:pPr>
              <a:t>‹#›</a:t>
            </a:fld>
            <a:endParaRPr lang="ru-RU"/>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Сравнение"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pPr lvl="0">
              <a:defRPr/>
            </a:pPr>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7" name="Дата 6"/>
          <p:cNvSpPr>
            <a:spLocks noGrp="1"/>
          </p:cNvSpPr>
          <p:nvPr>
            <p:ph type="dt" sz="half" idx="10"/>
          </p:nvPr>
        </p:nvSpPr>
        <p:spPr/>
        <p:txBody>
          <a:bodyPr/>
          <a:lstStyle/>
          <a:p>
            <a:pPr lvl="0">
              <a:defRPr/>
            </a:pPr>
            <a:fld id="{B31CF210-F5D8-48C8-80FC-7369C3CEB762}" type="datetime1">
              <a:rPr lang="ru-RU"/>
              <a:pPr lvl="0">
                <a:defRPr/>
              </a:pPr>
              <a:t>09.05.2021</a:t>
            </a:fld>
            <a:endParaRPr lang="ru-RU"/>
          </a:p>
        </p:txBody>
      </p:sp>
      <p:sp>
        <p:nvSpPr>
          <p:cNvPr id="8" name="Нижний колонтитул 7"/>
          <p:cNvSpPr>
            <a:spLocks noGrp="1"/>
          </p:cNvSpPr>
          <p:nvPr>
            <p:ph type="ftr" sz="quarter" idx="11"/>
          </p:nvPr>
        </p:nvSpPr>
        <p:spPr/>
        <p:txBody>
          <a:bodyPr/>
          <a:lstStyle/>
          <a:p>
            <a:pPr lvl="0">
              <a:defRPr/>
            </a:pPr>
            <a:endParaRPr lang="ru-RU" altLang="en-US"/>
          </a:p>
        </p:txBody>
      </p:sp>
      <p:sp>
        <p:nvSpPr>
          <p:cNvPr id="9" name="Номер слайда 8"/>
          <p:cNvSpPr>
            <a:spLocks noGrp="1"/>
          </p:cNvSpPr>
          <p:nvPr>
            <p:ph type="sldNum" sz="quarter" idx="12"/>
          </p:nvPr>
        </p:nvSpPr>
        <p:spPr/>
        <p:txBody>
          <a:bodyPr/>
          <a:lstStyle/>
          <a:p>
            <a:pPr lvl="0">
              <a:defRPr/>
            </a:pPr>
            <a:fld id="{90A48EBB-BEE4-4F4D-9840-A340208AB102}" type="slidenum">
              <a:rPr lang="ru-RU"/>
              <a:pPr lvl="0">
                <a:defRPr/>
              </a:pPr>
              <a:t>‹#›</a:t>
            </a:fld>
            <a:endParaRPr lang="ru-RU"/>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Только заголовок"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0">
              <a:defRPr/>
            </a:pPr>
            <a:r>
              <a:rPr lang="ru-RU"/>
              <a:t>Образец заголовка</a:t>
            </a:r>
          </a:p>
        </p:txBody>
      </p:sp>
      <p:sp>
        <p:nvSpPr>
          <p:cNvPr id="3" name="Дата 2"/>
          <p:cNvSpPr>
            <a:spLocks noGrp="1"/>
          </p:cNvSpPr>
          <p:nvPr>
            <p:ph type="dt" sz="half" idx="10"/>
          </p:nvPr>
        </p:nvSpPr>
        <p:spPr/>
        <p:txBody>
          <a:bodyPr/>
          <a:lstStyle/>
          <a:p>
            <a:pPr lvl="0">
              <a:defRPr/>
            </a:pPr>
            <a:fld id="{B31CF210-F5D8-48C8-80FC-7369C3CEB762}" type="datetime1">
              <a:rPr lang="ru-RU"/>
              <a:pPr lvl="0">
                <a:defRPr/>
              </a:pPr>
              <a:t>09.05.2021</a:t>
            </a:fld>
            <a:endParaRPr lang="ru-RU"/>
          </a:p>
        </p:txBody>
      </p:sp>
      <p:sp>
        <p:nvSpPr>
          <p:cNvPr id="4" name="Нижний колонтитул 3"/>
          <p:cNvSpPr>
            <a:spLocks noGrp="1"/>
          </p:cNvSpPr>
          <p:nvPr>
            <p:ph type="ftr" sz="quarter" idx="11"/>
          </p:nvPr>
        </p:nvSpPr>
        <p:spPr/>
        <p:txBody>
          <a:bodyPr/>
          <a:lstStyle/>
          <a:p>
            <a:pPr lvl="0">
              <a:defRPr/>
            </a:pPr>
            <a:endParaRPr lang="ru-RU" altLang="en-US"/>
          </a:p>
        </p:txBody>
      </p:sp>
      <p:sp>
        <p:nvSpPr>
          <p:cNvPr id="5" name="Номер слайда 4"/>
          <p:cNvSpPr>
            <a:spLocks noGrp="1"/>
          </p:cNvSpPr>
          <p:nvPr>
            <p:ph type="sldNum" sz="quarter" idx="12"/>
          </p:nvPr>
        </p:nvSpPr>
        <p:spPr/>
        <p:txBody>
          <a:bodyPr/>
          <a:lstStyle/>
          <a:p>
            <a:pPr lvl="0">
              <a:defRPr/>
            </a:pPr>
            <a:fld id="{90A48EBB-BEE4-4F4D-9840-A340208AB102}" type="slidenum">
              <a:rPr lang="ru-RU"/>
              <a:pPr lvl="0">
                <a:defRPr/>
              </a:pPr>
              <a:t>‹#›</a:t>
            </a:fld>
            <a:endParaRPr lang="ru-RU"/>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Пусто" type="blank" preserve="1">
  <p:cSld name="Пусто">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defRPr/>
            </a:pPr>
            <a:fld id="{B31CF210-F5D8-48C8-80FC-7369C3CEB762}" type="datetime1">
              <a:rPr lang="ru-RU"/>
              <a:pPr lvl="0">
                <a:defRPr/>
              </a:pPr>
              <a:t>09.05.2021</a:t>
            </a:fld>
            <a:endParaRPr lang="ru-RU"/>
          </a:p>
        </p:txBody>
      </p:sp>
      <p:sp>
        <p:nvSpPr>
          <p:cNvPr id="3" name="Нижний колонтитул 2"/>
          <p:cNvSpPr>
            <a:spLocks noGrp="1"/>
          </p:cNvSpPr>
          <p:nvPr>
            <p:ph type="ftr" sz="quarter" idx="11"/>
          </p:nvPr>
        </p:nvSpPr>
        <p:spPr/>
        <p:txBody>
          <a:bodyPr/>
          <a:lstStyle/>
          <a:p>
            <a:pPr lvl="0">
              <a:defRPr/>
            </a:pPr>
            <a:endParaRPr lang="ru-RU" altLang="en-US"/>
          </a:p>
        </p:txBody>
      </p:sp>
      <p:sp>
        <p:nvSpPr>
          <p:cNvPr id="4" name="Номер слайда 3"/>
          <p:cNvSpPr>
            <a:spLocks noGrp="1"/>
          </p:cNvSpPr>
          <p:nvPr>
            <p:ph type="sldNum" sz="quarter" idx="12"/>
          </p:nvPr>
        </p:nvSpPr>
        <p:spPr/>
        <p:txBody>
          <a:bodyPr/>
          <a:lstStyle/>
          <a:p>
            <a:pPr lvl="0">
              <a:defRPr/>
            </a:pPr>
            <a:fld id="{90A48EBB-BEE4-4F4D-9840-A340208AB102}" type="slidenum">
              <a:rPr lang="ru-RU"/>
              <a:pPr lvl="0">
                <a:defRPr/>
              </a:pPr>
              <a:t>‹#›</a:t>
            </a:fld>
            <a:endParaRPr lang="ru-RU"/>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pPr lvl="0">
              <a:defRPr/>
            </a:pPr>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p>
        </p:txBody>
      </p:sp>
      <p:sp>
        <p:nvSpPr>
          <p:cNvPr id="5" name="Дата 4"/>
          <p:cNvSpPr>
            <a:spLocks noGrp="1"/>
          </p:cNvSpPr>
          <p:nvPr>
            <p:ph type="dt" sz="half" idx="10"/>
          </p:nvPr>
        </p:nvSpPr>
        <p:spPr/>
        <p:txBody>
          <a:bodyPr/>
          <a:lstStyle/>
          <a:p>
            <a:pPr lvl="0">
              <a:defRPr/>
            </a:pPr>
            <a:fld id="{B31CF210-F5D8-48C8-80FC-7369C3CEB762}" type="datetime1">
              <a:rPr lang="ru-RU"/>
              <a:pPr lvl="0">
                <a:defRPr/>
              </a:pPr>
              <a:t>09.05.2021</a:t>
            </a:fld>
            <a:endParaRPr lang="ru-RU"/>
          </a:p>
        </p:txBody>
      </p:sp>
      <p:sp>
        <p:nvSpPr>
          <p:cNvPr id="6" name="Нижний колонтитул 5"/>
          <p:cNvSpPr>
            <a:spLocks noGrp="1"/>
          </p:cNvSpPr>
          <p:nvPr>
            <p:ph type="ftr" sz="quarter" idx="11"/>
          </p:nvPr>
        </p:nvSpPr>
        <p:spPr/>
        <p:txBody>
          <a:bodyPr/>
          <a:lstStyle/>
          <a:p>
            <a:pPr lvl="0">
              <a:defRPr/>
            </a:pPr>
            <a:endParaRPr lang="ru-RU" altLang="en-US"/>
          </a:p>
        </p:txBody>
      </p:sp>
      <p:sp>
        <p:nvSpPr>
          <p:cNvPr id="7" name="Номер слайда 6"/>
          <p:cNvSpPr>
            <a:spLocks noGrp="1"/>
          </p:cNvSpPr>
          <p:nvPr>
            <p:ph type="sldNum" sz="quarter" idx="12"/>
          </p:nvPr>
        </p:nvSpPr>
        <p:spPr/>
        <p:txBody>
          <a:bodyPr/>
          <a:lstStyle/>
          <a:p>
            <a:pPr lvl="0">
              <a:defRPr/>
            </a:pPr>
            <a:fld id="{90A48EBB-BEE4-4F4D-9840-A340208AB102}" type="slidenum">
              <a:rPr lang="ru-RU"/>
              <a:pPr lvl="0">
                <a:defRPr/>
              </a:pPr>
              <a:t>‹#›</a:t>
            </a:fld>
            <a:endParaRPr lang="ru-RU"/>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pPr lvl="0">
              <a:defRPr/>
            </a:pPr>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a:pPr>
            <a:endParaRPr lang="ru-RU" alt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p>
        </p:txBody>
      </p:sp>
      <p:sp>
        <p:nvSpPr>
          <p:cNvPr id="5" name="Дата 4"/>
          <p:cNvSpPr>
            <a:spLocks noGrp="1"/>
          </p:cNvSpPr>
          <p:nvPr>
            <p:ph type="dt" sz="half" idx="10"/>
          </p:nvPr>
        </p:nvSpPr>
        <p:spPr/>
        <p:txBody>
          <a:bodyPr/>
          <a:lstStyle/>
          <a:p>
            <a:pPr lvl="0">
              <a:defRPr/>
            </a:pPr>
            <a:fld id="{B31CF210-F5D8-48C8-80FC-7369C3CEB762}" type="datetime1">
              <a:rPr lang="ru-RU"/>
              <a:pPr lvl="0">
                <a:defRPr/>
              </a:pPr>
              <a:t>09.05.2021</a:t>
            </a:fld>
            <a:endParaRPr lang="ru-RU"/>
          </a:p>
        </p:txBody>
      </p:sp>
      <p:sp>
        <p:nvSpPr>
          <p:cNvPr id="6" name="Нижний колонтитул 5"/>
          <p:cNvSpPr>
            <a:spLocks noGrp="1"/>
          </p:cNvSpPr>
          <p:nvPr>
            <p:ph type="ftr" sz="quarter" idx="11"/>
          </p:nvPr>
        </p:nvSpPr>
        <p:spPr/>
        <p:txBody>
          <a:bodyPr/>
          <a:lstStyle/>
          <a:p>
            <a:pPr lvl="0">
              <a:defRPr/>
            </a:pPr>
            <a:endParaRPr lang="ru-RU" altLang="en-US"/>
          </a:p>
        </p:txBody>
      </p:sp>
      <p:sp>
        <p:nvSpPr>
          <p:cNvPr id="7" name="Номер слайда 6"/>
          <p:cNvSpPr>
            <a:spLocks noGrp="1"/>
          </p:cNvSpPr>
          <p:nvPr>
            <p:ph type="sldNum" sz="quarter" idx="12"/>
          </p:nvPr>
        </p:nvSpPr>
        <p:spPr/>
        <p:txBody>
          <a:bodyPr/>
          <a:lstStyle/>
          <a:p>
            <a:pPr lvl="0">
              <a:defRPr/>
            </a:pPr>
            <a:fld id="{90A48EBB-BEE4-4F4D-9840-A340208AB102}" type="slidenum">
              <a:rPr lang="ru-RU"/>
              <a:pPr lvl="0">
                <a:defRPr/>
              </a:pPr>
              <a:t>‹#›</a:t>
            </a:fld>
            <a:endParaRPr lang="ru-RU"/>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E0B3B22-1DBA-46FE-BABC-DDA89F44E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4001FFA4-7CA3-43AE-B32F-FBE3D0CA5E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D0D2AF27-6A8E-4900-A301-FB6D0B65B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CF210-F5D8-48C8-80FC-7369C3CEB762}" type="datetimeFigureOut">
              <a:rPr lang="ru-RU" smtClean="0"/>
              <a:pPr/>
              <a:t>09.05.2021</a:t>
            </a:fld>
            <a:endParaRPr lang="ru-RU" dirty="0"/>
          </a:p>
        </p:txBody>
      </p:sp>
      <p:sp>
        <p:nvSpPr>
          <p:cNvPr id="5" name="Нижний колонтитул 4">
            <a:extLst>
              <a:ext uri="{FF2B5EF4-FFF2-40B4-BE49-F238E27FC236}">
                <a16:creationId xmlns:a16="http://schemas.microsoft.com/office/drawing/2014/main" xmlns="" id="{9372309E-3B7D-47F7-9150-F503B90E07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a:extLst>
              <a:ext uri="{FF2B5EF4-FFF2-40B4-BE49-F238E27FC236}">
                <a16:creationId xmlns:a16="http://schemas.microsoft.com/office/drawing/2014/main" xmlns="" id="{B1AF9E43-58AD-42FF-BCC8-C39182E21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A48EBB-BEE4-4F4D-9840-A340208AB102}" type="slidenum">
              <a:rPr lang="ru-RU" smtClean="0"/>
              <a:pPr/>
              <a:t>‹#›</a:t>
            </a:fld>
            <a:endParaRPr lang="ru-RU" dirty="0"/>
          </a:p>
        </p:txBody>
      </p:sp>
    </p:spTree>
    <p:extLst>
      <p:ext uri="{BB962C8B-B14F-4D97-AF65-F5344CB8AC3E}">
        <p14:creationId xmlns:p14="http://schemas.microsoft.com/office/powerpoint/2010/main" xmlns="" val="2862282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CB8E983C-344D-47D9-A7E7-3083563BCAF8}"/>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xmlns="" id="{0CB0956F-E2C9-45D9-9395-EAE5E98D2A9F}"/>
              </a:ext>
            </a:extLst>
          </p:cNvPr>
          <p:cNvSpPr>
            <a:spLocks noGrp="1"/>
          </p:cNvSpPr>
          <p:nvPr>
            <p:ph type="ctrTitle"/>
          </p:nvPr>
        </p:nvSpPr>
        <p:spPr>
          <a:xfrm>
            <a:off x="200023" y="2155825"/>
            <a:ext cx="6726822" cy="1344612"/>
          </a:xfrm>
        </p:spPr>
        <p:txBody>
          <a:bodyPr>
            <a:noAutofit/>
          </a:bodyPr>
          <a:lstStyle/>
          <a:p>
            <a:r>
              <a:rPr lang="ru-RU" sz="3600" dirty="0">
                <a:solidFill>
                  <a:schemeClr val="bg1"/>
                </a:solidFill>
                <a:latin typeface="Times New Roman" panose="02020603050405020304" pitchFamily="18" charset="0"/>
                <a:cs typeface="Times New Roman" panose="02020603050405020304" pitchFamily="18" charset="0"/>
              </a:rPr>
              <a:t>Расширение предметов ведения Российской Федерации после внесения конституционных поправок 2020 года</a:t>
            </a:r>
          </a:p>
        </p:txBody>
      </p:sp>
      <p:sp>
        <p:nvSpPr>
          <p:cNvPr id="3" name="Подзаголовок 2">
            <a:extLst>
              <a:ext uri="{FF2B5EF4-FFF2-40B4-BE49-F238E27FC236}">
                <a16:creationId xmlns:a16="http://schemas.microsoft.com/office/drawing/2014/main" xmlns="" id="{53B963E5-3853-4BD5-BFCD-06AC4ED00964}"/>
              </a:ext>
            </a:extLst>
          </p:cNvPr>
          <p:cNvSpPr>
            <a:spLocks noGrp="1"/>
          </p:cNvSpPr>
          <p:nvPr>
            <p:ph type="subTitle" idx="1"/>
          </p:nvPr>
        </p:nvSpPr>
        <p:spPr>
          <a:xfrm>
            <a:off x="200022" y="4391552"/>
            <a:ext cx="10604101" cy="2332037"/>
          </a:xfrm>
        </p:spPr>
        <p:txBody>
          <a:bodyPr>
            <a:normAutofit/>
          </a:bodyPr>
          <a:lstStyle/>
          <a:p>
            <a:pPr algn="l"/>
            <a:r>
              <a:rPr lang="ru-RU" dirty="0">
                <a:latin typeface="Times New Roman" panose="02020603050405020304" pitchFamily="18" charset="0"/>
                <a:cs typeface="Times New Roman" panose="02020603050405020304" pitchFamily="18" charset="0"/>
              </a:rPr>
              <a:t>Подготовила:</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Блохина Валентина Александровна</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студент ФНО, группа ПСА – 23а </a:t>
            </a:r>
          </a:p>
          <a:p>
            <a:pPr algn="l"/>
            <a:r>
              <a:rPr lang="ru-RU" dirty="0">
                <a:latin typeface="Times New Roman" panose="02020603050405020304" pitchFamily="18" charset="0"/>
                <a:cs typeface="Times New Roman" panose="02020603050405020304" pitchFamily="18" charset="0"/>
              </a:rPr>
              <a:t>Научный руководитель:</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Харсирокова Елена Анатольевна, кандидат юридических наук,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доцент кафедры конституционного права имени Николая Васильевича Витрука</a:t>
            </a:r>
          </a:p>
        </p:txBody>
      </p:sp>
      <p:pic>
        <p:nvPicPr>
          <p:cNvPr id="7" name="Рисунок 6">
            <a:extLst>
              <a:ext uri="{FF2B5EF4-FFF2-40B4-BE49-F238E27FC236}">
                <a16:creationId xmlns:a16="http://schemas.microsoft.com/office/drawing/2014/main" xmlns="" id="{9ED70557-DA9C-42A8-A952-899A3E72CC49}"/>
              </a:ext>
            </a:extLst>
          </p:cNvPr>
          <p:cNvPicPr>
            <a:picLocks noChangeAspect="1"/>
          </p:cNvPicPr>
          <p:nvPr/>
        </p:nvPicPr>
        <p:blipFill rotWithShape="1">
          <a:blip r:embed="rId3" cstate="email">
            <a:duotone>
              <a:schemeClr val="accent5">
                <a:shade val="45000"/>
                <a:satMod val="135000"/>
              </a:schemeClr>
              <a:prstClr val="white"/>
            </a:duotone>
          </a:blip>
          <a:srcRect/>
          <a:stretch/>
        </p:blipFill>
        <p:spPr>
          <a:xfrm>
            <a:off x="6926845" y="409575"/>
            <a:ext cx="5065132" cy="4078287"/>
          </a:xfrm>
          <a:prstGeom prst="rect">
            <a:avLst/>
          </a:prstGeom>
        </p:spPr>
      </p:pic>
    </p:spTree>
    <p:extLst>
      <p:ext uri="{BB962C8B-B14F-4D97-AF65-F5344CB8AC3E}">
        <p14:creationId xmlns:p14="http://schemas.microsoft.com/office/powerpoint/2010/main" xmlns="" val="302844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email"/>
          <a:stretch>
            <a:fillRect/>
          </a:stretch>
        </p:blipFill>
        <p:spPr>
          <a:xfrm>
            <a:off x="0" y="0"/>
            <a:ext cx="12192000" cy="6858000"/>
          </a:xfrm>
          <a:prstGeom prst="rect">
            <a:avLst/>
          </a:prstGeom>
        </p:spPr>
      </p:pic>
      <p:sp>
        <p:nvSpPr>
          <p:cNvPr id="2" name="Заголовок 1"/>
          <p:cNvSpPr>
            <a:spLocks noGrp="1"/>
          </p:cNvSpPr>
          <p:nvPr>
            <p:ph type="title"/>
          </p:nvPr>
        </p:nvSpPr>
        <p:spPr>
          <a:xfrm>
            <a:off x="3755255" y="0"/>
            <a:ext cx="8436745" cy="931656"/>
          </a:xfrm>
        </p:spPr>
        <p:txBody>
          <a:bodyPr>
            <a:normAutofit/>
          </a:bodyPr>
          <a:lstStyle/>
          <a:p>
            <a:pPr lvl="0">
              <a:defRPr/>
            </a:pPr>
            <a:r>
              <a:rPr lang="ru-RU" altLang="en-US" sz="3200" dirty="0">
                <a:latin typeface="Times New Roman"/>
                <a:cs typeface="Times New Roman"/>
              </a:rPr>
              <a:t>Статья 72</a:t>
            </a:r>
            <a:r>
              <a:rPr lang="ru-RU" sz="3200" dirty="0">
                <a:latin typeface="Times New Roman" panose="02020603050405020304" pitchFamily="18" charset="0"/>
                <a:cs typeface="Times New Roman" panose="02020603050405020304" pitchFamily="18" charset="0"/>
              </a:rPr>
              <a:t> Конституции Российской Федерации</a:t>
            </a:r>
            <a:endParaRPr lang="ru-RU" altLang="en-US" sz="3200" dirty="0">
              <a:latin typeface="Times New Roman"/>
              <a:cs typeface="Times New Roman"/>
            </a:endParaRPr>
          </a:p>
        </p:txBody>
      </p:sp>
      <p:graphicFrame>
        <p:nvGraphicFramePr>
          <p:cNvPr id="5" name="Таблица 5">
            <a:extLst>
              <a:ext uri="{FF2B5EF4-FFF2-40B4-BE49-F238E27FC236}">
                <a16:creationId xmlns:a16="http://schemas.microsoft.com/office/drawing/2014/main" xmlns="" id="{44E1C865-D7E8-4D9B-97CE-5F1D6ACF464C}"/>
              </a:ext>
            </a:extLst>
          </p:cNvPr>
          <p:cNvGraphicFramePr>
            <a:graphicFrameLocks noGrp="1"/>
          </p:cNvGraphicFramePr>
          <p:nvPr>
            <p:ph idx="1"/>
            <p:extLst>
              <p:ext uri="{D42A27DB-BD31-4B8C-83A1-F6EECF244321}">
                <p14:modId xmlns:p14="http://schemas.microsoft.com/office/powerpoint/2010/main" xmlns="" val="3465799939"/>
              </p:ext>
            </p:extLst>
          </p:nvPr>
        </p:nvGraphicFramePr>
        <p:xfrm>
          <a:off x="0" y="790186"/>
          <a:ext cx="12192000" cy="6058408"/>
        </p:xfrm>
        <a:graphic>
          <a:graphicData uri="http://schemas.openxmlformats.org/drawingml/2006/table">
            <a:tbl>
              <a:tblPr firstRow="1" bandRow="1">
                <a:tableStyleId>{5C22544A-7EE6-4342-B048-85BDC9FD1C3A}</a:tableStyleId>
              </a:tblPr>
              <a:tblGrid>
                <a:gridCol w="9951868">
                  <a:extLst>
                    <a:ext uri="{9D8B030D-6E8A-4147-A177-3AD203B41FA5}">
                      <a16:colId xmlns:a16="http://schemas.microsoft.com/office/drawing/2014/main" xmlns="" val="511149957"/>
                    </a:ext>
                  </a:extLst>
                </a:gridCol>
                <a:gridCol w="1207363">
                  <a:extLst>
                    <a:ext uri="{9D8B030D-6E8A-4147-A177-3AD203B41FA5}">
                      <a16:colId xmlns:a16="http://schemas.microsoft.com/office/drawing/2014/main" xmlns="" val="2512471511"/>
                    </a:ext>
                  </a:extLst>
                </a:gridCol>
                <a:gridCol w="1032769">
                  <a:extLst>
                    <a:ext uri="{9D8B030D-6E8A-4147-A177-3AD203B41FA5}">
                      <a16:colId xmlns:a16="http://schemas.microsoft.com/office/drawing/2014/main" xmlns="" val="3652459652"/>
                    </a:ext>
                  </a:extLst>
                </a:gridCol>
              </a:tblGrid>
              <a:tr h="370840">
                <a:tc>
                  <a:txBody>
                    <a:bodyPr/>
                    <a:lstStyle/>
                    <a:p>
                      <a:pPr algn="ctr"/>
                      <a:r>
                        <a:rPr lang="ru-RU" dirty="0">
                          <a:latin typeface="Times New Roman" panose="02020603050405020304" pitchFamily="18" charset="0"/>
                          <a:cs typeface="Times New Roman" panose="02020603050405020304" pitchFamily="18" charset="0"/>
                        </a:rPr>
                        <a:t>2019 год</a:t>
                      </a:r>
                    </a:p>
                  </a:txBody>
                  <a:tcPr/>
                </a:tc>
                <a:tc>
                  <a:txBody>
                    <a:bodyPr/>
                    <a:lstStyle/>
                    <a:p>
                      <a:pPr algn="ctr"/>
                      <a:r>
                        <a:rPr lang="ru-RU" dirty="0">
                          <a:solidFill>
                            <a:schemeClr val="bg1"/>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поправка</a:t>
                      </a:r>
                      <a:endParaRPr lang="ru-RU"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ru-RU" dirty="0">
                          <a:latin typeface="Times New Roman" panose="02020603050405020304" pitchFamily="18" charset="0"/>
                          <a:cs typeface="Times New Roman" panose="02020603050405020304" pitchFamily="18" charset="0"/>
                        </a:rPr>
                        <a:t>2020 год</a:t>
                      </a:r>
                    </a:p>
                  </a:txBody>
                  <a:tcPr/>
                </a:tc>
                <a:extLst>
                  <a:ext uri="{0D108BD9-81ED-4DB2-BD59-A6C34878D82A}">
                    <a16:rowId xmlns:a16="http://schemas.microsoft.com/office/drawing/2014/main" xmlns="" val="36125279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В совместном ведении Российской Федерации и субъектов Российской Федерации находятся: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а) обеспечение соответствия конституций и законов республик, уставов, законов и иных нормативных правовых актов краев, областей, городов федерального значения, автономной области, автономных округов Конституции Российской Федерации и федеральным законам;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б) защита прав и свобод человека и гражданина; защита прав национальных меньшинств; обеспечение законности, правопорядка, общественной безопасности; режим пограничных зон;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 вопросы владения, пользования и распоряжения землей, недрами, водными и другими природными ресурсами;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г) разграничение государственной собственности;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д) природопользование; охрана окружающей среды и обеспечение экологической безопасности; особо охраняемые природные территории; охрана памятников истории и культуры;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е) общие вопросы воспитания, образования, науки, культуры, физической культуры и спорта;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ж) координация вопросов здравоохранения; социальная защита, включая социальное обеспечение;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з) осуществление мер по борьбе с катастрофами, стихийными бедствиями, эпидемиями, ликвидация их последствий;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и) установление общих принципов налогообложения и сборов в Российской Федерации;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к) административное, административно-процессуальное, трудовое, семейное, жилищное, земельное, водное, лесное законодательство, законодательство о недрах, об охране окружающей среды;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л) кадры судебных и правоохранительных органов; адвокатура, нотариат;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м) защита исконной среды обитания и традиционного образа жизни малочисленных этнических общностей;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 установление общих принципов организации системы органов государственной власти и местного самоуправления;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 координация международных и внешнеэкономических связей субъектов Российской Федерации, выполнение международных договоров Российской Федерации.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53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Положения настоящей статьи в равной мере распространяются на республики, края, области, города федерального значения, автономную область, автономные округа.</a:t>
                      </a:r>
                    </a:p>
                  </a:txBody>
                  <a:tcPr/>
                </a:tc>
                <a:tc>
                  <a:txBody>
                    <a:bodyPr/>
                    <a:lstStyle/>
                    <a:p>
                      <a:pPr algn="l"/>
                      <a:endParaRPr lang="ru-RU" dirty="0">
                        <a:latin typeface="Times New Roman" panose="02020603050405020304" pitchFamily="18" charset="0"/>
                        <a:cs typeface="Times New Roman" panose="02020603050405020304" pitchFamily="18" charset="0"/>
                      </a:endParaRPr>
                    </a:p>
                  </a:txBody>
                  <a:tcPr/>
                </a:tc>
                <a:tc>
                  <a:txBody>
                    <a:bodyPr/>
                    <a:lstStyle/>
                    <a:p>
                      <a:pPr algn="l"/>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256724567"/>
                  </a:ext>
                </a:extLst>
              </a:tr>
            </a:tbl>
          </a:graphicData>
        </a:graphic>
      </p:graphicFrame>
    </p:spTree>
  </p:cSld>
  <p:clrMapOvr>
    <a:masterClrMapping/>
  </p:clrMapOvr>
  <mc:AlternateContent xmlns:mc="http://schemas.openxmlformats.org/markup-compatibility/2006">
    <mc:Choice xmlns:p14="http://schemas.microsoft.com/office/powerpoint/2010/main" xmlns="" Requires="p14">
      <p:transition/>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email"/>
          <a:stretch>
            <a:fillRect/>
          </a:stretch>
        </p:blipFill>
        <p:spPr>
          <a:xfrm>
            <a:off x="0" y="0"/>
            <a:ext cx="12192000" cy="6858000"/>
          </a:xfrm>
          <a:prstGeom prst="rect">
            <a:avLst/>
          </a:prstGeom>
        </p:spPr>
      </p:pic>
      <p:sp>
        <p:nvSpPr>
          <p:cNvPr id="5" name="Заголовок 1">
            <a:extLst>
              <a:ext uri="{FF2B5EF4-FFF2-40B4-BE49-F238E27FC236}">
                <a16:creationId xmlns:a16="http://schemas.microsoft.com/office/drawing/2014/main" xmlns="" id="{5C853D94-30CA-4AB5-95B6-C13651B75B3D}"/>
              </a:ext>
            </a:extLst>
          </p:cNvPr>
          <p:cNvSpPr txBox="1">
            <a:spLocks/>
          </p:cNvSpPr>
          <p:nvPr/>
        </p:nvSpPr>
        <p:spPr>
          <a:xfrm>
            <a:off x="3755255" y="0"/>
            <a:ext cx="8436745" cy="931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altLang="en-US" sz="3200">
                <a:latin typeface="Times New Roman"/>
                <a:cs typeface="Times New Roman"/>
              </a:rPr>
              <a:t>Статья 72</a:t>
            </a:r>
            <a:r>
              <a:rPr lang="ru-RU" sz="3200">
                <a:latin typeface="Times New Roman" panose="02020603050405020304" pitchFamily="18" charset="0"/>
                <a:cs typeface="Times New Roman" panose="02020603050405020304" pitchFamily="18" charset="0"/>
              </a:rPr>
              <a:t> Конституции Российской Федерации</a:t>
            </a:r>
            <a:endParaRPr lang="ru-RU" altLang="en-US" sz="3200" dirty="0">
              <a:latin typeface="Times New Roman"/>
              <a:cs typeface="Times New Roman"/>
            </a:endParaRPr>
          </a:p>
        </p:txBody>
      </p:sp>
      <p:graphicFrame>
        <p:nvGraphicFramePr>
          <p:cNvPr id="6" name="Таблица 5">
            <a:extLst>
              <a:ext uri="{FF2B5EF4-FFF2-40B4-BE49-F238E27FC236}">
                <a16:creationId xmlns:a16="http://schemas.microsoft.com/office/drawing/2014/main" xmlns="" id="{F17739E2-8283-47AE-AF2C-9FCB2115ACE3}"/>
              </a:ext>
            </a:extLst>
          </p:cNvPr>
          <p:cNvGraphicFramePr>
            <a:graphicFrameLocks/>
          </p:cNvGraphicFramePr>
          <p:nvPr>
            <p:extLst>
              <p:ext uri="{D42A27DB-BD31-4B8C-83A1-F6EECF244321}">
                <p14:modId xmlns:p14="http://schemas.microsoft.com/office/powerpoint/2010/main" xmlns="" val="580576560"/>
              </p:ext>
            </p:extLst>
          </p:nvPr>
        </p:nvGraphicFramePr>
        <p:xfrm>
          <a:off x="0" y="822448"/>
          <a:ext cx="12192000" cy="1833880"/>
        </p:xfrm>
        <a:graphic>
          <a:graphicData uri="http://schemas.openxmlformats.org/drawingml/2006/table">
            <a:tbl>
              <a:tblPr firstRow="1" bandRow="1">
                <a:tableStyleId>{5C22544A-7EE6-4342-B048-85BDC9FD1C3A}</a:tableStyleId>
              </a:tblPr>
              <a:tblGrid>
                <a:gridCol w="1038687">
                  <a:extLst>
                    <a:ext uri="{9D8B030D-6E8A-4147-A177-3AD203B41FA5}">
                      <a16:colId xmlns:a16="http://schemas.microsoft.com/office/drawing/2014/main" xmlns="" val="511149957"/>
                    </a:ext>
                  </a:extLst>
                </a:gridCol>
                <a:gridCol w="10111666">
                  <a:extLst>
                    <a:ext uri="{9D8B030D-6E8A-4147-A177-3AD203B41FA5}">
                      <a16:colId xmlns:a16="http://schemas.microsoft.com/office/drawing/2014/main" xmlns="" val="2512471511"/>
                    </a:ext>
                  </a:extLst>
                </a:gridCol>
                <a:gridCol w="1041647">
                  <a:extLst>
                    <a:ext uri="{9D8B030D-6E8A-4147-A177-3AD203B41FA5}">
                      <a16:colId xmlns:a16="http://schemas.microsoft.com/office/drawing/2014/main" xmlns="" val="3652459652"/>
                    </a:ext>
                  </a:extLst>
                </a:gridCol>
              </a:tblGrid>
              <a:tr h="370840">
                <a:tc>
                  <a:txBody>
                    <a:bodyPr/>
                    <a:lstStyle/>
                    <a:p>
                      <a:pPr algn="ctr"/>
                      <a:r>
                        <a:rPr lang="ru-RU" dirty="0">
                          <a:latin typeface="Times New Roman" panose="02020603050405020304" pitchFamily="18" charset="0"/>
                          <a:cs typeface="Times New Roman" panose="02020603050405020304" pitchFamily="18" charset="0"/>
                        </a:rPr>
                        <a:t>2019 год</a:t>
                      </a:r>
                    </a:p>
                  </a:txBody>
                  <a:tcPr/>
                </a:tc>
                <a:tc>
                  <a:txBody>
                    <a:bodyPr/>
                    <a:lstStyle/>
                    <a:p>
                      <a:pPr algn="ctr"/>
                      <a:r>
                        <a:rPr lang="ru-RU" dirty="0">
                          <a:latin typeface="Times New Roman" panose="02020603050405020304" pitchFamily="18" charset="0"/>
                          <a:cs typeface="Times New Roman" panose="02020603050405020304" pitchFamily="18" charset="0"/>
                        </a:rPr>
                        <a:t>поправка</a:t>
                      </a:r>
                    </a:p>
                  </a:txBody>
                  <a:tcPr/>
                </a:tc>
                <a:tc>
                  <a:txBody>
                    <a:bodyPr/>
                    <a:lstStyle/>
                    <a:p>
                      <a:pPr algn="ctr"/>
                      <a:r>
                        <a:rPr lang="ru-RU" dirty="0">
                          <a:solidFill>
                            <a:schemeClr val="bg1"/>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2020 год</a:t>
                      </a:r>
                      <a:endParaRPr lang="ru-RU"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612527974"/>
                  </a:ext>
                </a:extLst>
              </a:tr>
              <a:tr h="370840">
                <a:tc>
                  <a:txBody>
                    <a:bodyPr/>
                    <a:lstStyle/>
                    <a:p>
                      <a:pPr algn="l"/>
                      <a:endParaRPr lang="ru-RU" dirty="0">
                        <a:latin typeface="Times New Roman" panose="02020603050405020304" pitchFamily="18" charset="0"/>
                        <a:cs typeface="Times New Roman" panose="02020603050405020304" pitchFamily="18" charset="0"/>
                      </a:endParaRPr>
                    </a:p>
                  </a:txBody>
                  <a:tcPr/>
                </a:tc>
                <a:tc>
                  <a:txBody>
                    <a:bodyPr/>
                    <a:lstStyle/>
                    <a:p>
                      <a:pPr algn="l"/>
                      <a:r>
                        <a:rPr lang="ru-RU" dirty="0">
                          <a:latin typeface="Times New Roman" panose="02020603050405020304" pitchFamily="18" charset="0"/>
                          <a:cs typeface="Times New Roman" panose="02020603050405020304" pitchFamily="18" charset="0"/>
                        </a:rPr>
                        <a:t>ж.1) защита семьи, материнства, отцовства и детства; защита института брака как союза мужчины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и женщины; создание условий для достойного воспитания детей в семье, а также для осуществления совершеннолетними детьми обязанности заботиться о родителях;</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i="1" dirty="0">
                          <a:latin typeface="Times New Roman" panose="02020603050405020304" pitchFamily="18" charset="0"/>
                          <a:cs typeface="Times New Roman" panose="02020603050405020304" pitchFamily="18" charset="0"/>
                        </a:rPr>
                        <a:t>(в ред. Закона Российской Федерации о поправке к Конституции Российской Федерации от 14.03.2020 №1–ФКЗ)</a:t>
                      </a:r>
                      <a:endParaRPr lang="ru-RU" i="1" dirty="0">
                        <a:latin typeface="Times New Roman" panose="02020603050405020304" pitchFamily="18" charset="0"/>
                        <a:cs typeface="Times New Roman" panose="02020603050405020304" pitchFamily="18" charset="0"/>
                      </a:endParaRPr>
                    </a:p>
                  </a:txBody>
                  <a:tcPr/>
                </a:tc>
                <a:tc>
                  <a:txBody>
                    <a:bodyPr/>
                    <a:lstStyle/>
                    <a:p>
                      <a:pPr algn="l"/>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256724567"/>
                  </a:ext>
                </a:extLst>
              </a:tr>
            </a:tbl>
          </a:graphicData>
        </a:graphic>
      </p:graphicFrame>
      <p:pic>
        <p:nvPicPr>
          <p:cNvPr id="7" name="Рисунок 6">
            <a:extLst>
              <a:ext uri="{FF2B5EF4-FFF2-40B4-BE49-F238E27FC236}">
                <a16:creationId xmlns:a16="http://schemas.microsoft.com/office/drawing/2014/main" xmlns="" id="{5009BF3A-681C-4CED-A181-35DB7308CDD3}"/>
              </a:ext>
            </a:extLst>
          </p:cNvPr>
          <p:cNvPicPr>
            <a:picLocks noChangeAspect="1"/>
          </p:cNvPicPr>
          <p:nvPr/>
        </p:nvPicPr>
        <p:blipFill>
          <a:blip r:embed="rId4" cstate="email"/>
          <a:stretch>
            <a:fillRect/>
          </a:stretch>
        </p:blipFill>
        <p:spPr>
          <a:xfrm>
            <a:off x="4497497" y="2656328"/>
            <a:ext cx="3197006" cy="420167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email"/>
          <a:stretch>
            <a:fillRect/>
          </a:stretch>
        </p:blipFill>
        <p:spPr>
          <a:xfrm>
            <a:off x="0" y="0"/>
            <a:ext cx="12192000" cy="6858000"/>
          </a:xfrm>
          <a:prstGeom prst="rect">
            <a:avLst/>
          </a:prstGeom>
        </p:spPr>
      </p:pic>
      <p:sp>
        <p:nvSpPr>
          <p:cNvPr id="5" name="Заголовок 1">
            <a:extLst>
              <a:ext uri="{FF2B5EF4-FFF2-40B4-BE49-F238E27FC236}">
                <a16:creationId xmlns:a16="http://schemas.microsoft.com/office/drawing/2014/main" xmlns="" id="{48B086AF-A37A-4707-A396-F3BE6341DC15}"/>
              </a:ext>
            </a:extLst>
          </p:cNvPr>
          <p:cNvSpPr txBox="1">
            <a:spLocks/>
          </p:cNvSpPr>
          <p:nvPr/>
        </p:nvSpPr>
        <p:spPr>
          <a:xfrm>
            <a:off x="3755255" y="0"/>
            <a:ext cx="8436745" cy="931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altLang="en-US" sz="3200">
                <a:latin typeface="Times New Roman"/>
                <a:cs typeface="Times New Roman"/>
              </a:rPr>
              <a:t>Статья 72</a:t>
            </a:r>
            <a:r>
              <a:rPr lang="ru-RU" sz="3200">
                <a:latin typeface="Times New Roman" panose="02020603050405020304" pitchFamily="18" charset="0"/>
                <a:cs typeface="Times New Roman" panose="02020603050405020304" pitchFamily="18" charset="0"/>
              </a:rPr>
              <a:t> Конституции Российской Федерации</a:t>
            </a:r>
            <a:endParaRPr lang="ru-RU" altLang="en-US" sz="3200" dirty="0">
              <a:latin typeface="Times New Roman"/>
              <a:cs typeface="Times New Roman"/>
            </a:endParaRPr>
          </a:p>
        </p:txBody>
      </p:sp>
      <p:graphicFrame>
        <p:nvGraphicFramePr>
          <p:cNvPr id="6" name="Таблица 5">
            <a:extLst>
              <a:ext uri="{FF2B5EF4-FFF2-40B4-BE49-F238E27FC236}">
                <a16:creationId xmlns:a16="http://schemas.microsoft.com/office/drawing/2014/main" xmlns="" id="{97C7FF87-227F-4B9E-8C6D-B8CC50767993}"/>
              </a:ext>
            </a:extLst>
          </p:cNvPr>
          <p:cNvGraphicFramePr>
            <a:graphicFrameLocks/>
          </p:cNvGraphicFramePr>
          <p:nvPr>
            <p:extLst>
              <p:ext uri="{D42A27DB-BD31-4B8C-83A1-F6EECF244321}">
                <p14:modId xmlns:p14="http://schemas.microsoft.com/office/powerpoint/2010/main" xmlns="" val="4095372280"/>
              </p:ext>
            </p:extLst>
          </p:nvPr>
        </p:nvGraphicFramePr>
        <p:xfrm>
          <a:off x="0" y="820420"/>
          <a:ext cx="12192000" cy="6037580"/>
        </p:xfrm>
        <a:graphic>
          <a:graphicData uri="http://schemas.openxmlformats.org/drawingml/2006/table">
            <a:tbl>
              <a:tblPr firstRow="1" bandRow="1">
                <a:tableStyleId>{5C22544A-7EE6-4342-B048-85BDC9FD1C3A}</a:tableStyleId>
              </a:tblPr>
              <a:tblGrid>
                <a:gridCol w="1065320">
                  <a:extLst>
                    <a:ext uri="{9D8B030D-6E8A-4147-A177-3AD203B41FA5}">
                      <a16:colId xmlns:a16="http://schemas.microsoft.com/office/drawing/2014/main" xmlns="" val="511149957"/>
                    </a:ext>
                  </a:extLst>
                </a:gridCol>
                <a:gridCol w="1198486">
                  <a:extLst>
                    <a:ext uri="{9D8B030D-6E8A-4147-A177-3AD203B41FA5}">
                      <a16:colId xmlns:a16="http://schemas.microsoft.com/office/drawing/2014/main" xmlns="" val="2512471511"/>
                    </a:ext>
                  </a:extLst>
                </a:gridCol>
                <a:gridCol w="9928194">
                  <a:extLst>
                    <a:ext uri="{9D8B030D-6E8A-4147-A177-3AD203B41FA5}">
                      <a16:colId xmlns:a16="http://schemas.microsoft.com/office/drawing/2014/main" xmlns="" val="3652459652"/>
                    </a:ext>
                  </a:extLst>
                </a:gridCol>
              </a:tblGrid>
              <a:tr h="429156">
                <a:tc>
                  <a:txBody>
                    <a:bodyPr/>
                    <a:lstStyle/>
                    <a:p>
                      <a:pPr algn="ctr"/>
                      <a:r>
                        <a:rPr lang="ru-RU" dirty="0">
                          <a:latin typeface="Times New Roman" panose="02020603050405020304" pitchFamily="18" charset="0"/>
                          <a:cs typeface="Times New Roman" panose="02020603050405020304" pitchFamily="18" charset="0"/>
                        </a:rPr>
                        <a:t>2019 год</a:t>
                      </a:r>
                    </a:p>
                  </a:txBody>
                  <a:tcPr/>
                </a:tc>
                <a:tc>
                  <a:txBody>
                    <a:bodyPr/>
                    <a:lstStyle/>
                    <a:p>
                      <a:pPr algn="ctr"/>
                      <a:r>
                        <a:rPr lang="ru-RU" dirty="0">
                          <a:latin typeface="Times New Roman" panose="02020603050405020304" pitchFamily="18" charset="0"/>
                          <a:cs typeface="Times New Roman" panose="02020603050405020304" pitchFamily="18" charset="0"/>
                        </a:rPr>
                        <a:t>поправка</a:t>
                      </a:r>
                    </a:p>
                  </a:txBody>
                  <a:tcPr/>
                </a:tc>
                <a:tc>
                  <a:txBody>
                    <a:bodyPr/>
                    <a:lstStyle/>
                    <a:p>
                      <a:pPr algn="ctr"/>
                      <a:r>
                        <a:rPr lang="ru-RU" dirty="0">
                          <a:latin typeface="Times New Roman" panose="02020603050405020304" pitchFamily="18" charset="0"/>
                          <a:cs typeface="Times New Roman" panose="02020603050405020304" pitchFamily="18" charset="0"/>
                        </a:rPr>
                        <a:t>2020 год</a:t>
                      </a:r>
                    </a:p>
                  </a:txBody>
                  <a:tcPr/>
                </a:tc>
                <a:extLst>
                  <a:ext uri="{0D108BD9-81ED-4DB2-BD59-A6C34878D82A}">
                    <a16:rowId xmlns:a16="http://schemas.microsoft.com/office/drawing/2014/main" xmlns="" val="3612527974"/>
                  </a:ext>
                </a:extLst>
              </a:tr>
              <a:tr h="5608424">
                <a:tc>
                  <a:txBody>
                    <a:bodyPr/>
                    <a:lstStyle/>
                    <a:p>
                      <a:pPr algn="l"/>
                      <a:endParaRPr lang="ru-RU" dirty="0">
                        <a:latin typeface="Times New Roman" panose="02020603050405020304" pitchFamily="18" charset="0"/>
                        <a:cs typeface="Times New Roman" panose="02020603050405020304" pitchFamily="18" charset="0"/>
                      </a:endParaRPr>
                    </a:p>
                  </a:txBody>
                  <a:tcPr/>
                </a:tc>
                <a:tc>
                  <a:txBody>
                    <a:bodyPr/>
                    <a:lstStyle/>
                    <a:p>
                      <a:pPr algn="l"/>
                      <a:endParaRPr lang="ru-RU" dirty="0">
                        <a:latin typeface="Times New Roman" panose="02020603050405020304" pitchFamily="18" charset="0"/>
                        <a:cs typeface="Times New Roman" panose="02020603050405020304" pitchFamily="18" charset="0"/>
                      </a:endParaRPr>
                    </a:p>
                  </a:txBody>
                  <a:tcPr/>
                </a:tc>
                <a:tc>
                  <a:txBody>
                    <a:bodyPr/>
                    <a:lstStyle/>
                    <a:p>
                      <a:pPr algn="l"/>
                      <a:r>
                        <a:rPr lang="ru-RU" sz="1330" dirty="0">
                          <a:latin typeface="Times New Roman" panose="02020603050405020304" pitchFamily="18" charset="0"/>
                          <a:cs typeface="Times New Roman" panose="02020603050405020304" pitchFamily="18" charset="0"/>
                        </a:rPr>
                        <a:t>1. В совместном ведении Российской Федерации и субъектов Российской Федерации находятся:</a:t>
                      </a:r>
                    </a:p>
                    <a:p>
                      <a:pPr algn="l"/>
                      <a:r>
                        <a:rPr lang="ru-RU" sz="1330" dirty="0">
                          <a:latin typeface="Times New Roman" panose="02020603050405020304" pitchFamily="18" charset="0"/>
                          <a:cs typeface="Times New Roman" panose="02020603050405020304" pitchFamily="18" charset="0"/>
                        </a:rPr>
                        <a:t>а) обеспечение соответствия конституций и законов республик, уставов, законов и иных нормативных правовых актов краев, областей, городов федерального значения, автономной области, автономных округов Конституции Российской Федерации и федеральным законам;</a:t>
                      </a:r>
                    </a:p>
                    <a:p>
                      <a:pPr algn="l"/>
                      <a:r>
                        <a:rPr lang="ru-RU" sz="1330" dirty="0">
                          <a:latin typeface="Times New Roman" panose="02020603050405020304" pitchFamily="18" charset="0"/>
                          <a:cs typeface="Times New Roman" panose="02020603050405020304" pitchFamily="18" charset="0"/>
                        </a:rPr>
                        <a:t>б) защита прав и свобод человека и гражданина; защита прав национальных меньшинств; обеспечение законности, правопорядка, общественной безопасности; режим пограничных зон;</a:t>
                      </a:r>
                    </a:p>
                    <a:p>
                      <a:pPr algn="l"/>
                      <a:r>
                        <a:rPr lang="ru-RU" sz="1330" dirty="0">
                          <a:latin typeface="Times New Roman" panose="02020603050405020304" pitchFamily="18" charset="0"/>
                          <a:cs typeface="Times New Roman" panose="02020603050405020304" pitchFamily="18" charset="0"/>
                        </a:rPr>
                        <a:t>в) вопросы владения, пользования и распоряжения землей, недрами, водными и другими природными ресурсами;</a:t>
                      </a:r>
                    </a:p>
                    <a:p>
                      <a:pPr algn="l"/>
                      <a:r>
                        <a:rPr lang="ru-RU" sz="1330" dirty="0">
                          <a:latin typeface="Times New Roman" panose="02020603050405020304" pitchFamily="18" charset="0"/>
                          <a:cs typeface="Times New Roman" panose="02020603050405020304" pitchFamily="18" charset="0"/>
                        </a:rPr>
                        <a:t>г) разграничение государственной собственности;</a:t>
                      </a:r>
                    </a:p>
                    <a:p>
                      <a:pPr algn="l"/>
                      <a:r>
                        <a:rPr lang="ru-RU" sz="1330" dirty="0">
                          <a:latin typeface="Times New Roman" panose="02020603050405020304" pitchFamily="18" charset="0"/>
                          <a:cs typeface="Times New Roman" panose="02020603050405020304" pitchFamily="18" charset="0"/>
                        </a:rPr>
                        <a:t>д) природопользование; </a:t>
                      </a:r>
                      <a:r>
                        <a:rPr lang="ru-RU" sz="1330" dirty="0">
                          <a:solidFill>
                            <a:srgbClr val="0070C0"/>
                          </a:solidFill>
                          <a:latin typeface="Times New Roman" panose="02020603050405020304" pitchFamily="18" charset="0"/>
                          <a:cs typeface="Times New Roman" panose="02020603050405020304" pitchFamily="18" charset="0"/>
                        </a:rPr>
                        <a:t>сельское хозяйство; </a:t>
                      </a:r>
                      <a:r>
                        <a:rPr lang="ru-RU" sz="1330" dirty="0">
                          <a:latin typeface="Times New Roman" panose="02020603050405020304" pitchFamily="18" charset="0"/>
                          <a:cs typeface="Times New Roman" panose="02020603050405020304" pitchFamily="18" charset="0"/>
                        </a:rPr>
                        <a:t>охрана окружающей среды и обеспечение экологической безопасности; особо охраняемые природные территории; охрана памятников истории и культуры;</a:t>
                      </a:r>
                    </a:p>
                    <a:p>
                      <a:pPr algn="l"/>
                      <a:r>
                        <a:rPr lang="ru-RU" sz="1330" dirty="0">
                          <a:latin typeface="Times New Roman" panose="02020603050405020304" pitchFamily="18" charset="0"/>
                          <a:cs typeface="Times New Roman" panose="02020603050405020304" pitchFamily="18" charset="0"/>
                        </a:rPr>
                        <a:t>е) общие вопросы воспитания, образования, науки, культуры, физической культуры и спорта, </a:t>
                      </a:r>
                      <a:r>
                        <a:rPr lang="ru-RU" sz="1330" dirty="0">
                          <a:solidFill>
                            <a:srgbClr val="0070C0"/>
                          </a:solidFill>
                          <a:latin typeface="Times New Roman" panose="02020603050405020304" pitchFamily="18" charset="0"/>
                          <a:cs typeface="Times New Roman" panose="02020603050405020304" pitchFamily="18" charset="0"/>
                        </a:rPr>
                        <a:t>молодежной политики</a:t>
                      </a:r>
                      <a:r>
                        <a:rPr lang="ru-RU" sz="1330" dirty="0">
                          <a:latin typeface="Times New Roman" panose="02020603050405020304" pitchFamily="18" charset="0"/>
                          <a:cs typeface="Times New Roman" panose="02020603050405020304" pitchFamily="18" charset="0"/>
                        </a:rPr>
                        <a:t>;</a:t>
                      </a:r>
                    </a:p>
                    <a:p>
                      <a:pPr algn="l"/>
                      <a:r>
                        <a:rPr lang="ru-RU" sz="1330" dirty="0">
                          <a:latin typeface="Times New Roman" panose="02020603050405020304" pitchFamily="18" charset="0"/>
                          <a:cs typeface="Times New Roman" panose="02020603050405020304" pitchFamily="18" charset="0"/>
                        </a:rPr>
                        <a:t>ж) координация вопросов здравоохранения</a:t>
                      </a:r>
                      <a:r>
                        <a:rPr lang="ru-RU" sz="1330" dirty="0">
                          <a:solidFill>
                            <a:srgbClr val="0070C0"/>
                          </a:solidFill>
                          <a:latin typeface="Times New Roman" panose="02020603050405020304" pitchFamily="18" charset="0"/>
                          <a:cs typeface="Times New Roman" panose="02020603050405020304" pitchFamily="18" charset="0"/>
                        </a:rPr>
                        <a:t>, в том числе обеспечение оказания доступной и качественной медицинской помощи, сохранение и укрепление общественного здоровья, создание условий для ведения здорового образа жизни, формирования культуры ответственного отношения граждан к своему здоровью</a:t>
                      </a:r>
                      <a:r>
                        <a:rPr lang="ru-RU" sz="1330" dirty="0">
                          <a:latin typeface="Times New Roman" panose="02020603050405020304" pitchFamily="18" charset="0"/>
                          <a:cs typeface="Times New Roman" panose="02020603050405020304" pitchFamily="18" charset="0"/>
                        </a:rPr>
                        <a:t>; социальная защита, включая социальное обеспечение;</a:t>
                      </a:r>
                    </a:p>
                    <a:p>
                      <a:pPr algn="l"/>
                      <a:r>
                        <a:rPr lang="ru-RU" sz="1330" dirty="0">
                          <a:solidFill>
                            <a:srgbClr val="0070C0"/>
                          </a:solidFill>
                          <a:latin typeface="Times New Roman" panose="02020603050405020304" pitchFamily="18" charset="0"/>
                          <a:cs typeface="Times New Roman" panose="02020603050405020304" pitchFamily="18" charset="0"/>
                        </a:rPr>
                        <a:t>ж.1) защита семьи, материнства, отцовства и детства; защита института брака как союза мужчины и женщины; создание условий для достойного воспитания детей в семье, а также для осуществления совершеннолетними детьми обязанности заботиться о родителях;</a:t>
                      </a:r>
                    </a:p>
                    <a:p>
                      <a:pPr algn="l"/>
                      <a:r>
                        <a:rPr lang="ru-RU" sz="1330" dirty="0">
                          <a:latin typeface="Times New Roman" panose="02020603050405020304" pitchFamily="18" charset="0"/>
                          <a:cs typeface="Times New Roman" panose="02020603050405020304" pitchFamily="18" charset="0"/>
                        </a:rPr>
                        <a:t>з) осуществление мер по борьбе с катастрофами, стихийными бедствиями, эпидемиями, ликвидация их последствий;</a:t>
                      </a:r>
                    </a:p>
                    <a:p>
                      <a:pPr algn="l"/>
                      <a:r>
                        <a:rPr lang="ru-RU" sz="1330" dirty="0">
                          <a:latin typeface="Times New Roman" panose="02020603050405020304" pitchFamily="18" charset="0"/>
                          <a:cs typeface="Times New Roman" panose="02020603050405020304" pitchFamily="18" charset="0"/>
                        </a:rPr>
                        <a:t>и) установление общих принципов налогообложения и сборов в Российской Федерации;</a:t>
                      </a:r>
                    </a:p>
                    <a:p>
                      <a:pPr algn="l"/>
                      <a:r>
                        <a:rPr lang="ru-RU" sz="1330" dirty="0">
                          <a:latin typeface="Times New Roman" panose="02020603050405020304" pitchFamily="18" charset="0"/>
                          <a:cs typeface="Times New Roman" panose="02020603050405020304" pitchFamily="18" charset="0"/>
                        </a:rPr>
                        <a:t>к) административное, административно-процессуальное, трудовое, семейное, жилищное, земельное, водное, лесное законодательство, законодательство о недрах, об охране окружающей среды;</a:t>
                      </a:r>
                    </a:p>
                    <a:p>
                      <a:pPr algn="l"/>
                      <a:r>
                        <a:rPr lang="ru-RU" sz="1330" dirty="0">
                          <a:latin typeface="Times New Roman" panose="02020603050405020304" pitchFamily="18" charset="0"/>
                          <a:cs typeface="Times New Roman" panose="02020603050405020304" pitchFamily="18" charset="0"/>
                        </a:rPr>
                        <a:t>л) кадры судебных и правоохранительных органов; адвокатура, нотариат;</a:t>
                      </a:r>
                    </a:p>
                    <a:p>
                      <a:pPr algn="l"/>
                      <a:r>
                        <a:rPr lang="ru-RU" sz="1330" dirty="0">
                          <a:latin typeface="Times New Roman" panose="02020603050405020304" pitchFamily="18" charset="0"/>
                          <a:cs typeface="Times New Roman" panose="02020603050405020304" pitchFamily="18" charset="0"/>
                        </a:rPr>
                        <a:t>м) защита исконной среды обитания и традиционного образа жизни малочисленных этнических общностей;</a:t>
                      </a:r>
                    </a:p>
                    <a:p>
                      <a:pPr algn="l"/>
                      <a:r>
                        <a:rPr lang="ru-RU" sz="1330" dirty="0">
                          <a:latin typeface="Times New Roman" panose="02020603050405020304" pitchFamily="18" charset="0"/>
                          <a:cs typeface="Times New Roman" panose="02020603050405020304" pitchFamily="18" charset="0"/>
                        </a:rPr>
                        <a:t>н) установление общих принципов организации системы органов государственной власти и местного самоуправления;</a:t>
                      </a:r>
                    </a:p>
                    <a:p>
                      <a:pPr algn="l"/>
                      <a:r>
                        <a:rPr lang="ru-RU" sz="1330" dirty="0">
                          <a:latin typeface="Times New Roman" panose="02020603050405020304" pitchFamily="18" charset="0"/>
                          <a:cs typeface="Times New Roman" panose="02020603050405020304" pitchFamily="18" charset="0"/>
                        </a:rPr>
                        <a:t>о) координация международных и внешнеэкономических связей субъектов Российской Федерации, выполнение международных договоров Российской Федерации.</a:t>
                      </a:r>
                    </a:p>
                    <a:p>
                      <a:pPr algn="l"/>
                      <a:r>
                        <a:rPr lang="ru-RU" sz="1330" dirty="0">
                          <a:latin typeface="Times New Roman" panose="02020603050405020304" pitchFamily="18" charset="0"/>
                          <a:cs typeface="Times New Roman" panose="02020603050405020304" pitchFamily="18" charset="0"/>
                        </a:rPr>
                        <a:t>2. Положения настоящей статьи в равной мере распространяются на республики, края, области, города федерального значения, автономную область, автономные округа.</a:t>
                      </a:r>
                    </a:p>
                  </a:txBody>
                  <a:tcPr/>
                </a:tc>
                <a:extLst>
                  <a:ext uri="{0D108BD9-81ED-4DB2-BD59-A6C34878D82A}">
                    <a16:rowId xmlns:a16="http://schemas.microsoft.com/office/drawing/2014/main" xmlns="" val="3256724567"/>
                  </a:ext>
                </a:extLst>
              </a:tr>
            </a:tbl>
          </a:graphicData>
        </a:graphic>
      </p:graphicFrame>
    </p:spTree>
  </p:cSld>
  <p:clrMapOvr>
    <a:masterClrMapping/>
  </p:clrMapOvr>
  <mc:AlternateContent xmlns:mc="http://schemas.openxmlformats.org/markup-compatibility/2006">
    <mc:Choice xmlns:p14="http://schemas.microsoft.com/office/powerpoint/2010/main" xmlns="" Requires="p14">
      <p:transition/>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A1D336D5-4BA4-4684-94AC-DC571E225E91}"/>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xmlns="" id="{AF03E94F-F4CB-4846-920E-5F3189FAC7B7}"/>
              </a:ext>
            </a:extLst>
          </p:cNvPr>
          <p:cNvSpPr>
            <a:spLocks noGrp="1"/>
          </p:cNvSpPr>
          <p:nvPr>
            <p:ph idx="1"/>
          </p:nvPr>
        </p:nvSpPr>
        <p:spPr>
          <a:xfrm>
            <a:off x="0" y="3006498"/>
            <a:ext cx="12192000" cy="3851501"/>
          </a:xfrm>
        </p:spPr>
        <p:txBody>
          <a:bodyPr>
            <a:normAutofit/>
          </a:bodyPr>
          <a:lstStyle/>
          <a:p>
            <a:pPr marL="0" indent="0">
              <a:buNone/>
            </a:pPr>
            <a:r>
              <a:rPr lang="ru-RU" dirty="0">
                <a:solidFill>
                  <a:schemeClr val="bg1"/>
                </a:solidFill>
                <a:latin typeface="Times New Roman" panose="02020603050405020304" pitchFamily="18" charset="0"/>
                <a:cs typeface="Times New Roman" panose="02020603050405020304" pitchFamily="18" charset="0"/>
              </a:rPr>
              <a:t>В этом качестве они уже получили реализацию на конституционном уровне:</a:t>
            </a:r>
          </a:p>
          <a:p>
            <a:pPr>
              <a:buFont typeface="Wingdings" panose="05000000000000000000" pitchFamily="2" charset="2"/>
              <a:buChar char="v"/>
            </a:pPr>
            <a:r>
              <a:rPr lang="ru-RU" dirty="0">
                <a:solidFill>
                  <a:schemeClr val="bg1"/>
                </a:solidFill>
                <a:latin typeface="Times New Roman" panose="02020603050405020304" pitchFamily="18" charset="0"/>
                <a:cs typeface="Times New Roman" panose="02020603050405020304" pitchFamily="18" charset="0"/>
              </a:rPr>
              <a:t>статья 77 Конституции Российской Федерации</a:t>
            </a:r>
          </a:p>
          <a:p>
            <a:pPr>
              <a:buFont typeface="Wingdings" panose="05000000000000000000" pitchFamily="2" charset="2"/>
              <a:buChar char="v"/>
            </a:pPr>
            <a:r>
              <a:rPr lang="ru-RU" dirty="0">
                <a:solidFill>
                  <a:schemeClr val="bg1"/>
                </a:solidFill>
                <a:latin typeface="Times New Roman" panose="02020603050405020304" pitchFamily="18" charset="0"/>
                <a:cs typeface="Times New Roman" panose="02020603050405020304" pitchFamily="18" charset="0"/>
              </a:rPr>
              <a:t>Федеральный Закон от 06.10.1999 года №184–ФЗ «Об общих принципах организации законодательных (представительных) и исполнительных органов государственной власти субъектов Российской Федерации» </a:t>
            </a:r>
          </a:p>
          <a:p>
            <a:pPr>
              <a:buFont typeface="Wingdings" panose="05000000000000000000" pitchFamily="2" charset="2"/>
              <a:buChar char="v"/>
            </a:pPr>
            <a:r>
              <a:rPr lang="ru-RU" dirty="0">
                <a:solidFill>
                  <a:schemeClr val="bg1"/>
                </a:solidFill>
                <a:latin typeface="Times New Roman" panose="02020603050405020304" pitchFamily="18" charset="0"/>
                <a:cs typeface="Times New Roman" panose="02020603050405020304" pitchFamily="18" charset="0"/>
              </a:rPr>
              <a:t>Федеральный Закон от 06.10.2003 года №131–ФЗ «Об общих принципах организации местного самоуправления в Российской Федерации»</a:t>
            </a:r>
          </a:p>
          <a:p>
            <a:pPr>
              <a:buFont typeface="Wingdings" panose="05000000000000000000" pitchFamily="2" charset="2"/>
              <a:buChar char="v"/>
            </a:pPr>
            <a:r>
              <a:rPr lang="ru-RU" dirty="0">
                <a:solidFill>
                  <a:schemeClr val="bg1"/>
                </a:solidFill>
                <a:latin typeface="Times New Roman" panose="02020603050405020304" pitchFamily="18" charset="0"/>
                <a:cs typeface="Times New Roman" panose="02020603050405020304" pitchFamily="18" charset="0"/>
              </a:rPr>
              <a:t>Конституции, уставы и законодательство субъектов Российской Федерации.</a:t>
            </a:r>
          </a:p>
        </p:txBody>
      </p:sp>
      <p:pic>
        <p:nvPicPr>
          <p:cNvPr id="6" name="Рисунок 5">
            <a:extLst>
              <a:ext uri="{FF2B5EF4-FFF2-40B4-BE49-F238E27FC236}">
                <a16:creationId xmlns:a16="http://schemas.microsoft.com/office/drawing/2014/main" xmlns="" id="{E2B8F3BB-13E1-4D5D-A741-01457C04C7D6}"/>
              </a:ext>
            </a:extLst>
          </p:cNvPr>
          <p:cNvPicPr>
            <a:picLocks noChangeAspect="1"/>
          </p:cNvPicPr>
          <p:nvPr/>
        </p:nvPicPr>
        <p:blipFill>
          <a:blip r:embed="rId3" cstate="email"/>
          <a:stretch>
            <a:fillRect/>
          </a:stretch>
        </p:blipFill>
        <p:spPr>
          <a:xfrm>
            <a:off x="3189514" y="0"/>
            <a:ext cx="5812972" cy="3006498"/>
          </a:xfrm>
          <a:prstGeom prst="rect">
            <a:avLst/>
          </a:prstGeom>
        </p:spPr>
      </p:pic>
    </p:spTree>
    <p:extLst>
      <p:ext uri="{BB962C8B-B14F-4D97-AF65-F5344CB8AC3E}">
        <p14:creationId xmlns:p14="http://schemas.microsoft.com/office/powerpoint/2010/main" xmlns="" val="2952526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73889BC2-79D6-4B62-A15D-B952BBBD12D1}"/>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xmlns="" id="{32D95701-689C-45FC-B933-DF95CF50AEBC}"/>
              </a:ext>
            </a:extLst>
          </p:cNvPr>
          <p:cNvSpPr>
            <a:spLocks noGrp="1"/>
          </p:cNvSpPr>
          <p:nvPr>
            <p:ph type="title"/>
          </p:nvPr>
        </p:nvSpPr>
        <p:spPr>
          <a:xfrm>
            <a:off x="3091544" y="1"/>
            <a:ext cx="9100456" cy="979714"/>
          </a:xfrm>
        </p:spPr>
        <p:txBody>
          <a:bodyPr>
            <a:noAutofit/>
          </a:bodyPr>
          <a:lstStyle/>
          <a:p>
            <a:r>
              <a:rPr lang="ru-RU" sz="3400" dirty="0">
                <a:latin typeface="Times New Roman" panose="02020603050405020304" pitchFamily="18" charset="0"/>
                <a:cs typeface="Times New Roman" panose="02020603050405020304" pitchFamily="18" charset="0"/>
              </a:rPr>
              <a:t>Статья 77 Конституции Российской Федерации</a:t>
            </a:r>
          </a:p>
        </p:txBody>
      </p:sp>
      <p:graphicFrame>
        <p:nvGraphicFramePr>
          <p:cNvPr id="5" name="Таблица 5">
            <a:extLst>
              <a:ext uri="{FF2B5EF4-FFF2-40B4-BE49-F238E27FC236}">
                <a16:creationId xmlns:a16="http://schemas.microsoft.com/office/drawing/2014/main" xmlns="" id="{9C671E21-868B-411B-B704-9A58BF7C0C37}"/>
              </a:ext>
            </a:extLst>
          </p:cNvPr>
          <p:cNvGraphicFramePr>
            <a:graphicFrameLocks noGrp="1"/>
          </p:cNvGraphicFramePr>
          <p:nvPr>
            <p:ph idx="1"/>
            <p:extLst>
              <p:ext uri="{D42A27DB-BD31-4B8C-83A1-F6EECF244321}">
                <p14:modId xmlns:p14="http://schemas.microsoft.com/office/powerpoint/2010/main" xmlns="" val="3308590656"/>
              </p:ext>
            </p:extLst>
          </p:nvPr>
        </p:nvGraphicFramePr>
        <p:xfrm>
          <a:off x="0" y="1090389"/>
          <a:ext cx="12192000" cy="2931160"/>
        </p:xfrm>
        <a:graphic>
          <a:graphicData uri="http://schemas.openxmlformats.org/drawingml/2006/table">
            <a:tbl>
              <a:tblPr firstRow="1" bandRow="1">
                <a:tableStyleId>{5C22544A-7EE6-4342-B048-85BDC9FD1C3A}</a:tableStyleId>
              </a:tblPr>
              <a:tblGrid>
                <a:gridCol w="9949543">
                  <a:extLst>
                    <a:ext uri="{9D8B030D-6E8A-4147-A177-3AD203B41FA5}">
                      <a16:colId xmlns:a16="http://schemas.microsoft.com/office/drawing/2014/main" xmlns="" val="947060317"/>
                    </a:ext>
                  </a:extLst>
                </a:gridCol>
                <a:gridCol w="1197428">
                  <a:extLst>
                    <a:ext uri="{9D8B030D-6E8A-4147-A177-3AD203B41FA5}">
                      <a16:colId xmlns:a16="http://schemas.microsoft.com/office/drawing/2014/main" xmlns="" val="2822402476"/>
                    </a:ext>
                  </a:extLst>
                </a:gridCol>
                <a:gridCol w="1045029">
                  <a:extLst>
                    <a:ext uri="{9D8B030D-6E8A-4147-A177-3AD203B41FA5}">
                      <a16:colId xmlns:a16="http://schemas.microsoft.com/office/drawing/2014/main" xmlns="" val="1129482400"/>
                    </a:ext>
                  </a:extLst>
                </a:gridCol>
              </a:tblGrid>
              <a:tr h="370840">
                <a:tc>
                  <a:txBody>
                    <a:bodyPr/>
                    <a:lstStyle/>
                    <a:p>
                      <a:pPr algn="ctr"/>
                      <a:r>
                        <a:rPr lang="ru-RU" dirty="0">
                          <a:latin typeface="Times New Roman" panose="02020603050405020304" pitchFamily="18" charset="0"/>
                          <a:cs typeface="Times New Roman" panose="02020603050405020304" pitchFamily="18" charset="0"/>
                        </a:rPr>
                        <a:t>2019 год</a:t>
                      </a:r>
                    </a:p>
                  </a:txBody>
                  <a:tcPr/>
                </a:tc>
                <a:tc>
                  <a:txBody>
                    <a:bodyPr/>
                    <a:lstStyle/>
                    <a:p>
                      <a:pPr algn="ctr"/>
                      <a:r>
                        <a:rPr lang="ru-RU" dirty="0">
                          <a:solidFill>
                            <a:schemeClr val="bg1"/>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поправка</a:t>
                      </a:r>
                      <a:endParaRPr lang="ru-RU"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ru-RU" dirty="0">
                          <a:latin typeface="Times New Roman" panose="02020603050405020304" pitchFamily="18" charset="0"/>
                          <a:cs typeface="Times New Roman" panose="02020603050405020304" pitchFamily="18" charset="0"/>
                        </a:rPr>
                        <a:t>2020 год</a:t>
                      </a:r>
                    </a:p>
                  </a:txBody>
                  <a:tcPr/>
                </a:tc>
                <a:extLst>
                  <a:ext uri="{0D108BD9-81ED-4DB2-BD59-A6C34878D82A}">
                    <a16:rowId xmlns:a16="http://schemas.microsoft.com/office/drawing/2014/main" xmlns="" val="380973447"/>
                  </a:ext>
                </a:extLst>
              </a:tr>
              <a:tr h="370840">
                <a:tc>
                  <a:txBody>
                    <a:bodyPr/>
                    <a:lstStyle/>
                    <a:p>
                      <a:pPr algn="l"/>
                      <a:r>
                        <a:rPr lang="ru-RU" dirty="0">
                          <a:latin typeface="Times New Roman" panose="02020603050405020304" pitchFamily="18" charset="0"/>
                          <a:cs typeface="Times New Roman" panose="02020603050405020304" pitchFamily="18" charset="0"/>
                        </a:rPr>
                        <a:t>1. Система органов государственной власти республик, краев, областей, городов федерального значения, автономной области, автономных округов устанавливается субъектами Российской Федерации самостоятельно в соответствии с основами конституционного строя Российской Федерации и общими принципами организации представительных и исполнительных органов государственной власти, установленными федеральным законом.</a:t>
                      </a:r>
                    </a:p>
                    <a:p>
                      <a:pPr algn="l"/>
                      <a:r>
                        <a:rPr lang="ru-RU" dirty="0">
                          <a:latin typeface="Times New Roman" panose="02020603050405020304" pitchFamily="18" charset="0"/>
                          <a:cs typeface="Times New Roman" panose="02020603050405020304" pitchFamily="18" charset="0"/>
                        </a:rPr>
                        <a:t>2. В пределах ведения Российской Федерации и полномочий Российской Федерации по предметам совместного ведения Российской Федерации и субъектов Российской Федерации федеральные органы исполнительной власти и органы исполнительной власти субъектов Российской Федерации образуют единую систему исполнительной власти в Российской Федерации.</a:t>
                      </a:r>
                    </a:p>
                  </a:txBody>
                  <a:tcPr/>
                </a:tc>
                <a:tc>
                  <a:txBody>
                    <a:bodyPr/>
                    <a:lstStyle/>
                    <a:p>
                      <a:pPr algn="l"/>
                      <a:endParaRPr lang="ru-RU" dirty="0">
                        <a:latin typeface="Times New Roman" panose="02020603050405020304" pitchFamily="18" charset="0"/>
                        <a:cs typeface="Times New Roman" panose="02020603050405020304" pitchFamily="18" charset="0"/>
                      </a:endParaRPr>
                    </a:p>
                  </a:txBody>
                  <a:tcPr/>
                </a:tc>
                <a:tc>
                  <a:txBody>
                    <a:bodyPr/>
                    <a:lstStyle/>
                    <a:p>
                      <a:pPr algn="l"/>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752205187"/>
                  </a:ext>
                </a:extLst>
              </a:tr>
            </a:tbl>
          </a:graphicData>
        </a:graphic>
      </p:graphicFrame>
      <p:pic>
        <p:nvPicPr>
          <p:cNvPr id="8" name="Рисунок 7">
            <a:extLst>
              <a:ext uri="{FF2B5EF4-FFF2-40B4-BE49-F238E27FC236}">
                <a16:creationId xmlns:a16="http://schemas.microsoft.com/office/drawing/2014/main" xmlns="" id="{59DF3673-3803-4200-BC66-BB311D9E8997}"/>
              </a:ext>
            </a:extLst>
          </p:cNvPr>
          <p:cNvPicPr>
            <a:picLocks noChangeAspect="1"/>
          </p:cNvPicPr>
          <p:nvPr/>
        </p:nvPicPr>
        <p:blipFill>
          <a:blip r:embed="rId4" cstate="email"/>
          <a:stretch>
            <a:fillRect/>
          </a:stretch>
        </p:blipFill>
        <p:spPr>
          <a:xfrm>
            <a:off x="7931767" y="4014730"/>
            <a:ext cx="4260233" cy="2840997"/>
          </a:xfrm>
          <a:prstGeom prst="rect">
            <a:avLst/>
          </a:prstGeom>
        </p:spPr>
      </p:pic>
    </p:spTree>
    <p:extLst>
      <p:ext uri="{BB962C8B-B14F-4D97-AF65-F5344CB8AC3E}">
        <p14:creationId xmlns:p14="http://schemas.microsoft.com/office/powerpoint/2010/main" xmlns="" val="1999191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D6CD615F-D9D4-49B0-8347-5E5E6103FC78}"/>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xmlns="" id="{1F17FCF3-FF35-4DD9-978C-6294DFDB3362}"/>
              </a:ext>
            </a:extLst>
          </p:cNvPr>
          <p:cNvSpPr>
            <a:spLocks noGrp="1"/>
          </p:cNvSpPr>
          <p:nvPr>
            <p:ph type="title"/>
          </p:nvPr>
        </p:nvSpPr>
        <p:spPr>
          <a:xfrm>
            <a:off x="4760978" y="114752"/>
            <a:ext cx="7431021" cy="1039133"/>
          </a:xfrm>
        </p:spPr>
        <p:txBody>
          <a:bodyPr>
            <a:normAutofit/>
          </a:bodyPr>
          <a:lstStyle/>
          <a:p>
            <a:r>
              <a:rPr lang="ru-RU" sz="2800" dirty="0">
                <a:latin typeface="Times New Roman" panose="02020603050405020304" pitchFamily="18" charset="0"/>
                <a:cs typeface="Times New Roman" panose="02020603050405020304" pitchFamily="18" charset="0"/>
              </a:rPr>
              <a:t>Статья 77 Конституции Российской Федерации</a:t>
            </a:r>
          </a:p>
        </p:txBody>
      </p:sp>
      <p:graphicFrame>
        <p:nvGraphicFramePr>
          <p:cNvPr id="5" name="Объект 4">
            <a:extLst>
              <a:ext uri="{FF2B5EF4-FFF2-40B4-BE49-F238E27FC236}">
                <a16:creationId xmlns:a16="http://schemas.microsoft.com/office/drawing/2014/main" xmlns="" id="{3DF5417F-4E8D-4939-97B7-09AB6785EF58}"/>
              </a:ext>
            </a:extLst>
          </p:cNvPr>
          <p:cNvGraphicFramePr>
            <a:graphicFrameLocks noGrp="1"/>
          </p:cNvGraphicFramePr>
          <p:nvPr>
            <p:ph idx="1"/>
            <p:extLst>
              <p:ext uri="{D42A27DB-BD31-4B8C-83A1-F6EECF244321}">
                <p14:modId xmlns:p14="http://schemas.microsoft.com/office/powerpoint/2010/main" xmlns="" val="1663694283"/>
              </p:ext>
            </p:extLst>
          </p:nvPr>
        </p:nvGraphicFramePr>
        <p:xfrm>
          <a:off x="4760977" y="2923540"/>
          <a:ext cx="7431023" cy="1833880"/>
        </p:xfrm>
        <a:graphic>
          <a:graphicData uri="http://schemas.openxmlformats.org/drawingml/2006/table">
            <a:tbl>
              <a:tblPr firstRow="1" bandRow="1">
                <a:tableStyleId>{5C22544A-7EE6-4342-B048-85BDC9FD1C3A}</a:tableStyleId>
              </a:tblPr>
              <a:tblGrid>
                <a:gridCol w="1073764">
                  <a:extLst>
                    <a:ext uri="{9D8B030D-6E8A-4147-A177-3AD203B41FA5}">
                      <a16:colId xmlns:a16="http://schemas.microsoft.com/office/drawing/2014/main" xmlns="" val="2593690820"/>
                    </a:ext>
                  </a:extLst>
                </a:gridCol>
                <a:gridCol w="5290458">
                  <a:extLst>
                    <a:ext uri="{9D8B030D-6E8A-4147-A177-3AD203B41FA5}">
                      <a16:colId xmlns:a16="http://schemas.microsoft.com/office/drawing/2014/main" xmlns="" val="3927231274"/>
                    </a:ext>
                  </a:extLst>
                </a:gridCol>
                <a:gridCol w="1066801">
                  <a:extLst>
                    <a:ext uri="{9D8B030D-6E8A-4147-A177-3AD203B41FA5}">
                      <a16:colId xmlns:a16="http://schemas.microsoft.com/office/drawing/2014/main" xmlns="" val="2638158585"/>
                    </a:ext>
                  </a:extLst>
                </a:gridCol>
              </a:tblGrid>
              <a:tr h="370840">
                <a:tc>
                  <a:txBody>
                    <a:bodyPr/>
                    <a:lstStyle/>
                    <a:p>
                      <a:pPr algn="ctr"/>
                      <a:r>
                        <a:rPr lang="ru-RU" dirty="0">
                          <a:latin typeface="Times New Roman" panose="02020603050405020304" pitchFamily="18" charset="0"/>
                          <a:cs typeface="Times New Roman" panose="02020603050405020304" pitchFamily="18" charset="0"/>
                        </a:rPr>
                        <a:t>2019 год</a:t>
                      </a:r>
                    </a:p>
                  </a:txBody>
                  <a:tcPr/>
                </a:tc>
                <a:tc>
                  <a:txBody>
                    <a:bodyPr/>
                    <a:lstStyle/>
                    <a:p>
                      <a:pPr algn="ctr"/>
                      <a:r>
                        <a:rPr lang="ru-RU" dirty="0">
                          <a:latin typeface="Times New Roman" panose="02020603050405020304" pitchFamily="18" charset="0"/>
                          <a:cs typeface="Times New Roman" panose="02020603050405020304" pitchFamily="18" charset="0"/>
                        </a:rPr>
                        <a:t>поправка</a:t>
                      </a:r>
                    </a:p>
                  </a:txBody>
                  <a:tcPr/>
                </a:tc>
                <a:tc>
                  <a:txBody>
                    <a:bodyPr/>
                    <a:lstStyle/>
                    <a:p>
                      <a:pPr algn="ctr"/>
                      <a:r>
                        <a:rPr lang="ru-RU" dirty="0">
                          <a:solidFill>
                            <a:schemeClr val="bg1"/>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2020 год</a:t>
                      </a:r>
                      <a:endParaRPr lang="ru-RU"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855088336"/>
                  </a:ext>
                </a:extLst>
              </a:tr>
              <a:tr h="370840">
                <a:tc>
                  <a:txBody>
                    <a:bodyPr/>
                    <a:lstStyle/>
                    <a:p>
                      <a:pPr algn="l"/>
                      <a:endParaRPr lang="ru-RU" dirty="0">
                        <a:latin typeface="Times New Roman" panose="02020603050405020304" pitchFamily="18" charset="0"/>
                        <a:cs typeface="Times New Roman" panose="02020603050405020304" pitchFamily="18" charset="0"/>
                      </a:endParaRPr>
                    </a:p>
                  </a:txBody>
                  <a:tcPr/>
                </a:tc>
                <a:tc>
                  <a:txBody>
                    <a:bodyPr/>
                    <a:lstStyle/>
                    <a:p>
                      <a:pPr algn="l"/>
                      <a:r>
                        <a:rPr lang="ru-RU" dirty="0">
                          <a:latin typeface="Times New Roman" panose="02020603050405020304" pitchFamily="18" charset="0"/>
                          <a:cs typeface="Times New Roman" panose="02020603050405020304" pitchFamily="18" charset="0"/>
                        </a:rPr>
                        <a:t>Ограничения устанавливаются для высших должностных лиц субъектов Российской Федерации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i="1" dirty="0">
                          <a:latin typeface="Times New Roman" panose="02020603050405020304" pitchFamily="18" charset="0"/>
                          <a:cs typeface="Times New Roman" panose="02020603050405020304" pitchFamily="18" charset="0"/>
                        </a:rPr>
                        <a:t>(в ред. Закона Российской Федерации о поправке </a:t>
                      </a:r>
                      <a:br>
                        <a:rPr lang="ru-RU" sz="1800" i="1" dirty="0">
                          <a:latin typeface="Times New Roman" panose="02020603050405020304" pitchFamily="18" charset="0"/>
                          <a:cs typeface="Times New Roman" panose="02020603050405020304" pitchFamily="18" charset="0"/>
                        </a:rPr>
                      </a:br>
                      <a:r>
                        <a:rPr lang="ru-RU" sz="1800" i="1" dirty="0">
                          <a:latin typeface="Times New Roman" panose="02020603050405020304" pitchFamily="18" charset="0"/>
                          <a:cs typeface="Times New Roman" panose="02020603050405020304" pitchFamily="18" charset="0"/>
                        </a:rPr>
                        <a:t>к Конституции Российской Федерации </a:t>
                      </a:r>
                      <a:br>
                        <a:rPr lang="ru-RU" sz="1800" i="1" dirty="0">
                          <a:latin typeface="Times New Roman" panose="02020603050405020304" pitchFamily="18" charset="0"/>
                          <a:cs typeface="Times New Roman" panose="02020603050405020304" pitchFamily="18" charset="0"/>
                        </a:rPr>
                      </a:br>
                      <a:r>
                        <a:rPr lang="ru-RU" sz="1800" i="1" dirty="0">
                          <a:latin typeface="Times New Roman" panose="02020603050405020304" pitchFamily="18" charset="0"/>
                          <a:cs typeface="Times New Roman" panose="02020603050405020304" pitchFamily="18" charset="0"/>
                        </a:rPr>
                        <a:t>от 14.03.2020 №1–ФКЗ)</a:t>
                      </a:r>
                      <a:endParaRPr lang="ru-RU" i="1" dirty="0">
                        <a:latin typeface="Times New Roman" panose="02020603050405020304" pitchFamily="18" charset="0"/>
                        <a:cs typeface="Times New Roman" panose="02020603050405020304" pitchFamily="18" charset="0"/>
                      </a:endParaRPr>
                    </a:p>
                  </a:txBody>
                  <a:tcPr/>
                </a:tc>
                <a:tc>
                  <a:txBody>
                    <a:bodyPr/>
                    <a:lstStyle/>
                    <a:p>
                      <a:pPr algn="l"/>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163490929"/>
                  </a:ext>
                </a:extLst>
              </a:tr>
            </a:tbl>
          </a:graphicData>
        </a:graphic>
      </p:graphicFrame>
      <p:pic>
        <p:nvPicPr>
          <p:cNvPr id="6" name="Рисунок 5">
            <a:extLst>
              <a:ext uri="{FF2B5EF4-FFF2-40B4-BE49-F238E27FC236}">
                <a16:creationId xmlns:a16="http://schemas.microsoft.com/office/drawing/2014/main" xmlns="" id="{8E205673-A7F3-4B77-987E-F697BC97DD99}"/>
              </a:ext>
            </a:extLst>
          </p:cNvPr>
          <p:cNvPicPr>
            <a:picLocks noChangeAspect="1"/>
          </p:cNvPicPr>
          <p:nvPr/>
        </p:nvPicPr>
        <p:blipFill>
          <a:blip r:embed="rId4" cstate="email"/>
          <a:stretch>
            <a:fillRect/>
          </a:stretch>
        </p:blipFill>
        <p:spPr>
          <a:xfrm>
            <a:off x="0" y="0"/>
            <a:ext cx="4760978" cy="6858000"/>
          </a:xfrm>
          <a:prstGeom prst="rect">
            <a:avLst/>
          </a:prstGeom>
        </p:spPr>
      </p:pic>
    </p:spTree>
    <p:extLst>
      <p:ext uri="{BB962C8B-B14F-4D97-AF65-F5344CB8AC3E}">
        <p14:creationId xmlns:p14="http://schemas.microsoft.com/office/powerpoint/2010/main" xmlns="" val="900783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9C2231E0-FBA3-4EB5-A511-3EB3C810F7CE}"/>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xmlns="" id="{A5955922-619E-404D-94A4-3CE93E6A5E5F}"/>
              </a:ext>
            </a:extLst>
          </p:cNvPr>
          <p:cNvSpPr>
            <a:spLocks noGrp="1"/>
          </p:cNvSpPr>
          <p:nvPr>
            <p:ph type="title"/>
          </p:nvPr>
        </p:nvSpPr>
        <p:spPr>
          <a:xfrm>
            <a:off x="3820886" y="136526"/>
            <a:ext cx="8371114" cy="908504"/>
          </a:xfrm>
        </p:spPr>
        <p:txBody>
          <a:bodyPr>
            <a:normAutofit/>
          </a:bodyPr>
          <a:lstStyle/>
          <a:p>
            <a:r>
              <a:rPr lang="ru-RU" sz="3200" dirty="0">
                <a:latin typeface="Times New Roman" panose="02020603050405020304" pitchFamily="18" charset="0"/>
                <a:cs typeface="Times New Roman" panose="02020603050405020304" pitchFamily="18" charset="0"/>
              </a:rPr>
              <a:t>Статья 77 Конституции Российской Федерации</a:t>
            </a:r>
          </a:p>
        </p:txBody>
      </p:sp>
      <p:graphicFrame>
        <p:nvGraphicFramePr>
          <p:cNvPr id="5" name="Объект 4">
            <a:extLst>
              <a:ext uri="{FF2B5EF4-FFF2-40B4-BE49-F238E27FC236}">
                <a16:creationId xmlns:a16="http://schemas.microsoft.com/office/drawing/2014/main" xmlns="" id="{6C8EDDCB-BD4A-40E4-8A68-07202468CCFC}"/>
              </a:ext>
            </a:extLst>
          </p:cNvPr>
          <p:cNvGraphicFramePr>
            <a:graphicFrameLocks noGrp="1"/>
          </p:cNvGraphicFramePr>
          <p:nvPr>
            <p:ph idx="1"/>
            <p:extLst>
              <p:ext uri="{D42A27DB-BD31-4B8C-83A1-F6EECF244321}">
                <p14:modId xmlns:p14="http://schemas.microsoft.com/office/powerpoint/2010/main" xmlns="" val="2285491302"/>
              </p:ext>
            </p:extLst>
          </p:nvPr>
        </p:nvGraphicFramePr>
        <p:xfrm>
          <a:off x="0" y="867682"/>
          <a:ext cx="12192000" cy="5742940"/>
        </p:xfrm>
        <a:graphic>
          <a:graphicData uri="http://schemas.openxmlformats.org/drawingml/2006/table">
            <a:tbl>
              <a:tblPr firstRow="1" bandRow="1">
                <a:tableStyleId>{5C22544A-7EE6-4342-B048-85BDC9FD1C3A}</a:tableStyleId>
              </a:tblPr>
              <a:tblGrid>
                <a:gridCol w="1110343">
                  <a:extLst>
                    <a:ext uri="{9D8B030D-6E8A-4147-A177-3AD203B41FA5}">
                      <a16:colId xmlns:a16="http://schemas.microsoft.com/office/drawing/2014/main" xmlns="" val="2593690820"/>
                    </a:ext>
                  </a:extLst>
                </a:gridCol>
                <a:gridCol w="1219200">
                  <a:extLst>
                    <a:ext uri="{9D8B030D-6E8A-4147-A177-3AD203B41FA5}">
                      <a16:colId xmlns:a16="http://schemas.microsoft.com/office/drawing/2014/main" xmlns="" val="3927231274"/>
                    </a:ext>
                  </a:extLst>
                </a:gridCol>
                <a:gridCol w="9862457">
                  <a:extLst>
                    <a:ext uri="{9D8B030D-6E8A-4147-A177-3AD203B41FA5}">
                      <a16:colId xmlns:a16="http://schemas.microsoft.com/office/drawing/2014/main" xmlns="" val="2638158585"/>
                    </a:ext>
                  </a:extLst>
                </a:gridCol>
              </a:tblGrid>
              <a:tr h="370840">
                <a:tc>
                  <a:txBody>
                    <a:bodyPr/>
                    <a:lstStyle/>
                    <a:p>
                      <a:pPr algn="ctr"/>
                      <a:r>
                        <a:rPr lang="ru-RU" dirty="0">
                          <a:latin typeface="Times New Roman" panose="02020603050405020304" pitchFamily="18" charset="0"/>
                          <a:cs typeface="Times New Roman" panose="02020603050405020304" pitchFamily="18" charset="0"/>
                        </a:rPr>
                        <a:t>2019 год</a:t>
                      </a:r>
                    </a:p>
                  </a:txBody>
                  <a:tcPr/>
                </a:tc>
                <a:tc>
                  <a:txBody>
                    <a:bodyPr/>
                    <a:lstStyle/>
                    <a:p>
                      <a:pPr algn="ctr"/>
                      <a:r>
                        <a:rPr lang="ru-RU" dirty="0">
                          <a:latin typeface="Times New Roman" panose="02020603050405020304" pitchFamily="18" charset="0"/>
                          <a:cs typeface="Times New Roman" panose="02020603050405020304" pitchFamily="18" charset="0"/>
                        </a:rPr>
                        <a:t>поправка</a:t>
                      </a:r>
                    </a:p>
                  </a:txBody>
                  <a:tcPr/>
                </a:tc>
                <a:tc>
                  <a:txBody>
                    <a:bodyPr/>
                    <a:lstStyle/>
                    <a:p>
                      <a:pPr algn="ctr"/>
                      <a:r>
                        <a:rPr lang="ru-RU" dirty="0">
                          <a:latin typeface="Times New Roman" panose="02020603050405020304" pitchFamily="18" charset="0"/>
                          <a:cs typeface="Times New Roman" panose="02020603050405020304" pitchFamily="18" charset="0"/>
                        </a:rPr>
                        <a:t>2020 год</a:t>
                      </a:r>
                    </a:p>
                  </a:txBody>
                  <a:tcPr/>
                </a:tc>
                <a:extLst>
                  <a:ext uri="{0D108BD9-81ED-4DB2-BD59-A6C34878D82A}">
                    <a16:rowId xmlns:a16="http://schemas.microsoft.com/office/drawing/2014/main" xmlns="" val="2855088336"/>
                  </a:ext>
                </a:extLst>
              </a:tr>
              <a:tr h="370840">
                <a:tc>
                  <a:txBody>
                    <a:bodyPr/>
                    <a:lstStyle/>
                    <a:p>
                      <a:pPr algn="l"/>
                      <a:endParaRPr lang="ru-RU" dirty="0">
                        <a:latin typeface="Times New Roman" panose="02020603050405020304" pitchFamily="18" charset="0"/>
                        <a:cs typeface="Times New Roman" panose="02020603050405020304" pitchFamily="18" charset="0"/>
                      </a:endParaRPr>
                    </a:p>
                  </a:txBody>
                  <a:tcPr/>
                </a:tc>
                <a:tc>
                  <a:txBody>
                    <a:bodyPr/>
                    <a:lstStyle/>
                    <a:p>
                      <a:pPr algn="l"/>
                      <a:endParaRPr lang="ru-RU" dirty="0">
                        <a:latin typeface="Times New Roman" panose="02020603050405020304" pitchFamily="18" charset="0"/>
                        <a:cs typeface="Times New Roman" panose="02020603050405020304" pitchFamily="18" charset="0"/>
                      </a:endParaRPr>
                    </a:p>
                  </a:txBody>
                  <a:tcPr/>
                </a:tc>
                <a:tc>
                  <a:txBody>
                    <a:bodyPr/>
                    <a:lstStyle/>
                    <a:p>
                      <a:pPr algn="l"/>
                      <a:r>
                        <a:rPr lang="ru-RU" sz="1650" dirty="0">
                          <a:latin typeface="Times New Roman" panose="02020603050405020304" pitchFamily="18" charset="0"/>
                          <a:cs typeface="Times New Roman" panose="02020603050405020304" pitchFamily="18" charset="0"/>
                        </a:rPr>
                        <a:t>1. Система органов государственной власти республик, краев, областей, городов федерального значения, автономной области, автономных округов устанавливается субъектами Российской Федерации самостоятельно в соответствии с основами конституционного строя Российской Федерации и общими принципами организации представительных и исполнительных органов государственной власти, установленными федеральным законом.</a:t>
                      </a:r>
                    </a:p>
                    <a:p>
                      <a:pPr algn="l"/>
                      <a:r>
                        <a:rPr lang="ru-RU" sz="1650" dirty="0">
                          <a:latin typeface="Times New Roman" panose="02020603050405020304" pitchFamily="18" charset="0"/>
                          <a:cs typeface="Times New Roman" panose="02020603050405020304" pitchFamily="18" charset="0"/>
                        </a:rPr>
                        <a:t>2. В пределах ведения Российской Федерации и полномочий Российской Федерации по предметам совместного ведения Российской Федерации и субъектов Российской Федерации федеральные органы исполнительной власти и органы исполнительной власти субъектов Российской Федерации образуют единую систему исполнительной власти в Российской Федерации.</a:t>
                      </a:r>
                    </a:p>
                    <a:p>
                      <a:pPr algn="l"/>
                      <a:r>
                        <a:rPr lang="ru-RU" sz="1650" dirty="0">
                          <a:solidFill>
                            <a:srgbClr val="0070C0"/>
                          </a:solidFill>
                          <a:latin typeface="Times New Roman" panose="02020603050405020304" pitchFamily="18" charset="0"/>
                          <a:cs typeface="Times New Roman" panose="02020603050405020304" pitchFamily="18" charset="0"/>
                        </a:rPr>
                        <a:t>3. Высшим должностным лицом субъекта Российской Федерации (руководителем высшего исполнительного органа государственной власти субъекта Российской Федерации) может быть гражданин Российской Федерации, достигший 30 лет, постоянно проживающий в Российской Федерации, не имеющий гражданства иностранного государства либо вида на жительство или иного документа, подтверждающего право на постоянное проживание гражданина Российской Федерации на территории иностранного государства. Высшему должностному лицу субъекта Российской Федерации (руководителю высшего исполнительного органа государственной власти субъекта Российской Федерации) в порядке, установленном федеральным законом, запрещается открывать и иметь счета (вклады), хранить наличные денежные средства и ценности в иностранных банках, расположенных за пределами территории Российской Федерации. Федеральным законом могут быть установлены дополнительные требования к высшему должностному лицу субъекта Российской Федерации (руководителю высшего исполнительного органа государственной власти субъекта Российской Федерации).</a:t>
                      </a:r>
                    </a:p>
                  </a:txBody>
                  <a:tcPr/>
                </a:tc>
                <a:extLst>
                  <a:ext uri="{0D108BD9-81ED-4DB2-BD59-A6C34878D82A}">
                    <a16:rowId xmlns:a16="http://schemas.microsoft.com/office/drawing/2014/main" xmlns="" val="2163490929"/>
                  </a:ext>
                </a:extLst>
              </a:tr>
            </a:tbl>
          </a:graphicData>
        </a:graphic>
      </p:graphicFrame>
    </p:spTree>
    <p:extLst>
      <p:ext uri="{BB962C8B-B14F-4D97-AF65-F5344CB8AC3E}">
        <p14:creationId xmlns:p14="http://schemas.microsoft.com/office/powerpoint/2010/main" xmlns="" val="2798884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E2D9E78B-A29E-452F-9C4B-DD62A8D00C46}"/>
              </a:ext>
            </a:extLst>
          </p:cNvPr>
          <p:cNvPicPr>
            <a:picLocks noChangeAspect="1"/>
          </p:cNvPicPr>
          <p:nvPr/>
        </p:nvPicPr>
        <p:blipFill>
          <a:blip r:embed="rId2" cstate="email"/>
          <a:stretch>
            <a:fillRect/>
          </a:stretch>
        </p:blipFill>
        <p:spPr>
          <a:xfrm>
            <a:off x="-1" y="0"/>
            <a:ext cx="12192000" cy="6858000"/>
          </a:xfrm>
          <a:prstGeom prst="rect">
            <a:avLst/>
          </a:prstGeom>
        </p:spPr>
      </p:pic>
      <p:sp>
        <p:nvSpPr>
          <p:cNvPr id="3" name="Объект 2">
            <a:extLst>
              <a:ext uri="{FF2B5EF4-FFF2-40B4-BE49-F238E27FC236}">
                <a16:creationId xmlns:a16="http://schemas.microsoft.com/office/drawing/2014/main" xmlns="" id="{55313C81-2A2B-4DD8-A832-940004542664}"/>
              </a:ext>
            </a:extLst>
          </p:cNvPr>
          <p:cNvSpPr>
            <a:spLocks noGrp="1"/>
          </p:cNvSpPr>
          <p:nvPr>
            <p:ph idx="1"/>
          </p:nvPr>
        </p:nvSpPr>
        <p:spPr>
          <a:xfrm>
            <a:off x="88777" y="3781887"/>
            <a:ext cx="12103223" cy="3076113"/>
          </a:xfrm>
        </p:spPr>
        <p:txBody>
          <a:bodyPr>
            <a:normAutofit/>
          </a:bodyPr>
          <a:lstStyle/>
          <a:p>
            <a:pPr marL="0" indent="0">
              <a:buNone/>
            </a:pPr>
            <a:r>
              <a:rPr lang="ru-RU" sz="2200" dirty="0">
                <a:solidFill>
                  <a:schemeClr val="bg1"/>
                </a:solidFill>
                <a:latin typeface="Times New Roman" panose="02020603050405020304" pitchFamily="18" charset="0"/>
                <a:cs typeface="Times New Roman" panose="02020603050405020304" pitchFamily="18" charset="0"/>
              </a:rPr>
              <a:t>Включение данной категории в Основной Закон вытекает из действия принципа народовластия, сформулированного в статье 3 Конституции Российской Федерации, означающего, прежде всего, принадлежность власти многонациональному народу Российской Федерации. </a:t>
            </a:r>
            <a:br>
              <a:rPr lang="ru-RU" sz="2200" dirty="0">
                <a:solidFill>
                  <a:schemeClr val="bg1"/>
                </a:solidFill>
                <a:latin typeface="Times New Roman" panose="02020603050405020304" pitchFamily="18" charset="0"/>
                <a:cs typeface="Times New Roman" panose="02020603050405020304" pitchFamily="18" charset="0"/>
              </a:rPr>
            </a:br>
            <a:r>
              <a:rPr lang="ru-RU" sz="2200" dirty="0">
                <a:solidFill>
                  <a:schemeClr val="bg1"/>
                </a:solidFill>
                <a:latin typeface="Times New Roman" panose="02020603050405020304" pitchFamily="18" charset="0"/>
                <a:cs typeface="Times New Roman" panose="02020603050405020304" pitchFamily="18" charset="0"/>
              </a:rPr>
              <a:t>Отнесение указанных вопросов к ведению Российской Федерации обусловлено необходимостью создания единой системы публичной власти на всей территории Российской Федерации. </a:t>
            </a:r>
          </a:p>
          <a:p>
            <a:pPr marL="0" indent="0">
              <a:buNone/>
            </a:pPr>
            <a:r>
              <a:rPr lang="ru-RU" sz="2200" dirty="0">
                <a:solidFill>
                  <a:schemeClr val="bg1"/>
                </a:solidFill>
                <a:latin typeface="Times New Roman" panose="02020603050405020304" pitchFamily="18" charset="0"/>
                <a:cs typeface="Times New Roman" panose="02020603050405020304" pitchFamily="18" charset="0"/>
              </a:rPr>
              <a:t>Включение в Конституцию новых норм в части регулирования научно–технологического развития позволит усилить его правовую основу, восстановить преемственность с советским опытом, </a:t>
            </a:r>
            <a:br>
              <a:rPr lang="ru-RU" sz="2200" dirty="0">
                <a:solidFill>
                  <a:schemeClr val="bg1"/>
                </a:solidFill>
                <a:latin typeface="Times New Roman" panose="02020603050405020304" pitchFamily="18" charset="0"/>
                <a:cs typeface="Times New Roman" panose="02020603050405020304" pitchFamily="18" charset="0"/>
              </a:rPr>
            </a:br>
            <a:r>
              <a:rPr lang="ru-RU" sz="2200" dirty="0">
                <a:solidFill>
                  <a:schemeClr val="bg1"/>
                </a:solidFill>
                <a:latin typeface="Times New Roman" panose="02020603050405020304" pitchFamily="18" charset="0"/>
                <a:cs typeface="Times New Roman" panose="02020603050405020304" pitchFamily="18" charset="0"/>
              </a:rPr>
              <a:t>где наука была подлинным «локомотивом» экономического и социального развития, приблизить </a:t>
            </a:r>
            <a:br>
              <a:rPr lang="ru-RU" sz="2200" dirty="0">
                <a:solidFill>
                  <a:schemeClr val="bg1"/>
                </a:solidFill>
                <a:latin typeface="Times New Roman" panose="02020603050405020304" pitchFamily="18" charset="0"/>
                <a:cs typeface="Times New Roman" panose="02020603050405020304" pitchFamily="18" charset="0"/>
              </a:rPr>
            </a:br>
            <a:r>
              <a:rPr lang="ru-RU" sz="2200" dirty="0">
                <a:solidFill>
                  <a:schemeClr val="bg1"/>
                </a:solidFill>
                <a:latin typeface="Times New Roman" panose="02020603050405020304" pitchFamily="18" charset="0"/>
                <a:cs typeface="Times New Roman" panose="02020603050405020304" pitchFamily="18" charset="0"/>
              </a:rPr>
              <a:t>ее к лучшим зарубежным практикам. </a:t>
            </a:r>
          </a:p>
          <a:p>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4FB24B4F-6930-4C50-93D6-6BAE8576FEE6}"/>
              </a:ext>
            </a:extLst>
          </p:cNvPr>
          <p:cNvPicPr>
            <a:picLocks noChangeAspect="1"/>
          </p:cNvPicPr>
          <p:nvPr/>
        </p:nvPicPr>
        <p:blipFill>
          <a:blip r:embed="rId3" cstate="email"/>
          <a:stretch>
            <a:fillRect/>
          </a:stretch>
        </p:blipFill>
        <p:spPr>
          <a:xfrm>
            <a:off x="3512849" y="0"/>
            <a:ext cx="5166300" cy="3818717"/>
          </a:xfrm>
          <a:prstGeom prst="rect">
            <a:avLst/>
          </a:prstGeom>
        </p:spPr>
      </p:pic>
    </p:spTree>
    <p:extLst>
      <p:ext uri="{BB962C8B-B14F-4D97-AF65-F5344CB8AC3E}">
        <p14:creationId xmlns:p14="http://schemas.microsoft.com/office/powerpoint/2010/main" xmlns="" val="537876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78C64C03-6AB1-47E8-BEE8-A0116FD06EA7}"/>
              </a:ext>
            </a:extLst>
          </p:cNvPr>
          <p:cNvPicPr>
            <a:picLocks noChangeAspect="1"/>
          </p:cNvPicPr>
          <p:nvPr/>
        </p:nvPicPr>
        <p:blipFill>
          <a:blip r:embed="rId2" cstate="email"/>
          <a:stretch>
            <a:fillRect/>
          </a:stretch>
        </p:blipFill>
        <p:spPr>
          <a:xfrm>
            <a:off x="0" y="0"/>
            <a:ext cx="12192000" cy="6857999"/>
          </a:xfrm>
          <a:prstGeom prst="rect">
            <a:avLst/>
          </a:prstGeom>
        </p:spPr>
      </p:pic>
      <p:sp>
        <p:nvSpPr>
          <p:cNvPr id="3" name="Объект 2">
            <a:extLst>
              <a:ext uri="{FF2B5EF4-FFF2-40B4-BE49-F238E27FC236}">
                <a16:creationId xmlns:a16="http://schemas.microsoft.com/office/drawing/2014/main" xmlns="" id="{1FC04E62-E180-4DBA-9374-58DF53E34F48}"/>
              </a:ext>
            </a:extLst>
          </p:cNvPr>
          <p:cNvSpPr>
            <a:spLocks noGrp="1"/>
          </p:cNvSpPr>
          <p:nvPr>
            <p:ph idx="1"/>
          </p:nvPr>
        </p:nvSpPr>
        <p:spPr>
          <a:xfrm>
            <a:off x="0" y="3684233"/>
            <a:ext cx="12192000" cy="3173766"/>
          </a:xfrm>
        </p:spPr>
        <p:txBody>
          <a:bodyPr>
            <a:normAutofit/>
          </a:bodyPr>
          <a:lstStyle/>
          <a:p>
            <a:pPr marL="0" indent="0">
              <a:buNone/>
            </a:pPr>
            <a:r>
              <a:rPr lang="ru-RU" sz="2400" dirty="0">
                <a:solidFill>
                  <a:schemeClr val="bg1"/>
                </a:solidFill>
                <a:latin typeface="Times New Roman" panose="02020603050405020304" pitchFamily="18" charset="0"/>
                <a:cs typeface="Times New Roman" panose="02020603050405020304" pitchFamily="18" charset="0"/>
              </a:rPr>
              <a:t>Дополнение сферы ведения Российской Федерации такими предметами, как:</a:t>
            </a:r>
          </a:p>
          <a:p>
            <a:pPr>
              <a:buFont typeface="Wingdings" panose="05000000000000000000" pitchFamily="2" charset="2"/>
              <a:buChar char="v"/>
            </a:pPr>
            <a:r>
              <a:rPr lang="ru-RU" sz="2400" dirty="0">
                <a:solidFill>
                  <a:schemeClr val="bg1"/>
                </a:solidFill>
                <a:latin typeface="Times New Roman" panose="02020603050405020304" pitchFamily="18" charset="0"/>
                <a:cs typeface="Times New Roman" panose="02020603050405020304" pitchFamily="18" charset="0"/>
              </a:rPr>
              <a:t>установление единых правовых основ систем здравоохранения;</a:t>
            </a:r>
          </a:p>
          <a:p>
            <a:pPr>
              <a:buFont typeface="Wingdings" panose="05000000000000000000" pitchFamily="2" charset="2"/>
              <a:buChar char="v"/>
            </a:pPr>
            <a:r>
              <a:rPr lang="ru-RU" sz="2400" dirty="0">
                <a:solidFill>
                  <a:schemeClr val="bg1"/>
                </a:solidFill>
                <a:latin typeface="Times New Roman" panose="02020603050405020304" pitchFamily="18" charset="0"/>
                <a:cs typeface="Times New Roman" panose="02020603050405020304" pitchFamily="18" charset="0"/>
              </a:rPr>
              <a:t>воспитания и образования, в том числе непрерывного образования;</a:t>
            </a:r>
          </a:p>
          <a:p>
            <a:pPr marL="0" indent="0">
              <a:buNone/>
            </a:pPr>
            <a:r>
              <a:rPr lang="ru-RU" sz="2400" dirty="0">
                <a:solidFill>
                  <a:schemeClr val="bg1"/>
                </a:solidFill>
                <a:latin typeface="Times New Roman" panose="02020603050405020304" pitchFamily="18" charset="0"/>
                <a:cs typeface="Times New Roman" panose="02020603050405020304" pitchFamily="18" charset="0"/>
              </a:rPr>
              <a:t>Это всё гарантия проведения согласованной государственной политики в вопросах, непосредственно затрагивающих каждого российского гражданина, независимо от субъекта Российской Федерации, где он находится или проживает. Одновременно усиливается ответственность органов власти всех уровней за выполнение важнейших задач жизнеобеспечения населения на основе общих стандартов, выработанных Федерацией.</a:t>
            </a:r>
          </a:p>
        </p:txBody>
      </p:sp>
      <p:pic>
        <p:nvPicPr>
          <p:cNvPr id="2" name="Рисунок 1">
            <a:extLst>
              <a:ext uri="{FF2B5EF4-FFF2-40B4-BE49-F238E27FC236}">
                <a16:creationId xmlns:a16="http://schemas.microsoft.com/office/drawing/2014/main" xmlns="" id="{5C9BBC89-EA45-46D8-8887-70F3E6C05476}"/>
              </a:ext>
            </a:extLst>
          </p:cNvPr>
          <p:cNvPicPr>
            <a:picLocks noChangeAspect="1"/>
          </p:cNvPicPr>
          <p:nvPr/>
        </p:nvPicPr>
        <p:blipFill rotWithShape="1">
          <a:blip r:embed="rId3" cstate="email"/>
          <a:srcRect/>
          <a:stretch/>
        </p:blipFill>
        <p:spPr>
          <a:xfrm>
            <a:off x="2747677" y="4716"/>
            <a:ext cx="6696646" cy="3679517"/>
          </a:xfrm>
          <a:prstGeom prst="rect">
            <a:avLst/>
          </a:prstGeom>
        </p:spPr>
      </p:pic>
    </p:spTree>
    <p:extLst>
      <p:ext uri="{BB962C8B-B14F-4D97-AF65-F5344CB8AC3E}">
        <p14:creationId xmlns:p14="http://schemas.microsoft.com/office/powerpoint/2010/main" xmlns="" val="1247763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14815F2F-117E-44F9-808E-EB81F85DAB9A}"/>
              </a:ext>
            </a:extLst>
          </p:cNvPr>
          <p:cNvPicPr>
            <a:picLocks noChangeAspect="1"/>
          </p:cNvPicPr>
          <p:nvPr/>
        </p:nvPicPr>
        <p:blipFill>
          <a:blip r:embed="rId2" cstate="email"/>
          <a:stretch>
            <a:fillRect/>
          </a:stretch>
        </p:blipFill>
        <p:spPr>
          <a:xfrm>
            <a:off x="0" y="0"/>
            <a:ext cx="12192000" cy="6857999"/>
          </a:xfrm>
          <a:prstGeom prst="rect">
            <a:avLst/>
          </a:prstGeom>
        </p:spPr>
      </p:pic>
      <p:sp>
        <p:nvSpPr>
          <p:cNvPr id="3" name="Объект 2">
            <a:extLst>
              <a:ext uri="{FF2B5EF4-FFF2-40B4-BE49-F238E27FC236}">
                <a16:creationId xmlns:a16="http://schemas.microsoft.com/office/drawing/2014/main" xmlns="" id="{714DE0B7-78EC-474E-B1E1-528A890C2387}"/>
              </a:ext>
            </a:extLst>
          </p:cNvPr>
          <p:cNvSpPr>
            <a:spLocks noGrp="1"/>
          </p:cNvSpPr>
          <p:nvPr>
            <p:ph idx="1"/>
          </p:nvPr>
        </p:nvSpPr>
        <p:spPr>
          <a:xfrm>
            <a:off x="39950" y="1162974"/>
            <a:ext cx="7328516" cy="5695025"/>
          </a:xfrm>
        </p:spPr>
        <p:txBody>
          <a:bodyPr>
            <a:normAutofit/>
          </a:bodyPr>
          <a:lstStyle/>
          <a:p>
            <a:pPr marL="0" indent="0">
              <a:buNone/>
            </a:pPr>
            <a:r>
              <a:rPr lang="ru-RU" sz="2000" dirty="0">
                <a:solidFill>
                  <a:schemeClr val="bg1"/>
                </a:solidFill>
                <a:latin typeface="Times New Roman" panose="02020603050405020304" pitchFamily="18" charset="0"/>
                <a:cs typeface="Times New Roman" panose="02020603050405020304" pitchFamily="18" charset="0"/>
              </a:rPr>
              <a:t>В разное время одни и те же вопросы были отнесены </a:t>
            </a:r>
            <a:br>
              <a:rPr lang="ru-RU" sz="2000" dirty="0">
                <a:solidFill>
                  <a:schemeClr val="bg1"/>
                </a:solidFill>
                <a:latin typeface="Times New Roman" panose="02020603050405020304" pitchFamily="18" charset="0"/>
                <a:cs typeface="Times New Roman" panose="02020603050405020304" pitchFamily="18" charset="0"/>
              </a:rPr>
            </a:br>
            <a:r>
              <a:rPr lang="ru-RU" sz="2000" dirty="0">
                <a:solidFill>
                  <a:schemeClr val="bg1"/>
                </a:solidFill>
                <a:latin typeface="Times New Roman" panose="02020603050405020304" pitchFamily="18" charset="0"/>
                <a:cs typeface="Times New Roman" panose="02020603050405020304" pitchFamily="18" charset="0"/>
              </a:rPr>
              <a:t>к компетенции Российской Федерации, ее субъектов </a:t>
            </a:r>
            <a:r>
              <a:rPr lang="ru-RU" sz="2000" b="1" dirty="0">
                <a:solidFill>
                  <a:schemeClr val="bg1"/>
                </a:solidFill>
                <a:latin typeface="Times New Roman" panose="02020603050405020304" pitchFamily="18" charset="0"/>
                <a:cs typeface="Times New Roman" panose="02020603050405020304" pitchFamily="18" charset="0"/>
              </a:rPr>
              <a:t>(финансирование лекарственного обеспечения больных </a:t>
            </a:r>
            <a:br>
              <a:rPr lang="ru-RU" sz="2000" b="1" dirty="0">
                <a:solidFill>
                  <a:schemeClr val="bg1"/>
                </a:solidFill>
                <a:latin typeface="Times New Roman" panose="02020603050405020304" pitchFamily="18" charset="0"/>
                <a:cs typeface="Times New Roman" panose="02020603050405020304" pitchFamily="18" charset="0"/>
              </a:rPr>
            </a:br>
            <a:r>
              <a:rPr lang="ru-RU" sz="2000" b="1" dirty="0">
                <a:solidFill>
                  <a:schemeClr val="bg1"/>
                </a:solidFill>
                <a:latin typeface="Times New Roman" panose="02020603050405020304" pitchFamily="18" charset="0"/>
                <a:cs typeface="Times New Roman" panose="02020603050405020304" pitchFamily="18" charset="0"/>
              </a:rPr>
              <a:t>с </a:t>
            </a:r>
            <a:r>
              <a:rPr lang="ru-RU" sz="2000" b="1" dirty="0" err="1">
                <a:solidFill>
                  <a:schemeClr val="bg1"/>
                </a:solidFill>
                <a:latin typeface="Times New Roman" panose="02020603050405020304" pitchFamily="18" charset="0"/>
                <a:cs typeface="Times New Roman" panose="02020603050405020304" pitchFamily="18" charset="0"/>
              </a:rPr>
              <a:t>орфанными</a:t>
            </a:r>
            <a:r>
              <a:rPr lang="ru-RU" sz="2000" b="1" dirty="0">
                <a:solidFill>
                  <a:schemeClr val="bg1"/>
                </a:solidFill>
                <a:latin typeface="Times New Roman" panose="02020603050405020304" pitchFamily="18" charset="0"/>
                <a:cs typeface="Times New Roman" panose="02020603050405020304" pitchFamily="18" charset="0"/>
              </a:rPr>
              <a:t> заболеваниями, финансирование общего образования). </a:t>
            </a:r>
            <a:r>
              <a:rPr lang="ru-RU" sz="2000" dirty="0">
                <a:solidFill>
                  <a:schemeClr val="bg1"/>
                </a:solidFill>
                <a:latin typeface="Times New Roman" panose="02020603050405020304" pitchFamily="18" charset="0"/>
                <a:cs typeface="Times New Roman" panose="02020603050405020304" pitchFamily="18" charset="0"/>
              </a:rPr>
              <a:t>Долгое время сохранялась подвижность границ законотворчества субъектов Российской Федерации в указанных областях, в результате чего даже базовые правовые понятия </a:t>
            </a:r>
            <a:br>
              <a:rPr lang="ru-RU" sz="2000" dirty="0">
                <a:solidFill>
                  <a:schemeClr val="bg1"/>
                </a:solidFill>
                <a:latin typeface="Times New Roman" panose="02020603050405020304" pitchFamily="18" charset="0"/>
                <a:cs typeface="Times New Roman" panose="02020603050405020304" pitchFamily="18" charset="0"/>
              </a:rPr>
            </a:br>
            <a:r>
              <a:rPr lang="ru-RU" sz="2000" dirty="0">
                <a:solidFill>
                  <a:schemeClr val="bg1"/>
                </a:solidFill>
                <a:latin typeface="Times New Roman" panose="02020603050405020304" pitchFamily="18" charset="0"/>
                <a:cs typeface="Times New Roman" panose="02020603050405020304" pitchFamily="18" charset="0"/>
              </a:rPr>
              <a:t>и принципы той или иной деятельности в образовании, здравоохранении, социальной политике, установленные федеральными законами, подвергались сомнительным корректировкам на региональном уровне, что нередко приводило к обращениям в суды. </a:t>
            </a:r>
          </a:p>
          <a:p>
            <a:pPr marL="0" indent="0">
              <a:buNone/>
            </a:pPr>
            <a:r>
              <a:rPr lang="ru-RU" sz="2000" dirty="0">
                <a:solidFill>
                  <a:schemeClr val="bg1"/>
                </a:solidFill>
                <a:latin typeface="Times New Roman" panose="02020603050405020304" pitchFamily="18" charset="0"/>
                <a:cs typeface="Times New Roman" panose="02020603050405020304" pitchFamily="18" charset="0"/>
              </a:rPr>
              <a:t>Такая национальная система управления здравоохранением позволит консолидировать деятельность всех медицинских служб и организаций, независимо от формы собственности </a:t>
            </a:r>
            <a:br>
              <a:rPr lang="ru-RU" sz="2000" dirty="0">
                <a:solidFill>
                  <a:schemeClr val="bg1"/>
                </a:solidFill>
                <a:latin typeface="Times New Roman" panose="02020603050405020304" pitchFamily="18" charset="0"/>
                <a:cs typeface="Times New Roman" panose="02020603050405020304" pitchFamily="18" charset="0"/>
              </a:rPr>
            </a:br>
            <a:r>
              <a:rPr lang="ru-RU" sz="2000" dirty="0">
                <a:solidFill>
                  <a:schemeClr val="bg1"/>
                </a:solidFill>
                <a:latin typeface="Times New Roman" panose="02020603050405020304" pitchFamily="18" charset="0"/>
                <a:cs typeface="Times New Roman" panose="02020603050405020304" pitchFamily="18" charset="0"/>
              </a:rPr>
              <a:t>и ведомственной принадлежности, будет работать в рамках единого нормативно–правового поля, а также государственного </a:t>
            </a:r>
            <a:br>
              <a:rPr lang="ru-RU" sz="2000" dirty="0">
                <a:solidFill>
                  <a:schemeClr val="bg1"/>
                </a:solidFill>
                <a:latin typeface="Times New Roman" panose="02020603050405020304" pitchFamily="18" charset="0"/>
                <a:cs typeface="Times New Roman" panose="02020603050405020304" pitchFamily="18" charset="0"/>
              </a:rPr>
            </a:br>
            <a:r>
              <a:rPr lang="ru-RU" sz="2000" dirty="0">
                <a:solidFill>
                  <a:schemeClr val="bg1"/>
                </a:solidFill>
                <a:latin typeface="Times New Roman" panose="02020603050405020304" pitchFamily="18" charset="0"/>
                <a:cs typeface="Times New Roman" panose="02020603050405020304" pitchFamily="18" charset="0"/>
              </a:rPr>
              <a:t>и общественного контроля. Необходимость в этом стала очевидной в сложных условиях пандемии коронавируса.</a:t>
            </a:r>
          </a:p>
        </p:txBody>
      </p:sp>
      <p:pic>
        <p:nvPicPr>
          <p:cNvPr id="2" name="Рисунок 1">
            <a:extLst>
              <a:ext uri="{FF2B5EF4-FFF2-40B4-BE49-F238E27FC236}">
                <a16:creationId xmlns:a16="http://schemas.microsoft.com/office/drawing/2014/main" xmlns="" id="{6EF6F949-0BB5-49EA-8952-0D3634E985AA}"/>
              </a:ext>
            </a:extLst>
          </p:cNvPr>
          <p:cNvPicPr>
            <a:picLocks noChangeAspect="1"/>
          </p:cNvPicPr>
          <p:nvPr/>
        </p:nvPicPr>
        <p:blipFill>
          <a:blip r:embed="rId3" cstate="email"/>
          <a:stretch>
            <a:fillRect/>
          </a:stretch>
        </p:blipFill>
        <p:spPr>
          <a:xfrm>
            <a:off x="7253055" y="0"/>
            <a:ext cx="4938945" cy="5050607"/>
          </a:xfrm>
          <a:prstGeom prst="rect">
            <a:avLst/>
          </a:prstGeom>
        </p:spPr>
      </p:pic>
      <p:pic>
        <p:nvPicPr>
          <p:cNvPr id="5" name="Рисунок 4">
            <a:extLst>
              <a:ext uri="{FF2B5EF4-FFF2-40B4-BE49-F238E27FC236}">
                <a16:creationId xmlns:a16="http://schemas.microsoft.com/office/drawing/2014/main" xmlns="" id="{1EA6B004-17A3-4BD0-B553-24C4D44DF565}"/>
              </a:ext>
            </a:extLst>
          </p:cNvPr>
          <p:cNvPicPr>
            <a:picLocks noChangeAspect="1"/>
          </p:cNvPicPr>
          <p:nvPr/>
        </p:nvPicPr>
        <p:blipFill>
          <a:blip r:embed="rId4" cstate="email"/>
          <a:stretch>
            <a:fillRect/>
          </a:stretch>
        </p:blipFill>
        <p:spPr>
          <a:xfrm>
            <a:off x="7119889" y="5050607"/>
            <a:ext cx="3190904" cy="1782120"/>
          </a:xfrm>
          <a:prstGeom prst="rect">
            <a:avLst/>
          </a:prstGeom>
        </p:spPr>
      </p:pic>
    </p:spTree>
    <p:extLst>
      <p:ext uri="{BB962C8B-B14F-4D97-AF65-F5344CB8AC3E}">
        <p14:creationId xmlns:p14="http://schemas.microsoft.com/office/powerpoint/2010/main" xmlns="" val="1095855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533BF024-B540-4C94-AAEE-EC345AD5B4D0}"/>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xmlns="" id="{586D6B6F-9F16-45AB-84B3-F11391414001}"/>
              </a:ext>
            </a:extLst>
          </p:cNvPr>
          <p:cNvSpPr>
            <a:spLocks noGrp="1"/>
          </p:cNvSpPr>
          <p:nvPr>
            <p:ph idx="1"/>
          </p:nvPr>
        </p:nvSpPr>
        <p:spPr>
          <a:xfrm>
            <a:off x="101352" y="1559297"/>
            <a:ext cx="7981027" cy="4351338"/>
          </a:xfrm>
        </p:spPr>
        <p:txBody>
          <a:bodyPr>
            <a:normAutofit fontScale="77500" lnSpcReduction="20000"/>
          </a:bodyPr>
          <a:lstStyle/>
          <a:p>
            <a:pPr marL="0" indent="0">
              <a:buNone/>
            </a:pPr>
            <a:r>
              <a:rPr lang="ru-RU" dirty="0">
                <a:solidFill>
                  <a:schemeClr val="bg1"/>
                </a:solidFill>
                <a:latin typeface="Times New Roman" panose="02020603050405020304" pitchFamily="18" charset="0"/>
                <a:cs typeface="Times New Roman" panose="02020603050405020304" pitchFamily="18" charset="0"/>
              </a:rPr>
              <a:t>Федерализм как форма и принцип организации государства по содержанию проявляется в совокупности задач, целей, способов, норм и принципов регулирования конституционно–правовых отношений, определяющих основное предназначение </a:t>
            </a:r>
            <a:r>
              <a:rPr lang="ru-RU" b="1" dirty="0">
                <a:solidFill>
                  <a:schemeClr val="bg1"/>
                </a:solidFill>
                <a:latin typeface="Times New Roman" panose="02020603050405020304" pitchFamily="18" charset="0"/>
                <a:cs typeface="Times New Roman" panose="02020603050405020304" pitchFamily="18" charset="0"/>
              </a:rPr>
              <a:t>Федерации</a:t>
            </a:r>
            <a:r>
              <a:rPr lang="ru-RU" dirty="0">
                <a:solidFill>
                  <a:schemeClr val="bg1"/>
                </a:solidFill>
                <a:latin typeface="Times New Roman" panose="02020603050405020304" pitchFamily="18" charset="0"/>
                <a:cs typeface="Times New Roman" panose="02020603050405020304" pitchFamily="18" charset="0"/>
              </a:rPr>
              <a:t> – установление пределов централизации и децентрализации управления на всей территории страны. Федеративное государство не может функционировать без конституционно закрепленного разграничения предметов ведения федерации и ее субъектов, способствующего использованию наиболее целесообразных методов управления.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Со временем содержание предметов ведения и их соотношение между различными территориальными уровнями осуществления публичной власти меняется с учетом потребностей развития общества и государства. Поэтому дополнение вопросов, составляющих предмет ведения Российской Федерации, является важнейшим шагом в вопросе развития федеративных отношений на современном этапе.</a:t>
            </a:r>
          </a:p>
        </p:txBody>
      </p:sp>
      <p:pic>
        <p:nvPicPr>
          <p:cNvPr id="6" name="Рисунок 5">
            <a:extLst>
              <a:ext uri="{FF2B5EF4-FFF2-40B4-BE49-F238E27FC236}">
                <a16:creationId xmlns:a16="http://schemas.microsoft.com/office/drawing/2014/main" xmlns="" id="{A109B5F0-4A8A-49E0-B067-C72EC212451C}"/>
              </a:ext>
            </a:extLst>
          </p:cNvPr>
          <p:cNvPicPr>
            <a:picLocks noChangeAspect="1"/>
          </p:cNvPicPr>
          <p:nvPr/>
        </p:nvPicPr>
        <p:blipFill>
          <a:blip r:embed="rId3" cstate="email">
            <a:duotone>
              <a:schemeClr val="accent5">
                <a:shade val="45000"/>
                <a:satMod val="135000"/>
              </a:schemeClr>
              <a:prstClr val="white"/>
            </a:duotone>
          </a:blip>
          <a:stretch>
            <a:fillRect/>
          </a:stretch>
        </p:blipFill>
        <p:spPr>
          <a:xfrm>
            <a:off x="7975105" y="53268"/>
            <a:ext cx="4172505" cy="4172505"/>
          </a:xfrm>
          <a:prstGeom prst="rect">
            <a:avLst/>
          </a:prstGeom>
        </p:spPr>
      </p:pic>
    </p:spTree>
    <p:extLst>
      <p:ext uri="{BB962C8B-B14F-4D97-AF65-F5344CB8AC3E}">
        <p14:creationId xmlns:p14="http://schemas.microsoft.com/office/powerpoint/2010/main" xmlns="" val="257896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58936542-BB53-4865-9F36-F8B808ED272C}"/>
              </a:ext>
            </a:extLst>
          </p:cNvPr>
          <p:cNvPicPr>
            <a:picLocks noChangeAspect="1"/>
          </p:cNvPicPr>
          <p:nvPr/>
        </p:nvPicPr>
        <p:blipFill>
          <a:blip r:embed="rId2" cstate="email"/>
          <a:stretch>
            <a:fillRect/>
          </a:stretch>
        </p:blipFill>
        <p:spPr>
          <a:xfrm>
            <a:off x="0" y="0"/>
            <a:ext cx="12192000" cy="6857999"/>
          </a:xfrm>
          <a:prstGeom prst="rect">
            <a:avLst/>
          </a:prstGeom>
        </p:spPr>
      </p:pic>
      <p:sp>
        <p:nvSpPr>
          <p:cNvPr id="3" name="Объект 2">
            <a:extLst>
              <a:ext uri="{FF2B5EF4-FFF2-40B4-BE49-F238E27FC236}">
                <a16:creationId xmlns:a16="http://schemas.microsoft.com/office/drawing/2014/main" xmlns="" id="{678D33DE-4709-42D8-BF0F-74A17C425855}"/>
              </a:ext>
            </a:extLst>
          </p:cNvPr>
          <p:cNvSpPr>
            <a:spLocks noGrp="1"/>
          </p:cNvSpPr>
          <p:nvPr>
            <p:ph idx="1"/>
          </p:nvPr>
        </p:nvSpPr>
        <p:spPr>
          <a:xfrm>
            <a:off x="71021" y="156623"/>
            <a:ext cx="12120979" cy="4351338"/>
          </a:xfrm>
        </p:spPr>
        <p:txBody>
          <a:bodyPr>
            <a:normAutofit/>
          </a:bodyPr>
          <a:lstStyle/>
          <a:p>
            <a:pPr marL="0" indent="0">
              <a:buNone/>
            </a:pPr>
            <a:r>
              <a:rPr lang="ru-RU" sz="2400" dirty="0">
                <a:solidFill>
                  <a:schemeClr val="bg1"/>
                </a:solidFill>
                <a:latin typeface="Times New Roman" panose="02020603050405020304" pitchFamily="18" charset="0"/>
                <a:cs typeface="Times New Roman" panose="02020603050405020304" pitchFamily="18" charset="0"/>
              </a:rPr>
              <a:t>Закон о </a:t>
            </a:r>
            <a:r>
              <a:rPr lang="ru-RU" sz="2400" dirty="0">
                <a:latin typeface="Times New Roman" panose="02020603050405020304" pitchFamily="18" charset="0"/>
                <a:cs typeface="Times New Roman" panose="02020603050405020304" pitchFamily="18" charset="0"/>
              </a:rPr>
              <a:t>поправке обогатил конституционные основы образовательного законодательства </a:t>
            </a:r>
            <a:r>
              <a:rPr lang="ru-RU" sz="2400" dirty="0">
                <a:solidFill>
                  <a:schemeClr val="bg1"/>
                </a:solidFill>
                <a:latin typeface="Times New Roman" panose="02020603050405020304" pitchFamily="18" charset="0"/>
                <a:cs typeface="Times New Roman" panose="02020603050405020304" pitchFamily="18" charset="0"/>
              </a:rPr>
              <a:t>институтом непрерывного </a:t>
            </a:r>
            <a:r>
              <a:rPr lang="ru-RU" sz="2400" dirty="0">
                <a:latin typeface="Times New Roman" panose="02020603050405020304" pitchFamily="18" charset="0"/>
                <a:cs typeface="Times New Roman" panose="02020603050405020304" pitchFamily="18" charset="0"/>
              </a:rPr>
              <a:t>образования. Во многом это подчеркивает значение института </a:t>
            </a:r>
            <a:r>
              <a:rPr lang="ru-RU" sz="2400" dirty="0">
                <a:solidFill>
                  <a:schemeClr val="bg1"/>
                </a:solidFill>
                <a:latin typeface="Times New Roman" panose="02020603050405020304" pitchFamily="18" charset="0"/>
                <a:cs typeface="Times New Roman" panose="02020603050405020304" pitchFamily="18" charset="0"/>
              </a:rPr>
              <a:t>непрерывного образования, которое </a:t>
            </a:r>
            <a:r>
              <a:rPr lang="ru-RU" sz="2400" dirty="0">
                <a:latin typeface="Times New Roman" panose="02020603050405020304" pitchFamily="18" charset="0"/>
                <a:cs typeface="Times New Roman" panose="02020603050405020304" pitchFamily="18" charset="0"/>
              </a:rPr>
              <a:t>необходимо для развития цифровой, </a:t>
            </a:r>
            <a:r>
              <a:rPr lang="ru-RU" sz="2400" dirty="0">
                <a:solidFill>
                  <a:schemeClr val="bg1"/>
                </a:solidFill>
                <a:latin typeface="Times New Roman" panose="02020603050405020304" pitchFamily="18" charset="0"/>
                <a:cs typeface="Times New Roman" panose="02020603050405020304" pitchFamily="18" charset="0"/>
              </a:rPr>
              <a:t>постиндустриальной экономики. Обучение вне </a:t>
            </a:r>
            <a:r>
              <a:rPr lang="ru-RU" sz="2400" dirty="0">
                <a:latin typeface="Times New Roman" panose="02020603050405020304" pitchFamily="18" charset="0"/>
                <a:cs typeface="Times New Roman" panose="02020603050405020304" pitchFamily="18" charset="0"/>
              </a:rPr>
              <a:t>зависимости от возраста и состояния </a:t>
            </a:r>
            <a:r>
              <a:rPr lang="ru-RU" sz="2400" dirty="0">
                <a:solidFill>
                  <a:schemeClr val="bg1"/>
                </a:solidFill>
                <a:latin typeface="Times New Roman" panose="02020603050405020304" pitchFamily="18" charset="0"/>
                <a:cs typeface="Times New Roman" panose="02020603050405020304" pitchFamily="18" charset="0"/>
              </a:rPr>
              <a:t>здоровья будет способствовать реализации потенциала всех </a:t>
            </a:r>
            <a:r>
              <a:rPr lang="ru-RU" sz="2400" dirty="0">
                <a:latin typeface="Times New Roman" panose="02020603050405020304" pitchFamily="18" charset="0"/>
                <a:cs typeface="Times New Roman" panose="02020603050405020304" pitchFamily="18" charset="0"/>
              </a:rPr>
              <a:t>граждан России. </a:t>
            </a:r>
          </a:p>
        </p:txBody>
      </p:sp>
      <p:pic>
        <p:nvPicPr>
          <p:cNvPr id="2" name="Рисунок 1">
            <a:extLst>
              <a:ext uri="{FF2B5EF4-FFF2-40B4-BE49-F238E27FC236}">
                <a16:creationId xmlns:a16="http://schemas.microsoft.com/office/drawing/2014/main" xmlns="" id="{04491F25-BC45-4C39-A57E-A868CEDBEDB7}"/>
              </a:ext>
            </a:extLst>
          </p:cNvPr>
          <p:cNvPicPr>
            <a:picLocks noChangeAspect="1"/>
          </p:cNvPicPr>
          <p:nvPr/>
        </p:nvPicPr>
        <p:blipFill rotWithShape="1">
          <a:blip r:embed="rId3" cstate="email"/>
          <a:srcRect/>
          <a:stretch/>
        </p:blipFill>
        <p:spPr>
          <a:xfrm>
            <a:off x="2504923" y="1899822"/>
            <a:ext cx="7253173" cy="4958178"/>
          </a:xfrm>
          <a:prstGeom prst="rect">
            <a:avLst/>
          </a:prstGeom>
        </p:spPr>
      </p:pic>
    </p:spTree>
    <p:extLst>
      <p:ext uri="{BB962C8B-B14F-4D97-AF65-F5344CB8AC3E}">
        <p14:creationId xmlns:p14="http://schemas.microsoft.com/office/powerpoint/2010/main" xmlns="" val="189349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11893CF9-3BF2-445E-B26E-B27D5B9ED13E}"/>
              </a:ext>
            </a:extLst>
          </p:cNvPr>
          <p:cNvPicPr>
            <a:picLocks noChangeAspect="1"/>
          </p:cNvPicPr>
          <p:nvPr/>
        </p:nvPicPr>
        <p:blipFill>
          <a:blip r:embed="rId2" cstate="email"/>
          <a:stretch>
            <a:fillRect/>
          </a:stretch>
        </p:blipFill>
        <p:spPr>
          <a:xfrm>
            <a:off x="0" y="0"/>
            <a:ext cx="12192000" cy="6857999"/>
          </a:xfrm>
          <a:prstGeom prst="rect">
            <a:avLst/>
          </a:prstGeom>
        </p:spPr>
      </p:pic>
      <p:sp>
        <p:nvSpPr>
          <p:cNvPr id="3" name="Объект 2">
            <a:extLst>
              <a:ext uri="{FF2B5EF4-FFF2-40B4-BE49-F238E27FC236}">
                <a16:creationId xmlns:a16="http://schemas.microsoft.com/office/drawing/2014/main" xmlns="" id="{28783533-E0FD-4560-8126-1FFCCE5036B5}"/>
              </a:ext>
            </a:extLst>
          </p:cNvPr>
          <p:cNvSpPr>
            <a:spLocks noGrp="1"/>
          </p:cNvSpPr>
          <p:nvPr>
            <p:ph idx="1"/>
          </p:nvPr>
        </p:nvSpPr>
        <p:spPr>
          <a:xfrm>
            <a:off x="106532" y="1784413"/>
            <a:ext cx="7998781" cy="4392550"/>
          </a:xfrm>
        </p:spPr>
        <p:txBody>
          <a:bodyPr>
            <a:normAutofit/>
          </a:bodyPr>
          <a:lstStyle/>
          <a:p>
            <a:pPr marL="0" indent="0">
              <a:buNone/>
            </a:pPr>
            <a:r>
              <a:rPr lang="ru-RU" dirty="0">
                <a:solidFill>
                  <a:schemeClr val="bg1"/>
                </a:solidFill>
                <a:latin typeface="Times New Roman" panose="02020603050405020304" pitchFamily="18" charset="0"/>
                <a:cs typeface="Times New Roman" panose="02020603050405020304" pitchFamily="18" charset="0"/>
              </a:rPr>
              <a:t>На фоне современных тенденций в науке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и на производстве, а также демографических изменений непрерывное образование приобретает статус важнейшего института образовательного законодательства.  </a:t>
            </a:r>
          </a:p>
          <a:p>
            <a:pPr marL="0" indent="0">
              <a:buNone/>
            </a:pPr>
            <a:r>
              <a:rPr lang="ru-RU" dirty="0">
                <a:solidFill>
                  <a:schemeClr val="bg1"/>
                </a:solidFill>
                <a:latin typeface="Times New Roman" panose="02020603050405020304" pitchFamily="18" charset="0"/>
                <a:cs typeface="Times New Roman" panose="02020603050405020304" pitchFamily="18" charset="0"/>
              </a:rPr>
              <a:t>Таким образом, Российская Федерация стала первым и пока единственным на постсоветском пространстве государством, где принцип непрерывного образования отражен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на конституционном уровне.</a:t>
            </a:r>
          </a:p>
          <a:p>
            <a:endParaRPr lang="ru-RU"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xmlns="" id="{530A6D34-CF04-4F1F-A9EB-171018D93BBC}"/>
              </a:ext>
            </a:extLst>
          </p:cNvPr>
          <p:cNvPicPr>
            <a:picLocks noChangeAspect="1"/>
          </p:cNvPicPr>
          <p:nvPr/>
        </p:nvPicPr>
        <p:blipFill rotWithShape="1">
          <a:blip r:embed="rId3" cstate="email">
            <a:duotone>
              <a:schemeClr val="accent5">
                <a:shade val="45000"/>
                <a:satMod val="135000"/>
              </a:schemeClr>
              <a:prstClr val="white"/>
            </a:duotone>
          </a:blip>
          <a:srcRect/>
          <a:stretch/>
        </p:blipFill>
        <p:spPr>
          <a:xfrm>
            <a:off x="7963508" y="46608"/>
            <a:ext cx="4121960" cy="3966099"/>
          </a:xfrm>
          <a:prstGeom prst="rect">
            <a:avLst/>
          </a:prstGeom>
        </p:spPr>
      </p:pic>
    </p:spTree>
    <p:extLst>
      <p:ext uri="{BB962C8B-B14F-4D97-AF65-F5344CB8AC3E}">
        <p14:creationId xmlns:p14="http://schemas.microsoft.com/office/powerpoint/2010/main" xmlns="" val="3191143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CCBFD294-AC65-4186-86B4-1A9D70AC6757}"/>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xmlns="" id="{55B86DDA-F05A-4D4F-8924-1C4ADD4B498F}"/>
              </a:ext>
            </a:extLst>
          </p:cNvPr>
          <p:cNvSpPr>
            <a:spLocks noGrp="1"/>
          </p:cNvSpPr>
          <p:nvPr>
            <p:ph idx="1"/>
          </p:nvPr>
        </p:nvSpPr>
        <p:spPr>
          <a:xfrm>
            <a:off x="-1" y="2796466"/>
            <a:ext cx="12191999" cy="4061534"/>
          </a:xfrm>
        </p:spPr>
        <p:txBody>
          <a:bodyPr>
            <a:normAutofit fontScale="92500"/>
          </a:bodyPr>
          <a:lstStyle/>
          <a:p>
            <a:pPr marL="514350" indent="-514350">
              <a:buClr>
                <a:schemeClr val="tx1"/>
              </a:buClr>
              <a:buFont typeface="+mj-lt"/>
              <a:buAutoNum type="arabicPeriod"/>
            </a:pPr>
            <a:r>
              <a:rPr lang="ru-RU" i="1" dirty="0">
                <a:solidFill>
                  <a:schemeClr val="tx1">
                    <a:lumMod val="65000"/>
                    <a:lumOff val="35000"/>
                  </a:schemeClr>
                </a:solidFill>
                <a:latin typeface="Times New Roman" panose="02020603050405020304" pitchFamily="18" charset="0"/>
                <a:cs typeface="Times New Roman" panose="02020603050405020304" pitchFamily="18" charset="0"/>
              </a:rPr>
              <a:t>Примечание. </a:t>
            </a:r>
            <a:r>
              <a:rPr lang="ru-RU" dirty="0">
                <a:solidFill>
                  <a:schemeClr val="bg1"/>
                </a:solidFill>
                <a:latin typeface="Times New Roman" panose="02020603050405020304" pitchFamily="18" charset="0"/>
                <a:cs typeface="Times New Roman" panose="02020603050405020304" pitchFamily="18" charset="0"/>
              </a:rPr>
              <a:t>Дополнение и уточнение перечня предметов ведения Российской Федерации не могут рассматриваться как несовместимые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с положениями главой 1 Конституции Российской Федерации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о федеративном устройстве, так как подобные изменения не расходятся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с принципом федерализма и проистекающими из него критериями разграничения предметов ведения, нашедшими отражение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в статьях 71, 72 и 73 Конституции Российской Федерации </a:t>
            </a:r>
            <a:br>
              <a:rPr lang="ru-RU" dirty="0">
                <a:solidFill>
                  <a:schemeClr val="bg1"/>
                </a:solidFill>
                <a:latin typeface="Times New Roman" panose="02020603050405020304" pitchFamily="18" charset="0"/>
                <a:cs typeface="Times New Roman" panose="02020603050405020304" pitchFamily="18" charset="0"/>
              </a:rPr>
            </a:br>
            <a:r>
              <a:rPr lang="ru-RU" sz="2600" i="1" dirty="0">
                <a:solidFill>
                  <a:schemeClr val="bg1"/>
                </a:solidFill>
                <a:latin typeface="Times New Roman" panose="02020603050405020304" pitchFamily="18" charset="0"/>
                <a:cs typeface="Times New Roman" panose="02020603050405020304" pitchFamily="18" charset="0"/>
              </a:rPr>
              <a:t>(Заключение Конституционного Суда Российской Федерации от 16.03.2020 года).</a:t>
            </a:r>
          </a:p>
          <a:p>
            <a:pPr marL="514350" indent="-514350">
              <a:buClr>
                <a:schemeClr val="tx1"/>
              </a:buClr>
              <a:buFont typeface="+mj-lt"/>
              <a:buAutoNum type="arabicPeriod"/>
            </a:pPr>
            <a:r>
              <a:rPr lang="ru-RU" i="1" dirty="0">
                <a:solidFill>
                  <a:schemeClr val="tx1">
                    <a:lumMod val="65000"/>
                    <a:lumOff val="35000"/>
                  </a:schemeClr>
                </a:solidFill>
                <a:latin typeface="Times New Roman" panose="02020603050405020304" pitchFamily="18" charset="0"/>
                <a:cs typeface="Times New Roman" panose="02020603050405020304" pitchFamily="18" charset="0"/>
              </a:rPr>
              <a:t>Примечание. </a:t>
            </a:r>
            <a:r>
              <a:rPr lang="ru-RU" dirty="0">
                <a:solidFill>
                  <a:schemeClr val="bg1"/>
                </a:solidFill>
                <a:latin typeface="Times New Roman" panose="02020603050405020304" pitchFamily="18" charset="0"/>
                <a:cs typeface="Times New Roman" panose="02020603050405020304" pitchFamily="18" charset="0"/>
              </a:rPr>
              <a:t>Включение в предметы ведения Федерации указанных вопросов соответствует известным практикам зарубежных федеративных государств.</a:t>
            </a:r>
          </a:p>
        </p:txBody>
      </p:sp>
      <p:pic>
        <p:nvPicPr>
          <p:cNvPr id="2" name="Рисунок 1">
            <a:extLst>
              <a:ext uri="{FF2B5EF4-FFF2-40B4-BE49-F238E27FC236}">
                <a16:creationId xmlns:a16="http://schemas.microsoft.com/office/drawing/2014/main" xmlns="" id="{5D76E45B-59E8-453F-B024-2FC69C0592C0}"/>
              </a:ext>
            </a:extLst>
          </p:cNvPr>
          <p:cNvPicPr>
            <a:picLocks noChangeAspect="1"/>
          </p:cNvPicPr>
          <p:nvPr/>
        </p:nvPicPr>
        <p:blipFill>
          <a:blip r:embed="rId3" cstate="email"/>
          <a:stretch>
            <a:fillRect/>
          </a:stretch>
        </p:blipFill>
        <p:spPr>
          <a:xfrm>
            <a:off x="7981026" y="0"/>
            <a:ext cx="4210974" cy="2801760"/>
          </a:xfrm>
          <a:prstGeom prst="rect">
            <a:avLst/>
          </a:prstGeom>
        </p:spPr>
      </p:pic>
    </p:spTree>
    <p:extLst>
      <p:ext uri="{BB962C8B-B14F-4D97-AF65-F5344CB8AC3E}">
        <p14:creationId xmlns:p14="http://schemas.microsoft.com/office/powerpoint/2010/main" xmlns="" val="255718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24F83782-26A8-4BA5-B031-554D9A00A130}"/>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xmlns="" id="{B5A3866A-D6A8-4467-A3EB-319E5F7CF6B0}"/>
              </a:ext>
            </a:extLst>
          </p:cNvPr>
          <p:cNvSpPr>
            <a:spLocks noGrp="1"/>
          </p:cNvSpPr>
          <p:nvPr>
            <p:ph idx="1"/>
          </p:nvPr>
        </p:nvSpPr>
        <p:spPr>
          <a:xfrm>
            <a:off x="79900" y="3240350"/>
            <a:ext cx="12112100" cy="3617650"/>
          </a:xfrm>
        </p:spPr>
        <p:txBody>
          <a:bodyPr>
            <a:normAutofit fontScale="47500" lnSpcReduction="20000"/>
          </a:bodyPr>
          <a:lstStyle/>
          <a:p>
            <a:pPr marL="0" indent="0">
              <a:buNone/>
            </a:pPr>
            <a:r>
              <a:rPr lang="ru-RU" sz="5200" dirty="0">
                <a:solidFill>
                  <a:schemeClr val="bg1"/>
                </a:solidFill>
                <a:latin typeface="Times New Roman" panose="02020603050405020304" pitchFamily="18" charset="0"/>
                <a:cs typeface="Times New Roman" panose="02020603050405020304" pitchFamily="18" charset="0"/>
              </a:rPr>
              <a:t>Расширение предметов ведения Российской Федерации осуществлено в том числе за счет включения в них вопросов, связанных с информационными технологиями, определяющих методы поиска, сбора, хранения, обработки, предоставления, распространения информации. </a:t>
            </a:r>
          </a:p>
          <a:p>
            <a:pPr marL="0" indent="0">
              <a:buNone/>
            </a:pPr>
            <a:r>
              <a:rPr lang="ru-RU" sz="5200" dirty="0">
                <a:solidFill>
                  <a:schemeClr val="bg1"/>
                </a:solidFill>
                <a:latin typeface="Times New Roman" panose="02020603050405020304" pitchFamily="18" charset="0"/>
                <a:cs typeface="Times New Roman" panose="02020603050405020304" pitchFamily="18" charset="0"/>
              </a:rPr>
              <a:t>Единые подходы к регулированию соответствующих отношений влияют </a:t>
            </a:r>
            <a:br>
              <a:rPr lang="ru-RU" sz="5200" dirty="0">
                <a:solidFill>
                  <a:schemeClr val="bg1"/>
                </a:solidFill>
                <a:latin typeface="Times New Roman" panose="02020603050405020304" pitchFamily="18" charset="0"/>
                <a:cs typeface="Times New Roman" panose="02020603050405020304" pitchFamily="18" charset="0"/>
              </a:rPr>
            </a:br>
            <a:r>
              <a:rPr lang="ru-RU" sz="5200" dirty="0">
                <a:solidFill>
                  <a:schemeClr val="bg1"/>
                </a:solidFill>
                <a:latin typeface="Times New Roman" panose="02020603050405020304" pitchFamily="18" charset="0"/>
                <a:cs typeface="Times New Roman" panose="02020603050405020304" pitchFamily="18" charset="0"/>
              </a:rPr>
              <a:t>как на формирование информационного общества, так и на социально–экономическое развитие государства, поскольку информационные технологии взаимодействуют </a:t>
            </a:r>
            <a:br>
              <a:rPr lang="ru-RU" sz="5200" dirty="0">
                <a:solidFill>
                  <a:schemeClr val="bg1"/>
                </a:solidFill>
                <a:latin typeface="Times New Roman" panose="02020603050405020304" pitchFamily="18" charset="0"/>
                <a:cs typeface="Times New Roman" panose="02020603050405020304" pitchFamily="18" charset="0"/>
              </a:rPr>
            </a:br>
            <a:r>
              <a:rPr lang="ru-RU" sz="5200" dirty="0">
                <a:solidFill>
                  <a:schemeClr val="bg1"/>
                </a:solidFill>
                <a:latin typeface="Times New Roman" panose="02020603050405020304" pitchFamily="18" charset="0"/>
                <a:cs typeface="Times New Roman" panose="02020603050405020304" pitchFamily="18" charset="0"/>
              </a:rPr>
              <a:t>и часто в качестве составляющей входят в сферы услуг, управления промышленным производством, социальными процессами.</a:t>
            </a:r>
          </a:p>
          <a:p>
            <a:pPr marL="0" indent="0">
              <a:buNone/>
            </a:pPr>
            <a:r>
              <a:rPr lang="ru-RU" sz="5200" dirty="0">
                <a:solidFill>
                  <a:schemeClr val="bg1"/>
                </a:solidFill>
                <a:latin typeface="Times New Roman" panose="02020603050405020304" pitchFamily="18" charset="0"/>
                <a:cs typeface="Times New Roman" panose="02020603050405020304" pitchFamily="18" charset="0"/>
              </a:rPr>
              <a:t>Предоставление практически всех видов услуг посредством сети Интернет уже давно стало реальностью, как и необходимость технологической, а также юридической защиты цифровых данных. </a:t>
            </a:r>
          </a:p>
          <a:p>
            <a:endParaRPr lang="ru-RU"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xmlns="" id="{0122B509-7AE4-4D54-878E-A0B3A138712B}"/>
              </a:ext>
            </a:extLst>
          </p:cNvPr>
          <p:cNvPicPr>
            <a:picLocks noChangeAspect="1"/>
          </p:cNvPicPr>
          <p:nvPr/>
        </p:nvPicPr>
        <p:blipFill>
          <a:blip r:embed="rId3" cstate="email"/>
          <a:stretch>
            <a:fillRect/>
          </a:stretch>
        </p:blipFill>
        <p:spPr>
          <a:xfrm>
            <a:off x="4161262" y="0"/>
            <a:ext cx="3949376" cy="3251168"/>
          </a:xfrm>
          <a:prstGeom prst="rect">
            <a:avLst/>
          </a:prstGeom>
        </p:spPr>
      </p:pic>
    </p:spTree>
    <p:extLst>
      <p:ext uri="{BB962C8B-B14F-4D97-AF65-F5344CB8AC3E}">
        <p14:creationId xmlns:p14="http://schemas.microsoft.com/office/powerpoint/2010/main" xmlns="" val="808179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CD461313-6681-4642-AB22-DD62829127DA}"/>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xmlns="" id="{662D9235-1045-4E30-9AD2-EB695F2E7A74}"/>
              </a:ext>
            </a:extLst>
          </p:cNvPr>
          <p:cNvSpPr>
            <a:spLocks noGrp="1"/>
          </p:cNvSpPr>
          <p:nvPr>
            <p:ph idx="1"/>
          </p:nvPr>
        </p:nvSpPr>
        <p:spPr>
          <a:xfrm>
            <a:off x="57705" y="3604334"/>
            <a:ext cx="12076590" cy="2116245"/>
          </a:xfrm>
        </p:spPr>
        <p:txBody>
          <a:bodyPr>
            <a:normAutofit/>
          </a:bodyPr>
          <a:lstStyle/>
          <a:p>
            <a:pPr marL="0" indent="0">
              <a:buNone/>
            </a:pPr>
            <a:r>
              <a:rPr lang="ru-RU" sz="2200" dirty="0">
                <a:solidFill>
                  <a:schemeClr val="bg1"/>
                </a:solidFill>
                <a:latin typeface="Times New Roman" panose="02020603050405020304" pitchFamily="18" charset="0"/>
                <a:cs typeface="Times New Roman" panose="02020603050405020304" pitchFamily="18" charset="0"/>
              </a:rPr>
              <a:t>Предметы ведения Российской Федерации в научной литературе нередко именуются как предметы </a:t>
            </a:r>
            <a:r>
              <a:rPr lang="ru-RU" sz="2200" b="1" dirty="0">
                <a:solidFill>
                  <a:schemeClr val="bg1"/>
                </a:solidFill>
                <a:latin typeface="Times New Roman" panose="02020603050405020304" pitchFamily="18" charset="0"/>
                <a:cs typeface="Times New Roman" panose="02020603050405020304" pitchFamily="18" charset="0"/>
              </a:rPr>
              <a:t>«исключительного ведения Федерации»*,</a:t>
            </a:r>
            <a:r>
              <a:rPr lang="ru-RU" sz="2200" dirty="0">
                <a:solidFill>
                  <a:schemeClr val="bg1"/>
                </a:solidFill>
                <a:latin typeface="Times New Roman" panose="02020603050405020304" pitchFamily="18" charset="0"/>
                <a:cs typeface="Times New Roman" panose="02020603050405020304" pitchFamily="18" charset="0"/>
              </a:rPr>
              <a:t> однако подобное определение не вполне корректно. </a:t>
            </a:r>
          </a:p>
          <a:p>
            <a:pPr marL="0" indent="0">
              <a:buNone/>
            </a:pPr>
            <a:r>
              <a:rPr lang="ru-RU" sz="2200" dirty="0">
                <a:solidFill>
                  <a:schemeClr val="bg1"/>
                </a:solidFill>
                <a:latin typeface="Times New Roman" panose="02020603050405020304" pitchFamily="18" charset="0"/>
                <a:cs typeface="Times New Roman" panose="02020603050405020304" pitchFamily="18" charset="0"/>
              </a:rPr>
              <a:t>При этом Конституция Российской Федерации допускает возможность передавать осуществление полномочий органам государственной власти субъектов Российской Федерации и органам местного самоуправления, что не приводит к изъятию соответствующих предметов из ведения Российской Федерации.</a:t>
            </a:r>
          </a:p>
        </p:txBody>
      </p:sp>
      <p:sp>
        <p:nvSpPr>
          <p:cNvPr id="8" name="TextBox 7">
            <a:extLst>
              <a:ext uri="{FF2B5EF4-FFF2-40B4-BE49-F238E27FC236}">
                <a16:creationId xmlns:a16="http://schemas.microsoft.com/office/drawing/2014/main" xmlns="" id="{DF554E1D-D1ED-4F90-9874-9676386354C5}"/>
              </a:ext>
            </a:extLst>
          </p:cNvPr>
          <p:cNvSpPr txBox="1"/>
          <p:nvPr/>
        </p:nvSpPr>
        <p:spPr>
          <a:xfrm>
            <a:off x="0" y="5768471"/>
            <a:ext cx="12192000" cy="1089529"/>
          </a:xfrm>
          <a:prstGeom prst="rect">
            <a:avLst/>
          </a:prstGeom>
          <a:solidFill>
            <a:srgbClr val="C00000"/>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Куракин А.В., Карпухин Д.В., Попова Н.Ф. Принципы разграничения предметов ведения и полномочий между органами государственной власти Российской Федерации и ее субъектами // Административное и муниципальное право. 2018. №11. С. 19–35.</a:t>
            </a:r>
          </a:p>
        </p:txBody>
      </p:sp>
      <p:pic>
        <p:nvPicPr>
          <p:cNvPr id="5" name="Рисунок 4">
            <a:extLst>
              <a:ext uri="{FF2B5EF4-FFF2-40B4-BE49-F238E27FC236}">
                <a16:creationId xmlns:a16="http://schemas.microsoft.com/office/drawing/2014/main" xmlns="" id="{C14B86FE-F2E6-4EEA-A993-582EE22FB3F3}"/>
              </a:ext>
            </a:extLst>
          </p:cNvPr>
          <p:cNvPicPr>
            <a:picLocks noChangeAspect="1"/>
          </p:cNvPicPr>
          <p:nvPr/>
        </p:nvPicPr>
        <p:blipFill>
          <a:blip r:embed="rId3" cstate="email"/>
          <a:stretch>
            <a:fillRect/>
          </a:stretch>
        </p:blipFill>
        <p:spPr>
          <a:xfrm>
            <a:off x="3388324" y="0"/>
            <a:ext cx="5415352" cy="3593989"/>
          </a:xfrm>
          <a:prstGeom prst="rect">
            <a:avLst/>
          </a:prstGeom>
        </p:spPr>
      </p:pic>
    </p:spTree>
    <p:extLst>
      <p:ext uri="{BB962C8B-B14F-4D97-AF65-F5344CB8AC3E}">
        <p14:creationId xmlns:p14="http://schemas.microsoft.com/office/powerpoint/2010/main" xmlns="" val="962324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FF684317-4C06-4612-AB3A-BF182F9547A9}"/>
              </a:ext>
            </a:extLst>
          </p:cNvPr>
          <p:cNvPicPr>
            <a:picLocks noChangeAspect="1"/>
          </p:cNvPicPr>
          <p:nvPr/>
        </p:nvPicPr>
        <p:blipFill>
          <a:blip r:embed="rId2" cstate="email"/>
          <a:stretch>
            <a:fillRect/>
          </a:stretch>
        </p:blipFill>
        <p:spPr>
          <a:xfrm>
            <a:off x="0" y="1"/>
            <a:ext cx="12192000" cy="6857999"/>
          </a:xfrm>
          <a:prstGeom prst="rect">
            <a:avLst/>
          </a:prstGeom>
        </p:spPr>
      </p:pic>
      <p:sp>
        <p:nvSpPr>
          <p:cNvPr id="3" name="Объект 2">
            <a:extLst>
              <a:ext uri="{FF2B5EF4-FFF2-40B4-BE49-F238E27FC236}">
                <a16:creationId xmlns:a16="http://schemas.microsoft.com/office/drawing/2014/main" xmlns="" id="{1E6AFE10-EE78-4398-A355-DEC9CF6857AC}"/>
              </a:ext>
            </a:extLst>
          </p:cNvPr>
          <p:cNvSpPr>
            <a:spLocks noGrp="1"/>
          </p:cNvSpPr>
          <p:nvPr>
            <p:ph idx="1"/>
          </p:nvPr>
        </p:nvSpPr>
        <p:spPr>
          <a:xfrm>
            <a:off x="0" y="920104"/>
            <a:ext cx="12192000" cy="1388090"/>
          </a:xfrm>
        </p:spPr>
        <p:txBody>
          <a:bodyPr>
            <a:normAutofit/>
          </a:bodyPr>
          <a:lstStyle/>
          <a:p>
            <a:pPr marL="0" indent="0" algn="ctr">
              <a:buNone/>
            </a:pPr>
            <a:r>
              <a:rPr lang="ru-RU" dirty="0">
                <a:solidFill>
                  <a:schemeClr val="bg1"/>
                </a:solidFill>
                <a:latin typeface="Times New Roman" panose="02020603050405020304" pitchFamily="18" charset="0"/>
                <a:cs typeface="Times New Roman" panose="02020603050405020304" pitchFamily="18" charset="0"/>
              </a:rPr>
              <a:t>«Образование через всю жизнь» – </a:t>
            </a:r>
            <a:r>
              <a:rPr lang="ru-RU" dirty="0">
                <a:latin typeface="Times New Roman" panose="02020603050405020304" pitchFamily="18" charset="0"/>
                <a:cs typeface="Times New Roman" panose="02020603050405020304" pitchFamily="18" charset="0"/>
              </a:rPr>
              <a:t>это атрибут общества, базирующегося </a:t>
            </a:r>
            <a:r>
              <a:rPr lang="ru-RU" dirty="0">
                <a:solidFill>
                  <a:schemeClr val="bg1"/>
                </a:solidFill>
                <a:latin typeface="Times New Roman" panose="02020603050405020304" pitchFamily="18" charset="0"/>
                <a:cs typeface="Times New Roman" panose="02020603050405020304" pitchFamily="18" charset="0"/>
              </a:rPr>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на знаниях, где качество человеческого </a:t>
            </a:r>
            <a:r>
              <a:rPr lang="ru-RU" dirty="0">
                <a:latin typeface="Times New Roman" panose="02020603050405020304" pitchFamily="18" charset="0"/>
                <a:cs typeface="Times New Roman" panose="02020603050405020304" pitchFamily="18" charset="0"/>
              </a:rPr>
              <a:t>капитала предопределяет </a:t>
            </a:r>
            <a:r>
              <a:rPr lang="ru-RU" dirty="0">
                <a:solidFill>
                  <a:schemeClr val="bg1"/>
                </a:solidFill>
                <a:latin typeface="Times New Roman" panose="02020603050405020304" pitchFamily="18" charset="0"/>
                <a:cs typeface="Times New Roman" panose="02020603050405020304" pitchFamily="18" charset="0"/>
              </a:rPr>
              <a:t>конкурентоспособность государства на глобальном</a:t>
            </a:r>
            <a:r>
              <a:rPr lang="ru-RU" dirty="0">
                <a:latin typeface="Times New Roman" panose="02020603050405020304" pitchFamily="18" charset="0"/>
                <a:cs typeface="Times New Roman" panose="02020603050405020304" pitchFamily="18" charset="0"/>
              </a:rPr>
              <a:t> рынке. </a:t>
            </a:r>
          </a:p>
        </p:txBody>
      </p:sp>
      <p:pic>
        <p:nvPicPr>
          <p:cNvPr id="5" name="Рисунок 4">
            <a:extLst>
              <a:ext uri="{FF2B5EF4-FFF2-40B4-BE49-F238E27FC236}">
                <a16:creationId xmlns:a16="http://schemas.microsoft.com/office/drawing/2014/main" xmlns="" id="{A4308F92-8834-40A2-9C40-BD6B62F7F7E8}"/>
              </a:ext>
            </a:extLst>
          </p:cNvPr>
          <p:cNvPicPr>
            <a:picLocks noChangeAspect="1"/>
          </p:cNvPicPr>
          <p:nvPr/>
        </p:nvPicPr>
        <p:blipFill rotWithShape="1">
          <a:blip r:embed="rId3" cstate="email"/>
          <a:srcRect/>
          <a:stretch/>
        </p:blipFill>
        <p:spPr>
          <a:xfrm>
            <a:off x="2001949" y="2785368"/>
            <a:ext cx="8188101" cy="3595457"/>
          </a:xfrm>
          <a:prstGeom prst="rect">
            <a:avLst/>
          </a:prstGeom>
        </p:spPr>
      </p:pic>
    </p:spTree>
    <p:extLst>
      <p:ext uri="{BB962C8B-B14F-4D97-AF65-F5344CB8AC3E}">
        <p14:creationId xmlns:p14="http://schemas.microsoft.com/office/powerpoint/2010/main" xmlns="" val="2795548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4BD17DAE-D471-46B2-8C51-626916B013BF}"/>
              </a:ext>
            </a:extLst>
          </p:cNvPr>
          <p:cNvPicPr>
            <a:picLocks noChangeAspect="1"/>
          </p:cNvPicPr>
          <p:nvPr/>
        </p:nvPicPr>
        <p:blipFill>
          <a:blip r:embed="rId2" cstate="email"/>
          <a:stretch>
            <a:fillRect/>
          </a:stretch>
        </p:blipFill>
        <p:spPr>
          <a:xfrm>
            <a:off x="0" y="0"/>
            <a:ext cx="12192000" cy="6857999"/>
          </a:xfrm>
          <a:prstGeom prst="rect">
            <a:avLst/>
          </a:prstGeom>
        </p:spPr>
      </p:pic>
      <p:sp>
        <p:nvSpPr>
          <p:cNvPr id="2" name="Заголовок 1">
            <a:extLst>
              <a:ext uri="{FF2B5EF4-FFF2-40B4-BE49-F238E27FC236}">
                <a16:creationId xmlns:a16="http://schemas.microsoft.com/office/drawing/2014/main" xmlns="" id="{A6614E3C-8CE5-4652-A294-B9C04CDD4E09}"/>
              </a:ext>
            </a:extLst>
          </p:cNvPr>
          <p:cNvSpPr>
            <a:spLocks noGrp="1"/>
          </p:cNvSpPr>
          <p:nvPr>
            <p:ph type="title"/>
          </p:nvPr>
        </p:nvSpPr>
        <p:spPr>
          <a:xfrm>
            <a:off x="2947386" y="142043"/>
            <a:ext cx="9244615" cy="1017818"/>
          </a:xfrm>
        </p:spPr>
        <p:txBody>
          <a:bodyPr/>
          <a:lstStyle/>
          <a:p>
            <a:pPr algn="ctr"/>
            <a:r>
              <a:rPr lang="ru-RU" dirty="0">
                <a:latin typeface="Times New Roman" panose="02020603050405020304" pitchFamily="18" charset="0"/>
                <a:cs typeface="Times New Roman" panose="02020603050405020304" pitchFamily="18" charset="0"/>
              </a:rPr>
              <a:t>Благодарим за внимание!</a:t>
            </a:r>
          </a:p>
        </p:txBody>
      </p:sp>
      <p:sp>
        <p:nvSpPr>
          <p:cNvPr id="3" name="Объект 2">
            <a:extLst>
              <a:ext uri="{FF2B5EF4-FFF2-40B4-BE49-F238E27FC236}">
                <a16:creationId xmlns:a16="http://schemas.microsoft.com/office/drawing/2014/main" xmlns="" id="{32F45B60-AD52-4325-B6EB-BBD3D325DBAD}"/>
              </a:ext>
            </a:extLst>
          </p:cNvPr>
          <p:cNvSpPr>
            <a:spLocks noGrp="1"/>
          </p:cNvSpPr>
          <p:nvPr>
            <p:ph idx="1"/>
          </p:nvPr>
        </p:nvSpPr>
        <p:spPr>
          <a:xfrm>
            <a:off x="204186" y="1825625"/>
            <a:ext cx="11987814" cy="5032374"/>
          </a:xfrm>
        </p:spPr>
        <p:txBody>
          <a:bodyPr>
            <a:normAutofit fontScale="92500" lnSpcReduction="10000"/>
          </a:bodyPr>
          <a:lstStyle/>
          <a:p>
            <a:pPr marL="0" indent="0">
              <a:buNone/>
            </a:pPr>
            <a:r>
              <a:rPr lang="ru-RU" dirty="0">
                <a:solidFill>
                  <a:schemeClr val="bg1"/>
                </a:solidFill>
                <a:latin typeface="Times New Roman" panose="02020603050405020304" pitchFamily="18" charset="0"/>
                <a:cs typeface="Times New Roman" panose="02020603050405020304" pitchFamily="18" charset="0"/>
              </a:rPr>
              <a:t>Мы, многонациональный народ Российской Федерации,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соединенные общей судьбой на своей земле,</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утверждая права и свободы человека, гражданский мир и согласие,</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сохраняя исторически сложившееся государственное единство,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исходя из общепризнанных принципов равноправия и самоопределения народов,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чтя память предков, передавших нам любовь и уважение к Отечеству, веру в добро и справедливость,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возрождая суверенную государственность России и утверждая незыблемость ее демократической основы,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стремясь обеспечить благополучие и процветание России,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исходя из ответственности за свою Родину перед нынешним и будущими поколениями,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сознавая себя частью мирового сообщества,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принимаем КОНСТИТУЦИЮ РОССИЙСКОЙ ФЕДЕРАЦИИ.</a:t>
            </a:r>
          </a:p>
        </p:txBody>
      </p:sp>
    </p:spTree>
    <p:extLst>
      <p:ext uri="{BB962C8B-B14F-4D97-AF65-F5344CB8AC3E}">
        <p14:creationId xmlns:p14="http://schemas.microsoft.com/office/powerpoint/2010/main" xmlns="" val="135161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C7755DE2-E40C-4DFE-B024-235968564E7F}"/>
              </a:ext>
            </a:extLst>
          </p:cNvPr>
          <p:cNvPicPr>
            <a:picLocks noChangeAspect="1"/>
          </p:cNvPicPr>
          <p:nvPr/>
        </p:nvPicPr>
        <p:blipFill>
          <a:blip r:embed="rId2" cstate="email"/>
          <a:stretch>
            <a:fillRect/>
          </a:stretch>
        </p:blipFill>
        <p:spPr>
          <a:xfrm>
            <a:off x="0" y="0"/>
            <a:ext cx="12192000" cy="6857999"/>
          </a:xfrm>
          <a:prstGeom prst="rect">
            <a:avLst/>
          </a:prstGeom>
        </p:spPr>
      </p:pic>
      <p:sp>
        <p:nvSpPr>
          <p:cNvPr id="3" name="Объект 2">
            <a:extLst>
              <a:ext uri="{FF2B5EF4-FFF2-40B4-BE49-F238E27FC236}">
                <a16:creationId xmlns:a16="http://schemas.microsoft.com/office/drawing/2014/main" xmlns="" id="{8CD6342F-C40E-4B4B-A0EC-ADFC473A7F99}"/>
              </a:ext>
            </a:extLst>
          </p:cNvPr>
          <p:cNvSpPr>
            <a:spLocks noGrp="1"/>
          </p:cNvSpPr>
          <p:nvPr>
            <p:ph idx="1"/>
          </p:nvPr>
        </p:nvSpPr>
        <p:spPr>
          <a:xfrm>
            <a:off x="77524" y="4678533"/>
            <a:ext cx="12114475" cy="2150621"/>
          </a:xfrm>
        </p:spPr>
        <p:txBody>
          <a:bodyPr>
            <a:normAutofit fontScale="85000" lnSpcReduction="20000"/>
          </a:bodyPr>
          <a:lstStyle/>
          <a:p>
            <a:pPr marL="0" indent="0">
              <a:buNone/>
            </a:pPr>
            <a:r>
              <a:rPr lang="ru-RU" dirty="0">
                <a:solidFill>
                  <a:schemeClr val="bg1"/>
                </a:solidFill>
                <a:latin typeface="Times New Roman" panose="02020603050405020304" pitchFamily="18" charset="0"/>
                <a:cs typeface="Times New Roman" panose="02020603050405020304" pitchFamily="18" charset="0"/>
              </a:rPr>
              <a:t>Принцип федерализма выступает основой последовательного развития всех сфер общественных отношений, гарантией равномерного повышения качества жизни населения во всех </a:t>
            </a:r>
            <a:r>
              <a:rPr lang="ru-RU" b="1" dirty="0">
                <a:solidFill>
                  <a:schemeClr val="bg1"/>
                </a:solidFill>
                <a:latin typeface="Times New Roman" panose="02020603050405020304" pitchFamily="18" charset="0"/>
                <a:cs typeface="Times New Roman" panose="02020603050405020304" pitchFamily="18" charset="0"/>
              </a:rPr>
              <a:t>субъектах Российской Федерации</a:t>
            </a:r>
            <a:r>
              <a:rPr lang="ru-RU" dirty="0">
                <a:solidFill>
                  <a:schemeClr val="bg1"/>
                </a:solidFill>
                <a:latin typeface="Times New Roman" panose="02020603050405020304" pitchFamily="18" charset="0"/>
                <a:cs typeface="Times New Roman" panose="02020603050405020304" pitchFamily="18" charset="0"/>
              </a:rPr>
              <a:t>. Наряду с этим федерализм призван обеспечивать и сохранять исторически сложившееся государственное единство, территориальную целостность государства, интегрировать его территориальные сообщества, учитывать и сочетать многообразные интересы государства и особенности регионов, способствовать их самоорганизации и саморегулированию, противодействовать различным формам обособления регионального, этнического и иного свойства.</a:t>
            </a:r>
          </a:p>
        </p:txBody>
      </p:sp>
      <p:pic>
        <p:nvPicPr>
          <p:cNvPr id="5" name="Рисунок 4">
            <a:extLst>
              <a:ext uri="{FF2B5EF4-FFF2-40B4-BE49-F238E27FC236}">
                <a16:creationId xmlns:a16="http://schemas.microsoft.com/office/drawing/2014/main" xmlns="" id="{57915BA6-39FE-4A76-B889-41C2E83146AB}"/>
              </a:ext>
            </a:extLst>
          </p:cNvPr>
          <p:cNvPicPr>
            <a:picLocks noChangeAspect="1"/>
          </p:cNvPicPr>
          <p:nvPr/>
        </p:nvPicPr>
        <p:blipFill rotWithShape="1">
          <a:blip r:embed="rId3" cstate="email">
            <a:duotone>
              <a:schemeClr val="accent5">
                <a:shade val="45000"/>
                <a:satMod val="135000"/>
              </a:schemeClr>
              <a:prstClr val="white"/>
            </a:duotone>
          </a:blip>
          <a:srcRect l="2082" t="1741" r="1915" b="1741"/>
          <a:stretch/>
        </p:blipFill>
        <p:spPr>
          <a:xfrm>
            <a:off x="77524" y="62142"/>
            <a:ext cx="12013862" cy="4456591"/>
          </a:xfrm>
          <a:prstGeom prst="rect">
            <a:avLst/>
          </a:prstGeom>
        </p:spPr>
      </p:pic>
    </p:spTree>
    <p:extLst>
      <p:ext uri="{BB962C8B-B14F-4D97-AF65-F5344CB8AC3E}">
        <p14:creationId xmlns:p14="http://schemas.microsoft.com/office/powerpoint/2010/main" xmlns="" val="3396278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8F73D06D-D9B7-4778-A4FD-B94D00D21D92}"/>
              </a:ext>
            </a:extLst>
          </p:cNvPr>
          <p:cNvPicPr>
            <a:picLocks noChangeAspect="1"/>
          </p:cNvPicPr>
          <p:nvPr/>
        </p:nvPicPr>
        <p:blipFill>
          <a:blip r:embed="rId2" cstate="email"/>
          <a:stretch>
            <a:fillRect/>
          </a:stretch>
        </p:blipFill>
        <p:spPr>
          <a:xfrm>
            <a:off x="0" y="0"/>
            <a:ext cx="12192000" cy="6857999"/>
          </a:xfrm>
          <a:prstGeom prst="rect">
            <a:avLst/>
          </a:prstGeom>
        </p:spPr>
      </p:pic>
      <p:sp>
        <p:nvSpPr>
          <p:cNvPr id="2" name="Заголовок 1">
            <a:extLst>
              <a:ext uri="{FF2B5EF4-FFF2-40B4-BE49-F238E27FC236}">
                <a16:creationId xmlns:a16="http://schemas.microsoft.com/office/drawing/2014/main" xmlns="" id="{25853203-FBB0-4506-B7CE-D0220D082C51}"/>
              </a:ext>
            </a:extLst>
          </p:cNvPr>
          <p:cNvSpPr>
            <a:spLocks noGrp="1"/>
          </p:cNvSpPr>
          <p:nvPr>
            <p:ph type="title"/>
          </p:nvPr>
        </p:nvSpPr>
        <p:spPr>
          <a:xfrm>
            <a:off x="2681056" y="0"/>
            <a:ext cx="9510944" cy="724548"/>
          </a:xfrm>
        </p:spPr>
        <p:txBody>
          <a:bodyPr>
            <a:normAutofit/>
          </a:bodyPr>
          <a:lstStyle/>
          <a:p>
            <a:r>
              <a:rPr lang="ru-RU" sz="3600" dirty="0">
                <a:latin typeface="Times New Roman" panose="02020603050405020304" pitchFamily="18" charset="0"/>
                <a:cs typeface="Times New Roman" panose="02020603050405020304" pitchFamily="18" charset="0"/>
              </a:rPr>
              <a:t>Статья 71 Конституции Российской Федерации</a:t>
            </a:r>
          </a:p>
        </p:txBody>
      </p:sp>
      <p:graphicFrame>
        <p:nvGraphicFramePr>
          <p:cNvPr id="5" name="Таблица 5">
            <a:extLst>
              <a:ext uri="{FF2B5EF4-FFF2-40B4-BE49-F238E27FC236}">
                <a16:creationId xmlns:a16="http://schemas.microsoft.com/office/drawing/2014/main" xmlns="" id="{DF2FC437-97BC-411E-9E43-2B26B0BBDFDC}"/>
              </a:ext>
            </a:extLst>
          </p:cNvPr>
          <p:cNvGraphicFramePr>
            <a:graphicFrameLocks noGrp="1"/>
          </p:cNvGraphicFramePr>
          <p:nvPr>
            <p:extLst>
              <p:ext uri="{D42A27DB-BD31-4B8C-83A1-F6EECF244321}">
                <p14:modId xmlns:p14="http://schemas.microsoft.com/office/powerpoint/2010/main" xmlns="" val="3486770568"/>
              </p:ext>
            </p:extLst>
          </p:nvPr>
        </p:nvGraphicFramePr>
        <p:xfrm>
          <a:off x="0" y="657872"/>
          <a:ext cx="12191999" cy="6202680"/>
        </p:xfrm>
        <a:graphic>
          <a:graphicData uri="http://schemas.openxmlformats.org/drawingml/2006/table">
            <a:tbl>
              <a:tblPr firstRow="1" bandRow="1">
                <a:tableStyleId>{5C22544A-7EE6-4342-B048-85BDC9FD1C3A}</a:tableStyleId>
              </a:tblPr>
              <a:tblGrid>
                <a:gridCol w="9925049">
                  <a:extLst>
                    <a:ext uri="{9D8B030D-6E8A-4147-A177-3AD203B41FA5}">
                      <a16:colId xmlns:a16="http://schemas.microsoft.com/office/drawing/2014/main" xmlns="" val="1575943950"/>
                    </a:ext>
                  </a:extLst>
                </a:gridCol>
                <a:gridCol w="1190625">
                  <a:extLst>
                    <a:ext uri="{9D8B030D-6E8A-4147-A177-3AD203B41FA5}">
                      <a16:colId xmlns:a16="http://schemas.microsoft.com/office/drawing/2014/main" xmlns="" val="818588125"/>
                    </a:ext>
                  </a:extLst>
                </a:gridCol>
                <a:gridCol w="1076325">
                  <a:extLst>
                    <a:ext uri="{9D8B030D-6E8A-4147-A177-3AD203B41FA5}">
                      <a16:colId xmlns:a16="http://schemas.microsoft.com/office/drawing/2014/main" xmlns="" val="986806209"/>
                    </a:ext>
                  </a:extLst>
                </a:gridCol>
              </a:tblGrid>
              <a:tr h="151775">
                <a:tc>
                  <a:txBody>
                    <a:bodyPr/>
                    <a:lstStyle/>
                    <a:p>
                      <a:pPr algn="ctr"/>
                      <a:r>
                        <a:rPr lang="ru-RU" dirty="0">
                          <a:latin typeface="Times New Roman" panose="02020603050405020304" pitchFamily="18" charset="0"/>
                          <a:cs typeface="Times New Roman" panose="02020603050405020304" pitchFamily="18" charset="0"/>
                        </a:rPr>
                        <a:t>2019 год</a:t>
                      </a:r>
                    </a:p>
                  </a:txBody>
                  <a:tcPr/>
                </a:tc>
                <a:tc>
                  <a:txBody>
                    <a:bodyPr/>
                    <a:lstStyle/>
                    <a:p>
                      <a:pPr algn="ctr"/>
                      <a:r>
                        <a:rPr lang="ru-RU" dirty="0">
                          <a:solidFill>
                            <a:schemeClr val="bg1"/>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поправка</a:t>
                      </a:r>
                      <a:endParaRPr lang="ru-RU"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ru-RU" dirty="0">
                          <a:latin typeface="Times New Roman" panose="02020603050405020304" pitchFamily="18" charset="0"/>
                          <a:cs typeface="Times New Roman" panose="02020603050405020304" pitchFamily="18" charset="0"/>
                        </a:rPr>
                        <a:t>2020 год</a:t>
                      </a:r>
                    </a:p>
                  </a:txBody>
                  <a:tcPr/>
                </a:tc>
                <a:extLst>
                  <a:ext uri="{0D108BD9-81ED-4DB2-BD59-A6C34878D82A}">
                    <a16:rowId xmlns:a16="http://schemas.microsoft.com/office/drawing/2014/main" xmlns="" val="2540200567"/>
                  </a:ext>
                </a:extLst>
              </a:tr>
              <a:tr h="5800703">
                <a:tc>
                  <a:txBody>
                    <a:bodyPr/>
                    <a:lstStyle/>
                    <a:p>
                      <a:r>
                        <a:rPr lang="ru-RU" sz="1300" dirty="0">
                          <a:latin typeface="Times New Roman" panose="02020603050405020304" pitchFamily="18" charset="0"/>
                          <a:cs typeface="Times New Roman" panose="02020603050405020304" pitchFamily="18" charset="0"/>
                        </a:rPr>
                        <a:t>В ведении Российской Федерации находятся:</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а) принятие и изменение Конституции Российской Федерации и федеральных законов, контроль за их соблюдением;</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б) федеративное устройство и территория Российской Федерации;</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в) регулирование и защита и свобод человека и гражданина; гражданство в Российской Федерации; регулирование и защита прав национальных меньшинств;</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г) установление системы федеральных органов законодательной, исполнительной и судебной власти, порядка их организации и деятельности; формирование федеральных органов государственной власти;</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д) федеральная государственная собственность и управление ею;</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е) установление основ федеральной политики и федеральные программы в области государственного, экономического, экологического, социального, культурного и национального развития Российской Федерации;</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ж) установление правовых основ единого рынка; финансовое, валютное, кредитное, таможенное регулирование, денежная эмиссия, основы ценовой политики; федеральные экономические службы, включая федеральные банки;</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з) федеральный бюджет; федеральные налоги и сборы; федеральные фонды регионального развития;</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и) федеральные энергетические системы, ядерная энергетика, расщепляющиеся материалы; федеральные транспорт, пути сообщения, информация и связь; деятельность в космосе;</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к) внешняя политика и международные отношения Российской Федерации, международные договоры Российской Федерации; вопросы войны и мира;</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л) внешнеэкономические отношения Российской Федерации;</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м) оборона и безопасность; оборонное производство; определение порядка продажи и покупки оружия, боеприпасов, военной техники и другого военного имущества; производство ядовитых веществ, наркотических средств и порядок их использования;</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н) определение статуса и зашита государственной границы, территориального моря, воздушного пространства, исключительной экономической зоны и континентального шельфа Российской Федерации;</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о) судоустройство; прокуратура; уголовное и уголовно–исполнительное законодательство; амнистия и помилование; гражданское законодательство; процессуальное законодательство; правовое регулирование интеллектуальной собственности;</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п) федеральное коллизионное право;</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р) метеорологическая служба, стандарты, эталоны, метрическая система и исчисление времени; геодезия и картография; наименования географических объектов; официальный статистический и бухгалтерский учёт;</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с) государственные награды и почётные звания Российской Федерации;</a:t>
                      </a:r>
                      <a:br>
                        <a:rPr lang="ru-RU" sz="1300" dirty="0">
                          <a:latin typeface="Times New Roman" panose="02020603050405020304" pitchFamily="18" charset="0"/>
                          <a:cs typeface="Times New Roman" panose="02020603050405020304" pitchFamily="18" charset="0"/>
                        </a:rPr>
                      </a:br>
                      <a:r>
                        <a:rPr lang="ru-RU" sz="1300" dirty="0">
                          <a:latin typeface="Times New Roman" panose="02020603050405020304" pitchFamily="18" charset="0"/>
                          <a:cs typeface="Times New Roman" panose="02020603050405020304" pitchFamily="18" charset="0"/>
                        </a:rPr>
                        <a:t>т) федеральная государственная служба.</a:t>
                      </a:r>
                    </a:p>
                  </a:txBody>
                  <a:tcPr/>
                </a:tc>
                <a:tc>
                  <a:txBody>
                    <a:bodyPr/>
                    <a:lstStyle/>
                    <a:p>
                      <a:endParaRPr lang="ru-RU"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567189819"/>
                  </a:ext>
                </a:extLst>
              </a:tr>
            </a:tbl>
          </a:graphicData>
        </a:graphic>
      </p:graphicFrame>
    </p:spTree>
    <p:extLst>
      <p:ext uri="{BB962C8B-B14F-4D97-AF65-F5344CB8AC3E}">
        <p14:creationId xmlns:p14="http://schemas.microsoft.com/office/powerpoint/2010/main" xmlns="" val="162198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02E42AA5-8D68-4597-A761-7C91E8732247}"/>
              </a:ext>
            </a:extLst>
          </p:cNvPr>
          <p:cNvPicPr>
            <a:picLocks noChangeAspect="1"/>
          </p:cNvPicPr>
          <p:nvPr/>
        </p:nvPicPr>
        <p:blipFill>
          <a:blip r:embed="rId2" cstate="email"/>
          <a:stretch>
            <a:fillRect/>
          </a:stretch>
        </p:blipFill>
        <p:spPr>
          <a:xfrm>
            <a:off x="0" y="0"/>
            <a:ext cx="12192000" cy="6857999"/>
          </a:xfrm>
          <a:prstGeom prst="rect">
            <a:avLst/>
          </a:prstGeom>
        </p:spPr>
      </p:pic>
      <p:sp>
        <p:nvSpPr>
          <p:cNvPr id="2" name="Заголовок 1">
            <a:extLst>
              <a:ext uri="{FF2B5EF4-FFF2-40B4-BE49-F238E27FC236}">
                <a16:creationId xmlns:a16="http://schemas.microsoft.com/office/drawing/2014/main" xmlns="" id="{DE4F80D1-83B8-46FC-A1A5-8B7CDAD9C888}"/>
              </a:ext>
            </a:extLst>
          </p:cNvPr>
          <p:cNvSpPr>
            <a:spLocks noGrp="1"/>
          </p:cNvSpPr>
          <p:nvPr>
            <p:ph type="title"/>
          </p:nvPr>
        </p:nvSpPr>
        <p:spPr>
          <a:xfrm>
            <a:off x="2743200" y="77708"/>
            <a:ext cx="9448800" cy="558800"/>
          </a:xfrm>
        </p:spPr>
        <p:txBody>
          <a:bodyPr>
            <a:noAutofit/>
          </a:bodyPr>
          <a:lstStyle/>
          <a:p>
            <a:r>
              <a:rPr lang="ru-RU" sz="3600" dirty="0">
                <a:latin typeface="Times New Roman" panose="02020603050405020304" pitchFamily="18" charset="0"/>
                <a:cs typeface="Times New Roman" panose="02020603050405020304" pitchFamily="18" charset="0"/>
              </a:rPr>
              <a:t>Статья 71 Конституции Российской Федерации</a:t>
            </a:r>
          </a:p>
        </p:txBody>
      </p:sp>
      <p:graphicFrame>
        <p:nvGraphicFramePr>
          <p:cNvPr id="5" name="Таблица 4">
            <a:extLst>
              <a:ext uri="{FF2B5EF4-FFF2-40B4-BE49-F238E27FC236}">
                <a16:creationId xmlns:a16="http://schemas.microsoft.com/office/drawing/2014/main" xmlns="" id="{0F9F5F45-D914-46F4-AD40-D0B5F3CD0EAA}"/>
              </a:ext>
            </a:extLst>
          </p:cNvPr>
          <p:cNvGraphicFramePr>
            <a:graphicFrameLocks noGrp="1"/>
          </p:cNvGraphicFramePr>
          <p:nvPr>
            <p:extLst>
              <p:ext uri="{D42A27DB-BD31-4B8C-83A1-F6EECF244321}">
                <p14:modId xmlns:p14="http://schemas.microsoft.com/office/powerpoint/2010/main" xmlns="" val="2924189077"/>
              </p:ext>
            </p:extLst>
          </p:nvPr>
        </p:nvGraphicFramePr>
        <p:xfrm>
          <a:off x="0" y="978347"/>
          <a:ext cx="12192000" cy="1859929"/>
        </p:xfrm>
        <a:graphic>
          <a:graphicData uri="http://schemas.openxmlformats.org/drawingml/2006/table">
            <a:tbl>
              <a:tblPr firstRow="1" bandRow="1">
                <a:tableStyleId>{5C22544A-7EE6-4342-B048-85BDC9FD1C3A}</a:tableStyleId>
              </a:tblPr>
              <a:tblGrid>
                <a:gridCol w="1047750">
                  <a:extLst>
                    <a:ext uri="{9D8B030D-6E8A-4147-A177-3AD203B41FA5}">
                      <a16:colId xmlns:a16="http://schemas.microsoft.com/office/drawing/2014/main" xmlns="" val="674032238"/>
                    </a:ext>
                  </a:extLst>
                </a:gridCol>
                <a:gridCol w="10058400">
                  <a:extLst>
                    <a:ext uri="{9D8B030D-6E8A-4147-A177-3AD203B41FA5}">
                      <a16:colId xmlns:a16="http://schemas.microsoft.com/office/drawing/2014/main" xmlns="" val="3984731212"/>
                    </a:ext>
                  </a:extLst>
                </a:gridCol>
                <a:gridCol w="1085850">
                  <a:extLst>
                    <a:ext uri="{9D8B030D-6E8A-4147-A177-3AD203B41FA5}">
                      <a16:colId xmlns:a16="http://schemas.microsoft.com/office/drawing/2014/main" xmlns="" val="2495273331"/>
                    </a:ext>
                  </a:extLst>
                </a:gridCol>
              </a:tblGrid>
              <a:tr h="325113">
                <a:tc>
                  <a:txBody>
                    <a:bodyPr/>
                    <a:lstStyle/>
                    <a:p>
                      <a:pPr algn="ctr"/>
                      <a:r>
                        <a:rPr lang="ru-RU" dirty="0">
                          <a:latin typeface="Times New Roman" panose="02020603050405020304" pitchFamily="18" charset="0"/>
                          <a:cs typeface="Times New Roman" panose="02020603050405020304" pitchFamily="18" charset="0"/>
                        </a:rPr>
                        <a:t>2019 год</a:t>
                      </a:r>
                    </a:p>
                  </a:txBody>
                  <a:tcPr/>
                </a:tc>
                <a:tc>
                  <a:txBody>
                    <a:bodyPr/>
                    <a:lstStyle/>
                    <a:p>
                      <a:pPr algn="ctr"/>
                      <a:r>
                        <a:rPr lang="ru-RU" dirty="0">
                          <a:latin typeface="Times New Roman" panose="02020603050405020304" pitchFamily="18" charset="0"/>
                          <a:cs typeface="Times New Roman" panose="02020603050405020304" pitchFamily="18" charset="0"/>
                        </a:rPr>
                        <a:t>поправка</a:t>
                      </a:r>
                    </a:p>
                  </a:txBody>
                  <a:tcPr/>
                </a:tc>
                <a:tc>
                  <a:txBody>
                    <a:bodyPr/>
                    <a:lstStyle/>
                    <a:p>
                      <a:pPr algn="ctr"/>
                      <a:r>
                        <a:rPr lang="ru-RU" dirty="0">
                          <a:solidFill>
                            <a:schemeClr val="bg1"/>
                          </a:solidFill>
                          <a:latin typeface="Times New Roman" panose="02020603050405020304" pitchFamily="18" charset="0"/>
                          <a:cs typeface="Times New Roman" panose="02020603050405020304" pitchFamily="18" charset="0"/>
                          <a:hlinkClick r:id="rId3" action="ppaction://hlinksldjump">
                            <a:extLst>
                              <a:ext uri="{A12FA001-AC4F-418D-AE19-62706E023703}">
                                <ahyp:hlinkClr xmlns:ahyp="http://schemas.microsoft.com/office/drawing/2018/hyperlinkcolor" xmlns="" val="tx"/>
                              </a:ext>
                            </a:extLst>
                          </a:hlinkClick>
                        </a:rPr>
                        <a:t>2020 год</a:t>
                      </a:r>
                      <a:endParaRPr lang="ru-RU"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929664171"/>
                  </a:ext>
                </a:extLst>
              </a:tr>
              <a:tr h="1494169">
                <a:tc>
                  <a:txBody>
                    <a:bodyPr/>
                    <a:lstStyle/>
                    <a:p>
                      <a:endParaRPr lang="ru-RU" sz="900" dirty="0">
                        <a:latin typeface="Times New Roman" panose="02020603050405020304" pitchFamily="18" charset="0"/>
                        <a:cs typeface="Times New Roman" panose="02020603050405020304" pitchFamily="18" charset="0"/>
                      </a:endParaRPr>
                    </a:p>
                  </a:txBody>
                  <a:tcPr/>
                </a:tc>
                <a:tc>
                  <a:txBody>
                    <a:bodyPr/>
                    <a:lstStyle/>
                    <a:p>
                      <a:r>
                        <a:rPr lang="ru-RU" dirty="0">
                          <a:latin typeface="Times New Roman" panose="02020603050405020304" pitchFamily="18" charset="0"/>
                          <a:cs typeface="Times New Roman" panose="02020603050405020304" pitchFamily="18" charset="0"/>
                        </a:rPr>
                        <a:t>В ведении </a:t>
                      </a:r>
                      <a:r>
                        <a:rPr lang="ru-RU" sz="1800" dirty="0">
                          <a:latin typeface="Times New Roman" panose="02020603050405020304" pitchFamily="18" charset="0"/>
                          <a:cs typeface="Times New Roman" panose="02020603050405020304" pitchFamily="18" charset="0"/>
                        </a:rPr>
                        <a:t>Российской Федерации находятся:</a:t>
                      </a:r>
                    </a:p>
                    <a:p>
                      <a:r>
                        <a:rPr lang="ru-RU" sz="1800" dirty="0">
                          <a:latin typeface="Times New Roman" panose="02020603050405020304" pitchFamily="18" charset="0"/>
                          <a:cs typeface="Times New Roman" panose="02020603050405020304" pitchFamily="18" charset="0"/>
                        </a:rPr>
                        <a:t>…информационные технологии… обеспечение безопасности личности, общества и государства при применении информационных технологий, обороте цифровых данных.</a:t>
                      </a:r>
                    </a:p>
                    <a:p>
                      <a:r>
                        <a:rPr lang="ru-RU" sz="1800" i="1" dirty="0">
                          <a:latin typeface="Times New Roman" panose="02020603050405020304" pitchFamily="18" charset="0"/>
                          <a:cs typeface="Times New Roman" panose="02020603050405020304" pitchFamily="18" charset="0"/>
                        </a:rPr>
                        <a:t>(в ред. Закона Российской Федерации о поправке к Конституции Российской Федерации от 14.03.2020 №1–ФКЗ)</a:t>
                      </a:r>
                      <a:endParaRPr lang="ru-RU" i="1"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56824026"/>
                  </a:ext>
                </a:extLst>
              </a:tr>
            </a:tbl>
          </a:graphicData>
        </a:graphic>
      </p:graphicFrame>
      <p:pic>
        <p:nvPicPr>
          <p:cNvPr id="6" name="Рисунок 5">
            <a:extLst>
              <a:ext uri="{FF2B5EF4-FFF2-40B4-BE49-F238E27FC236}">
                <a16:creationId xmlns:a16="http://schemas.microsoft.com/office/drawing/2014/main" xmlns="" id="{C04DBA71-2EB7-4991-BE53-921F758195C3}"/>
              </a:ext>
            </a:extLst>
          </p:cNvPr>
          <p:cNvPicPr>
            <a:picLocks noChangeAspect="1"/>
          </p:cNvPicPr>
          <p:nvPr/>
        </p:nvPicPr>
        <p:blipFill rotWithShape="1">
          <a:blip r:embed="rId4" cstate="email"/>
          <a:srcRect/>
          <a:stretch/>
        </p:blipFill>
        <p:spPr>
          <a:xfrm>
            <a:off x="4245428" y="2841145"/>
            <a:ext cx="3701143" cy="4016854"/>
          </a:xfrm>
          <a:prstGeom prst="rect">
            <a:avLst/>
          </a:prstGeom>
        </p:spPr>
      </p:pic>
    </p:spTree>
    <p:extLst>
      <p:ext uri="{BB962C8B-B14F-4D97-AF65-F5344CB8AC3E}">
        <p14:creationId xmlns:p14="http://schemas.microsoft.com/office/powerpoint/2010/main" xmlns="" val="462328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CC32B5D5-EF78-4546-8875-BB053BC11077}"/>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xmlns="" id="{30AE20B5-DFB3-4A47-98B9-C424E7309105}"/>
              </a:ext>
            </a:extLst>
          </p:cNvPr>
          <p:cNvSpPr>
            <a:spLocks noGrp="1"/>
          </p:cNvSpPr>
          <p:nvPr>
            <p:ph type="title"/>
          </p:nvPr>
        </p:nvSpPr>
        <p:spPr>
          <a:xfrm>
            <a:off x="2724150" y="50800"/>
            <a:ext cx="9467850" cy="768349"/>
          </a:xfrm>
        </p:spPr>
        <p:txBody>
          <a:bodyPr>
            <a:normAutofit/>
          </a:bodyPr>
          <a:lstStyle/>
          <a:p>
            <a:r>
              <a:rPr lang="ru-RU" sz="3600" dirty="0">
                <a:latin typeface="Times New Roman" panose="02020603050405020304" pitchFamily="18" charset="0"/>
                <a:cs typeface="Times New Roman" panose="02020603050405020304" pitchFamily="18" charset="0"/>
              </a:rPr>
              <a:t>Статья 71 Конституции Российской Федерации</a:t>
            </a:r>
          </a:p>
        </p:txBody>
      </p:sp>
      <p:graphicFrame>
        <p:nvGraphicFramePr>
          <p:cNvPr id="5" name="Таблица 4">
            <a:extLst>
              <a:ext uri="{FF2B5EF4-FFF2-40B4-BE49-F238E27FC236}">
                <a16:creationId xmlns:a16="http://schemas.microsoft.com/office/drawing/2014/main" xmlns="" id="{26C040AE-6B3F-4E3D-B72D-44B7F066B821}"/>
              </a:ext>
            </a:extLst>
          </p:cNvPr>
          <p:cNvGraphicFramePr>
            <a:graphicFrameLocks noGrp="1"/>
          </p:cNvGraphicFramePr>
          <p:nvPr>
            <p:extLst>
              <p:ext uri="{D42A27DB-BD31-4B8C-83A1-F6EECF244321}">
                <p14:modId xmlns:p14="http://schemas.microsoft.com/office/powerpoint/2010/main" xmlns="" val="3808620264"/>
              </p:ext>
            </p:extLst>
          </p:nvPr>
        </p:nvGraphicFramePr>
        <p:xfrm>
          <a:off x="0" y="729615"/>
          <a:ext cx="12192000" cy="6166463"/>
        </p:xfrm>
        <a:graphic>
          <a:graphicData uri="http://schemas.openxmlformats.org/drawingml/2006/table">
            <a:tbl>
              <a:tblPr firstRow="1" bandRow="1">
                <a:tableStyleId>{5C22544A-7EE6-4342-B048-85BDC9FD1C3A}</a:tableStyleId>
              </a:tblPr>
              <a:tblGrid>
                <a:gridCol w="1057275">
                  <a:extLst>
                    <a:ext uri="{9D8B030D-6E8A-4147-A177-3AD203B41FA5}">
                      <a16:colId xmlns:a16="http://schemas.microsoft.com/office/drawing/2014/main" xmlns="" val="4159368460"/>
                    </a:ext>
                  </a:extLst>
                </a:gridCol>
                <a:gridCol w="1171575">
                  <a:extLst>
                    <a:ext uri="{9D8B030D-6E8A-4147-A177-3AD203B41FA5}">
                      <a16:colId xmlns:a16="http://schemas.microsoft.com/office/drawing/2014/main" xmlns="" val="1362429969"/>
                    </a:ext>
                  </a:extLst>
                </a:gridCol>
                <a:gridCol w="9963150">
                  <a:extLst>
                    <a:ext uri="{9D8B030D-6E8A-4147-A177-3AD203B41FA5}">
                      <a16:colId xmlns:a16="http://schemas.microsoft.com/office/drawing/2014/main" xmlns="" val="3133978560"/>
                    </a:ext>
                  </a:extLst>
                </a:gridCol>
              </a:tblGrid>
              <a:tr h="151775">
                <a:tc>
                  <a:txBody>
                    <a:bodyPr/>
                    <a:lstStyle/>
                    <a:p>
                      <a:pPr algn="ctr"/>
                      <a:r>
                        <a:rPr lang="ru-RU" dirty="0">
                          <a:latin typeface="Times New Roman" panose="02020603050405020304" pitchFamily="18" charset="0"/>
                          <a:cs typeface="Times New Roman" panose="02020603050405020304" pitchFamily="18" charset="0"/>
                        </a:rPr>
                        <a:t>2019 год</a:t>
                      </a:r>
                    </a:p>
                  </a:txBody>
                  <a:tcPr/>
                </a:tc>
                <a:tc>
                  <a:txBody>
                    <a:bodyPr/>
                    <a:lstStyle/>
                    <a:p>
                      <a:pPr algn="ctr"/>
                      <a:r>
                        <a:rPr lang="ru-RU" dirty="0">
                          <a:latin typeface="Times New Roman" panose="02020603050405020304" pitchFamily="18" charset="0"/>
                          <a:cs typeface="Times New Roman" panose="02020603050405020304" pitchFamily="18" charset="0"/>
                        </a:rPr>
                        <a:t>поправка</a:t>
                      </a:r>
                    </a:p>
                  </a:txBody>
                  <a:tcPr/>
                </a:tc>
                <a:tc>
                  <a:txBody>
                    <a:bodyPr/>
                    <a:lstStyle/>
                    <a:p>
                      <a:pPr algn="ctr"/>
                      <a:r>
                        <a:rPr lang="ru-RU" dirty="0">
                          <a:latin typeface="Times New Roman" panose="02020603050405020304" pitchFamily="18" charset="0"/>
                          <a:cs typeface="Times New Roman" panose="02020603050405020304" pitchFamily="18" charset="0"/>
                        </a:rPr>
                        <a:t>2020 год</a:t>
                      </a:r>
                    </a:p>
                  </a:txBody>
                  <a:tcPr/>
                </a:tc>
                <a:extLst>
                  <a:ext uri="{0D108BD9-81ED-4DB2-BD59-A6C34878D82A}">
                    <a16:rowId xmlns:a16="http://schemas.microsoft.com/office/drawing/2014/main" xmlns="" val="821286797"/>
                  </a:ext>
                </a:extLst>
              </a:tr>
              <a:tr h="5800703">
                <a:tc>
                  <a:txBody>
                    <a:bodyPr/>
                    <a:lstStyle/>
                    <a:p>
                      <a:endParaRPr lang="ru-RU" sz="900" dirty="0">
                        <a:latin typeface="Times New Roman" panose="02020603050405020304" pitchFamily="18" charset="0"/>
                        <a:cs typeface="Times New Roman" panose="02020603050405020304" pitchFamily="18" charset="0"/>
                      </a:endParaRPr>
                    </a:p>
                  </a:txBody>
                  <a:tcPr/>
                </a:tc>
                <a:tc>
                  <a:txBody>
                    <a:bodyPr/>
                    <a:lstStyle/>
                    <a:p>
                      <a:endParaRPr lang="ru-RU" dirty="0">
                        <a:latin typeface="Times New Roman" panose="02020603050405020304" pitchFamily="18" charset="0"/>
                        <a:cs typeface="Times New Roman" panose="02020603050405020304" pitchFamily="18" charset="0"/>
                      </a:endParaRPr>
                    </a:p>
                  </a:txBody>
                  <a:tcPr/>
                </a:tc>
                <a:tc>
                  <a:txBody>
                    <a:bodyPr/>
                    <a:lstStyle/>
                    <a:p>
                      <a:r>
                        <a:rPr lang="ru-RU" sz="1120" dirty="0">
                          <a:latin typeface="Times New Roman" panose="02020603050405020304" pitchFamily="18" charset="0"/>
                          <a:cs typeface="Times New Roman" panose="02020603050405020304" pitchFamily="18" charset="0"/>
                        </a:rPr>
                        <a:t>В ведении Российской Федерации находятся:</a:t>
                      </a:r>
                      <a:br>
                        <a:rPr lang="ru-RU" sz="1120" dirty="0">
                          <a:latin typeface="Times New Roman" panose="02020603050405020304" pitchFamily="18" charset="0"/>
                          <a:cs typeface="Times New Roman" panose="02020603050405020304" pitchFamily="18" charset="0"/>
                        </a:rPr>
                      </a:br>
                      <a:r>
                        <a:rPr lang="ru-RU" sz="1120" dirty="0">
                          <a:latin typeface="Times New Roman" panose="02020603050405020304" pitchFamily="18" charset="0"/>
                          <a:cs typeface="Times New Roman" panose="02020603050405020304" pitchFamily="18" charset="0"/>
                        </a:rPr>
                        <a:t>а) принятие и изменение Конституции Российской Федерации и федеральных законов, контроль за их соблюдением;</a:t>
                      </a:r>
                      <a:br>
                        <a:rPr lang="ru-RU" sz="1120" dirty="0">
                          <a:latin typeface="Times New Roman" panose="02020603050405020304" pitchFamily="18" charset="0"/>
                          <a:cs typeface="Times New Roman" panose="02020603050405020304" pitchFamily="18" charset="0"/>
                        </a:rPr>
                      </a:br>
                      <a:r>
                        <a:rPr lang="ru-RU" sz="1120" dirty="0">
                          <a:latin typeface="Times New Roman" panose="02020603050405020304" pitchFamily="18" charset="0"/>
                          <a:cs typeface="Times New Roman" panose="02020603050405020304" pitchFamily="18" charset="0"/>
                        </a:rPr>
                        <a:t>б) федеративное устройство и территория Российской Федерации;</a:t>
                      </a:r>
                      <a:br>
                        <a:rPr lang="ru-RU" sz="1120" dirty="0">
                          <a:latin typeface="Times New Roman" panose="02020603050405020304" pitchFamily="18" charset="0"/>
                          <a:cs typeface="Times New Roman" panose="02020603050405020304" pitchFamily="18" charset="0"/>
                        </a:rPr>
                      </a:br>
                      <a:r>
                        <a:rPr lang="ru-RU" sz="1120" dirty="0">
                          <a:latin typeface="Times New Roman" panose="02020603050405020304" pitchFamily="18" charset="0"/>
                          <a:cs typeface="Times New Roman" panose="02020603050405020304" pitchFamily="18" charset="0"/>
                        </a:rPr>
                        <a:t>в) регулирование и защита и свобод человека и гражданина; гражданство в Российской Федерации; регулирование и защита прав национальных меньшинств;</a:t>
                      </a:r>
                      <a:br>
                        <a:rPr lang="ru-RU" sz="1120" dirty="0">
                          <a:latin typeface="Times New Roman" panose="02020603050405020304" pitchFamily="18" charset="0"/>
                          <a:cs typeface="Times New Roman" panose="02020603050405020304" pitchFamily="18" charset="0"/>
                        </a:rPr>
                      </a:br>
                      <a:r>
                        <a:rPr lang="ru-RU" sz="1120" dirty="0">
                          <a:solidFill>
                            <a:schemeClr val="accent1"/>
                          </a:solidFill>
                          <a:latin typeface="Times New Roman" panose="02020603050405020304" pitchFamily="18" charset="0"/>
                          <a:cs typeface="Times New Roman" panose="02020603050405020304" pitchFamily="18" charset="0"/>
                        </a:rPr>
                        <a:t>г) организация публичной власти; установление системы федеральных органов законодательной, исполнительной и судебной власти, порядка их организации и деятельности; формирование федеральных органов государственной власти; </a:t>
                      </a:r>
                      <a:r>
                        <a:rPr lang="ru-RU" sz="1120" dirty="0">
                          <a:latin typeface="Times New Roman" panose="02020603050405020304" pitchFamily="18" charset="0"/>
                          <a:cs typeface="Times New Roman" panose="02020603050405020304" pitchFamily="18" charset="0"/>
                        </a:rPr>
                        <a:t/>
                      </a:r>
                      <a:br>
                        <a:rPr lang="ru-RU" sz="1120" dirty="0">
                          <a:latin typeface="Times New Roman" panose="02020603050405020304" pitchFamily="18" charset="0"/>
                          <a:cs typeface="Times New Roman" panose="02020603050405020304" pitchFamily="18" charset="0"/>
                        </a:rPr>
                      </a:br>
                      <a:r>
                        <a:rPr lang="ru-RU" sz="1120" dirty="0">
                          <a:latin typeface="Times New Roman" panose="02020603050405020304" pitchFamily="18" charset="0"/>
                          <a:cs typeface="Times New Roman" panose="02020603050405020304" pitchFamily="18" charset="0"/>
                        </a:rPr>
                        <a:t>д) федеральная государственная собственность и управление ею;</a:t>
                      </a:r>
                      <a:br>
                        <a:rPr lang="ru-RU" sz="1120" dirty="0">
                          <a:latin typeface="Times New Roman" panose="02020603050405020304" pitchFamily="18" charset="0"/>
                          <a:cs typeface="Times New Roman" panose="02020603050405020304" pitchFamily="18" charset="0"/>
                        </a:rPr>
                      </a:br>
                      <a:r>
                        <a:rPr lang="ru-RU" sz="1120" dirty="0">
                          <a:solidFill>
                            <a:schemeClr val="accent1"/>
                          </a:solidFill>
                          <a:latin typeface="Times New Roman" panose="02020603050405020304" pitchFamily="18" charset="0"/>
                          <a:cs typeface="Times New Roman" panose="02020603050405020304" pitchFamily="18" charset="0"/>
                        </a:rPr>
                        <a:t>е) установление основ федеральной политики и федеральные программы в области государственного, экономического, экологического, научно-технологического, социального, культурного и национального развития Российской Федерации; установление единых правовых основ системы здравоохранения, системы воспитания и образования, в том числе непрерывного образования;</a:t>
                      </a:r>
                      <a:r>
                        <a:rPr lang="ru-RU" sz="1120" dirty="0">
                          <a:latin typeface="Times New Roman" panose="02020603050405020304" pitchFamily="18" charset="0"/>
                          <a:cs typeface="Times New Roman" panose="02020603050405020304" pitchFamily="18" charset="0"/>
                        </a:rPr>
                        <a:t/>
                      </a:r>
                      <a:br>
                        <a:rPr lang="ru-RU" sz="1120" dirty="0">
                          <a:latin typeface="Times New Roman" panose="02020603050405020304" pitchFamily="18" charset="0"/>
                          <a:cs typeface="Times New Roman" panose="02020603050405020304" pitchFamily="18" charset="0"/>
                        </a:rPr>
                      </a:br>
                      <a:r>
                        <a:rPr lang="ru-RU" sz="1120" dirty="0">
                          <a:latin typeface="Times New Roman" panose="02020603050405020304" pitchFamily="18" charset="0"/>
                          <a:cs typeface="Times New Roman" panose="02020603050405020304" pitchFamily="18" charset="0"/>
                        </a:rPr>
                        <a:t>ж) установление правовых основ единого рынка; финансовое, валютное, кредитное, таможенное регулирование, денежная эмиссия, основы ценовой политики; федеральные экономические службы, включая федеральные банки;</a:t>
                      </a:r>
                      <a:br>
                        <a:rPr lang="ru-RU" sz="1120" dirty="0">
                          <a:latin typeface="Times New Roman" panose="02020603050405020304" pitchFamily="18" charset="0"/>
                          <a:cs typeface="Times New Roman" panose="02020603050405020304" pitchFamily="18" charset="0"/>
                        </a:rPr>
                      </a:br>
                      <a:r>
                        <a:rPr lang="ru-RU" sz="1120" dirty="0">
                          <a:latin typeface="Times New Roman" panose="02020603050405020304" pitchFamily="18" charset="0"/>
                          <a:cs typeface="Times New Roman" panose="02020603050405020304" pitchFamily="18" charset="0"/>
                        </a:rPr>
                        <a:t>з) федеральный бюджет; федеральные налоги и сборы; федеральные фонды регионального развития;</a:t>
                      </a:r>
                      <a:br>
                        <a:rPr lang="ru-RU" sz="1120" dirty="0">
                          <a:latin typeface="Times New Roman" panose="02020603050405020304" pitchFamily="18" charset="0"/>
                          <a:cs typeface="Times New Roman" panose="02020603050405020304" pitchFamily="18" charset="0"/>
                        </a:rPr>
                      </a:br>
                      <a:r>
                        <a:rPr lang="ru-RU" sz="1120" dirty="0">
                          <a:solidFill>
                            <a:schemeClr val="accent1"/>
                          </a:solidFill>
                          <a:latin typeface="Times New Roman" panose="02020603050405020304" pitchFamily="18" charset="0"/>
                          <a:cs typeface="Times New Roman" panose="02020603050405020304" pitchFamily="18" charset="0"/>
                        </a:rPr>
                        <a:t>и) федеральные энергетические системы, ядерная энергетика, расщепляющиеся материалы; федеральные транспорт, пути сообщения, информация, информационные технологии и связь; космическая деятельность;</a:t>
                      </a:r>
                      <a:r>
                        <a:rPr lang="ru-RU" sz="1120" dirty="0">
                          <a:latin typeface="Times New Roman" panose="02020603050405020304" pitchFamily="18" charset="0"/>
                          <a:cs typeface="Times New Roman" panose="02020603050405020304" pitchFamily="18" charset="0"/>
                        </a:rPr>
                        <a:t/>
                      </a:r>
                      <a:br>
                        <a:rPr lang="ru-RU" sz="1120" dirty="0">
                          <a:latin typeface="Times New Roman" panose="02020603050405020304" pitchFamily="18" charset="0"/>
                          <a:cs typeface="Times New Roman" panose="02020603050405020304" pitchFamily="18" charset="0"/>
                        </a:rPr>
                      </a:br>
                      <a:r>
                        <a:rPr lang="ru-RU" sz="1120" dirty="0">
                          <a:latin typeface="Times New Roman" panose="02020603050405020304" pitchFamily="18" charset="0"/>
                          <a:cs typeface="Times New Roman" panose="02020603050405020304" pitchFamily="18" charset="0"/>
                        </a:rPr>
                        <a:t>к) внешняя политика и международные отношения Российской Федерации, международные договоры Российской Федерации; вопросы войны и мира;</a:t>
                      </a:r>
                      <a:br>
                        <a:rPr lang="ru-RU" sz="1120" dirty="0">
                          <a:latin typeface="Times New Roman" panose="02020603050405020304" pitchFamily="18" charset="0"/>
                          <a:cs typeface="Times New Roman" panose="02020603050405020304" pitchFamily="18" charset="0"/>
                        </a:rPr>
                      </a:br>
                      <a:r>
                        <a:rPr lang="ru-RU" sz="1120" dirty="0">
                          <a:latin typeface="Times New Roman" panose="02020603050405020304" pitchFamily="18" charset="0"/>
                          <a:cs typeface="Times New Roman" panose="02020603050405020304" pitchFamily="18" charset="0"/>
                        </a:rPr>
                        <a:t>л) внешнеэкономические отношения Российской Федерации;</a:t>
                      </a:r>
                      <a:br>
                        <a:rPr lang="ru-RU" sz="1120" dirty="0">
                          <a:latin typeface="Times New Roman" panose="02020603050405020304" pitchFamily="18" charset="0"/>
                          <a:cs typeface="Times New Roman" panose="02020603050405020304" pitchFamily="18" charset="0"/>
                        </a:rPr>
                      </a:br>
                      <a:r>
                        <a:rPr lang="ru-RU" sz="1120" dirty="0">
                          <a:solidFill>
                            <a:schemeClr val="accent1"/>
                          </a:solidFill>
                          <a:latin typeface="Times New Roman" panose="02020603050405020304" pitchFamily="18" charset="0"/>
                          <a:cs typeface="Times New Roman" panose="02020603050405020304" pitchFamily="18" charset="0"/>
                        </a:rPr>
                        <a:t>м) оборона и безопасность; оборонное производство; определение порядка продажи и покупки оружия, боеприпасов, военной техники и другого военного имущества; производство ядовитых веществ, наркотических средств и порядок их использования; обеспечение безопасности личности, общества и государства при применении информационных технологий, обороте цифровых данных;</a:t>
                      </a:r>
                      <a:r>
                        <a:rPr lang="ru-RU" sz="1120" dirty="0">
                          <a:latin typeface="Times New Roman" panose="02020603050405020304" pitchFamily="18" charset="0"/>
                          <a:cs typeface="Times New Roman" panose="02020603050405020304" pitchFamily="18" charset="0"/>
                        </a:rPr>
                        <a:t/>
                      </a:r>
                      <a:br>
                        <a:rPr lang="ru-RU" sz="1120" dirty="0">
                          <a:latin typeface="Times New Roman" panose="02020603050405020304" pitchFamily="18" charset="0"/>
                          <a:cs typeface="Times New Roman" panose="02020603050405020304" pitchFamily="18" charset="0"/>
                        </a:rPr>
                      </a:br>
                      <a:r>
                        <a:rPr lang="ru-RU" sz="1120" dirty="0">
                          <a:latin typeface="Times New Roman" panose="02020603050405020304" pitchFamily="18" charset="0"/>
                          <a:cs typeface="Times New Roman" panose="02020603050405020304" pitchFamily="18" charset="0"/>
                        </a:rPr>
                        <a:t>н) определение статуса и зашита государственной границы, территориального моря, воздушного пространства, исключительной экономической зоны и континентального шельфа Российской Федерации;</a:t>
                      </a:r>
                      <a:br>
                        <a:rPr lang="ru-RU" sz="1120" dirty="0">
                          <a:latin typeface="Times New Roman" panose="02020603050405020304" pitchFamily="18" charset="0"/>
                          <a:cs typeface="Times New Roman" panose="02020603050405020304" pitchFamily="18" charset="0"/>
                        </a:rPr>
                      </a:br>
                      <a:r>
                        <a:rPr lang="ru-RU" sz="1120" dirty="0">
                          <a:solidFill>
                            <a:schemeClr val="accent1"/>
                          </a:solidFill>
                          <a:latin typeface="Times New Roman" panose="02020603050405020304" pitchFamily="18" charset="0"/>
                          <a:cs typeface="Times New Roman" panose="02020603050405020304" pitchFamily="18" charset="0"/>
                        </a:rPr>
                        <a:t>о) судоустройство; прокуратура; уголовное и уголовно-исполнительное законодательство; амнистия и помилование; гражданское законодательство; процессуальное законодательство; правовое регулирование интеллектуальной собственности;</a:t>
                      </a:r>
                      <a:r>
                        <a:rPr lang="ru-RU" sz="1120" dirty="0">
                          <a:latin typeface="Times New Roman" panose="02020603050405020304" pitchFamily="18" charset="0"/>
                          <a:cs typeface="Times New Roman" panose="02020603050405020304" pitchFamily="18" charset="0"/>
                        </a:rPr>
                        <a:t/>
                      </a:r>
                      <a:br>
                        <a:rPr lang="ru-RU" sz="1120" dirty="0">
                          <a:latin typeface="Times New Roman" panose="02020603050405020304" pitchFamily="18" charset="0"/>
                          <a:cs typeface="Times New Roman" panose="02020603050405020304" pitchFamily="18" charset="0"/>
                        </a:rPr>
                      </a:br>
                      <a:r>
                        <a:rPr lang="ru-RU" sz="1120" dirty="0">
                          <a:latin typeface="Times New Roman" panose="02020603050405020304" pitchFamily="18" charset="0"/>
                          <a:cs typeface="Times New Roman" panose="02020603050405020304" pitchFamily="18" charset="0"/>
                        </a:rPr>
                        <a:t>п) федеральное коллизионное право;</a:t>
                      </a:r>
                      <a:br>
                        <a:rPr lang="ru-RU" sz="1120" dirty="0">
                          <a:latin typeface="Times New Roman" panose="02020603050405020304" pitchFamily="18" charset="0"/>
                          <a:cs typeface="Times New Roman" panose="02020603050405020304" pitchFamily="18" charset="0"/>
                        </a:rPr>
                      </a:br>
                      <a:r>
                        <a:rPr lang="ru-RU" sz="1120" dirty="0">
                          <a:solidFill>
                            <a:schemeClr val="accent1"/>
                          </a:solidFill>
                          <a:latin typeface="Times New Roman" panose="02020603050405020304" pitchFamily="18" charset="0"/>
                          <a:cs typeface="Times New Roman" panose="02020603050405020304" pitchFamily="18" charset="0"/>
                        </a:rPr>
                        <a:t>р) метрологическая служба, стандарты, эталоны, метрическая система и исчисление времени; геодезия и картография; наименования географических объектов; метеорологическая служба; официальный статистический и бухгалтерский учет;</a:t>
                      </a:r>
                      <a:r>
                        <a:rPr lang="ru-RU" sz="1120" dirty="0">
                          <a:latin typeface="Times New Roman" panose="02020603050405020304" pitchFamily="18" charset="0"/>
                          <a:cs typeface="Times New Roman" panose="02020603050405020304" pitchFamily="18" charset="0"/>
                        </a:rPr>
                        <a:t/>
                      </a:r>
                      <a:br>
                        <a:rPr lang="ru-RU" sz="1120" dirty="0">
                          <a:latin typeface="Times New Roman" panose="02020603050405020304" pitchFamily="18" charset="0"/>
                          <a:cs typeface="Times New Roman" panose="02020603050405020304" pitchFamily="18" charset="0"/>
                        </a:rPr>
                      </a:br>
                      <a:r>
                        <a:rPr lang="ru-RU" sz="1120" dirty="0">
                          <a:latin typeface="Times New Roman" panose="02020603050405020304" pitchFamily="18" charset="0"/>
                          <a:cs typeface="Times New Roman" panose="02020603050405020304" pitchFamily="18" charset="0"/>
                        </a:rPr>
                        <a:t>с) государственные награды и почётные звания Российской Федерации;</a:t>
                      </a:r>
                      <a:br>
                        <a:rPr lang="ru-RU" sz="1120" dirty="0">
                          <a:latin typeface="Times New Roman" panose="02020603050405020304" pitchFamily="18" charset="0"/>
                          <a:cs typeface="Times New Roman" panose="02020603050405020304" pitchFamily="18" charset="0"/>
                        </a:rPr>
                      </a:br>
                      <a:r>
                        <a:rPr lang="ru-RU" sz="1120" dirty="0">
                          <a:solidFill>
                            <a:schemeClr val="accent1"/>
                          </a:solidFill>
                          <a:latin typeface="Times New Roman" panose="02020603050405020304" pitchFamily="18" charset="0"/>
                          <a:cs typeface="Times New Roman" panose="02020603050405020304" pitchFamily="18" charset="0"/>
                        </a:rPr>
                        <a:t>т) федеральная государственная служба; установление ограничений для замещения государственных и муниципальных должностей, должностей государственной и муниципальной службы, в том числе ограничений, связанных с наличием гражданства иностранного государства либо вида на жительство или иного документа, подтверждающего право на постоянное проживание гражданина Российской Федерации на территории иностранного государства, а также ограничений, связанных с открытием и наличием счетов (вкладов), хранением наличных денежных средств и ценностей в иностранных банках, расположенных за пределами территории Российской Федерации.</a:t>
                      </a:r>
                    </a:p>
                  </a:txBody>
                  <a:tcPr/>
                </a:tc>
                <a:extLst>
                  <a:ext uri="{0D108BD9-81ED-4DB2-BD59-A6C34878D82A}">
                    <a16:rowId xmlns:a16="http://schemas.microsoft.com/office/drawing/2014/main" xmlns="" val="2727617241"/>
                  </a:ext>
                </a:extLst>
              </a:tr>
            </a:tbl>
          </a:graphicData>
        </a:graphic>
      </p:graphicFrame>
    </p:spTree>
    <p:extLst>
      <p:ext uri="{BB962C8B-B14F-4D97-AF65-F5344CB8AC3E}">
        <p14:creationId xmlns:p14="http://schemas.microsoft.com/office/powerpoint/2010/main" xmlns="" val="170332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6128A894-F926-4C04-A668-726686686FF4}"/>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xmlns="" id="{A5289750-A5A6-46DC-BF7C-4D0C0D4C9F66}"/>
              </a:ext>
            </a:extLst>
          </p:cNvPr>
          <p:cNvSpPr>
            <a:spLocks noGrp="1"/>
          </p:cNvSpPr>
          <p:nvPr>
            <p:ph idx="1"/>
          </p:nvPr>
        </p:nvSpPr>
        <p:spPr>
          <a:xfrm>
            <a:off x="152400" y="3354224"/>
            <a:ext cx="12039600" cy="2229448"/>
          </a:xfrm>
        </p:spPr>
        <p:txBody>
          <a:bodyPr>
            <a:normAutofit/>
          </a:bodyPr>
          <a:lstStyle/>
          <a:p>
            <a:pPr marL="0" indent="0">
              <a:buNone/>
            </a:pPr>
            <a:r>
              <a:rPr lang="ru-RU" sz="2400" dirty="0">
                <a:solidFill>
                  <a:schemeClr val="bg1"/>
                </a:solidFill>
                <a:latin typeface="Times New Roman" panose="02020603050405020304" pitchFamily="18" charset="0"/>
                <a:cs typeface="Times New Roman" panose="02020603050405020304" pitchFamily="18" charset="0"/>
              </a:rPr>
              <a:t>Поправками к Конституции впервые к предмету ведения Российской Федерации отнесены вопросы организации публичной власти. Ранее категория «публичная власть» </a:t>
            </a:r>
            <a:br>
              <a:rPr lang="ru-RU" sz="2400" dirty="0">
                <a:solidFill>
                  <a:schemeClr val="bg1"/>
                </a:solidFill>
                <a:latin typeface="Times New Roman" panose="02020603050405020304" pitchFamily="18" charset="0"/>
                <a:cs typeface="Times New Roman" panose="02020603050405020304" pitchFamily="18" charset="0"/>
              </a:rPr>
            </a:br>
            <a:r>
              <a:rPr lang="ru-RU" sz="2400" dirty="0">
                <a:solidFill>
                  <a:schemeClr val="bg1"/>
                </a:solidFill>
                <a:latin typeface="Times New Roman" panose="02020603050405020304" pitchFamily="18" charset="0"/>
                <a:cs typeface="Times New Roman" panose="02020603050405020304" pitchFamily="18" charset="0"/>
              </a:rPr>
              <a:t>в Конституции Российской Федерации, а также в законодательстве не использовалась. </a:t>
            </a:r>
            <a:br>
              <a:rPr lang="ru-RU" sz="2400" dirty="0">
                <a:solidFill>
                  <a:schemeClr val="bg1"/>
                </a:solidFill>
                <a:latin typeface="Times New Roman" panose="02020603050405020304" pitchFamily="18" charset="0"/>
                <a:cs typeface="Times New Roman" panose="02020603050405020304" pitchFamily="18" charset="0"/>
              </a:rPr>
            </a:br>
            <a:r>
              <a:rPr lang="ru-RU" sz="2400" dirty="0">
                <a:solidFill>
                  <a:schemeClr val="bg1"/>
                </a:solidFill>
                <a:latin typeface="Times New Roman" panose="02020603050405020304" pitchFamily="18" charset="0"/>
                <a:cs typeface="Times New Roman" panose="02020603050405020304" pitchFamily="18" charset="0"/>
              </a:rPr>
              <a:t>В конституционно–правовой оборот ее ввел Конституционный Суд Российской Федерации при неоднократном использовании в своих решениях.*</a:t>
            </a:r>
          </a:p>
        </p:txBody>
      </p:sp>
      <p:sp>
        <p:nvSpPr>
          <p:cNvPr id="6" name="TextBox 5">
            <a:extLst>
              <a:ext uri="{FF2B5EF4-FFF2-40B4-BE49-F238E27FC236}">
                <a16:creationId xmlns:a16="http://schemas.microsoft.com/office/drawing/2014/main" xmlns="" id="{0EAB3D10-6C8B-42B4-B20B-FBA7AB1154F3}"/>
              </a:ext>
            </a:extLst>
          </p:cNvPr>
          <p:cNvSpPr txBox="1"/>
          <p:nvPr/>
        </p:nvSpPr>
        <p:spPr>
          <a:xfrm>
            <a:off x="76200" y="5310922"/>
            <a:ext cx="12039600" cy="1477328"/>
          </a:xfrm>
          <a:prstGeom prst="rect">
            <a:avLst/>
          </a:prstGeom>
          <a:solidFill>
            <a:srgbClr val="C00000"/>
          </a:solidFill>
        </p:spPr>
        <p:txBody>
          <a:bodyPr wrap="square">
            <a:spAutoFit/>
          </a:bodyPr>
          <a:lstStyle/>
          <a:p>
            <a:r>
              <a:rPr lang="ru-RU" dirty="0">
                <a:solidFill>
                  <a:schemeClr val="bg1"/>
                </a:solidFill>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Постановление Конституционного Суда Российской Федерации от 01.12. 2015 года №30–П «По делу о проверке конституционности частей 4, 5 и 5.1 статьи 35, частей 2 и 3.1 статьи 36 Федерального закона «Об общих принципах организации местного самоуправления в Российской Федерации» и части 1.1 статьи 3 Закона Иркутской области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«Об отдельных вопросах формирования органов местного самоуправления муниципальных образований Иркутской области» в связи с запросом группы депутатов Государственной Думы».</a:t>
            </a:r>
          </a:p>
        </p:txBody>
      </p:sp>
      <p:pic>
        <p:nvPicPr>
          <p:cNvPr id="7" name="Рисунок 6">
            <a:extLst>
              <a:ext uri="{FF2B5EF4-FFF2-40B4-BE49-F238E27FC236}">
                <a16:creationId xmlns:a16="http://schemas.microsoft.com/office/drawing/2014/main" xmlns="" id="{EEF8A305-EAB2-4F17-94EA-110BD6B8C834}"/>
              </a:ext>
            </a:extLst>
          </p:cNvPr>
          <p:cNvPicPr>
            <a:picLocks noChangeAspect="1"/>
          </p:cNvPicPr>
          <p:nvPr/>
        </p:nvPicPr>
        <p:blipFill>
          <a:blip r:embed="rId3" cstate="email"/>
          <a:stretch>
            <a:fillRect/>
          </a:stretch>
        </p:blipFill>
        <p:spPr>
          <a:xfrm>
            <a:off x="6096000" y="69750"/>
            <a:ext cx="6019800" cy="3284474"/>
          </a:xfrm>
          <a:prstGeom prst="rect">
            <a:avLst/>
          </a:prstGeom>
        </p:spPr>
      </p:pic>
    </p:spTree>
    <p:extLst>
      <p:ext uri="{BB962C8B-B14F-4D97-AF65-F5344CB8AC3E}">
        <p14:creationId xmlns:p14="http://schemas.microsoft.com/office/powerpoint/2010/main" xmlns="" val="2712411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3C3D9E5D-8954-4540-829C-2887922EB6CB}"/>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xmlns="" id="{4A28ABD3-FB4F-42F7-AE8B-F371322C8B0B}"/>
              </a:ext>
            </a:extLst>
          </p:cNvPr>
          <p:cNvSpPr>
            <a:spLocks noGrp="1"/>
          </p:cNvSpPr>
          <p:nvPr>
            <p:ph idx="1"/>
          </p:nvPr>
        </p:nvSpPr>
        <p:spPr>
          <a:xfrm>
            <a:off x="0" y="3646714"/>
            <a:ext cx="12192000" cy="3211286"/>
          </a:xfrm>
        </p:spPr>
        <p:txBody>
          <a:bodyPr>
            <a:normAutofit/>
          </a:bodyPr>
          <a:lstStyle/>
          <a:p>
            <a:pPr marL="0" indent="0" algn="ctr">
              <a:buNone/>
            </a:pPr>
            <a:r>
              <a:rPr lang="ru-RU" sz="2000" dirty="0">
                <a:solidFill>
                  <a:schemeClr val="bg1"/>
                </a:solidFill>
                <a:latin typeface="Times New Roman" panose="02020603050405020304" pitchFamily="18" charset="0"/>
                <a:cs typeface="Times New Roman" panose="02020603050405020304" pitchFamily="18" charset="0"/>
              </a:rPr>
              <a:t>Понятие </a:t>
            </a:r>
            <a:r>
              <a:rPr lang="ru-RU" sz="2000" b="1" dirty="0">
                <a:solidFill>
                  <a:schemeClr val="bg1"/>
                </a:solidFill>
                <a:latin typeface="Times New Roman" panose="02020603050405020304" pitchFamily="18" charset="0"/>
                <a:cs typeface="Times New Roman" panose="02020603050405020304" pitchFamily="18" charset="0"/>
              </a:rPr>
              <a:t>организации публичной власти </a:t>
            </a:r>
            <a:r>
              <a:rPr lang="ru-RU" sz="2000" dirty="0">
                <a:solidFill>
                  <a:schemeClr val="bg1"/>
                </a:solidFill>
                <a:latin typeface="Times New Roman" panose="02020603050405020304" pitchFamily="18" charset="0"/>
                <a:cs typeface="Times New Roman" panose="02020603050405020304" pitchFamily="18" charset="0"/>
              </a:rPr>
              <a:t>отражает механизм, элементами которого являются: </a:t>
            </a:r>
          </a:p>
          <a:p>
            <a:pPr>
              <a:buClr>
                <a:schemeClr val="bg1"/>
              </a:buClr>
              <a:buSzPct val="95000"/>
              <a:buFont typeface="Wingdings" panose="05000000000000000000" pitchFamily="2" charset="2"/>
              <a:buChar char="v"/>
            </a:pPr>
            <a:r>
              <a:rPr lang="ru-RU" sz="2000" dirty="0">
                <a:latin typeface="Times New Roman" panose="02020603050405020304" pitchFamily="18" charset="0"/>
                <a:cs typeface="Times New Roman" panose="02020603050405020304" pitchFamily="18" charset="0"/>
              </a:rPr>
              <a:t>формы осуществления </a:t>
            </a:r>
            <a:r>
              <a:rPr lang="ru-RU" sz="2000" dirty="0">
                <a:solidFill>
                  <a:schemeClr val="bg1"/>
                </a:solidFill>
                <a:latin typeface="Times New Roman" panose="02020603050405020304" pitchFamily="18" charset="0"/>
                <a:cs typeface="Times New Roman" panose="02020603050405020304" pitchFamily="18" charset="0"/>
              </a:rPr>
              <a:t>публичной власти; </a:t>
            </a:r>
          </a:p>
          <a:p>
            <a:pPr>
              <a:buClr>
                <a:schemeClr val="bg1"/>
              </a:buClr>
              <a:buSzPct val="95000"/>
              <a:buFont typeface="Wingdings" panose="05000000000000000000" pitchFamily="2" charset="2"/>
              <a:buChar char="v"/>
            </a:pPr>
            <a:r>
              <a:rPr lang="ru-RU" sz="2000" dirty="0">
                <a:latin typeface="Times New Roman" panose="02020603050405020304" pitchFamily="18" charset="0"/>
                <a:cs typeface="Times New Roman" panose="02020603050405020304" pitchFamily="18" charset="0"/>
              </a:rPr>
              <a:t>взаимодействие подсистем публичной власти; </a:t>
            </a:r>
          </a:p>
          <a:p>
            <a:pPr>
              <a:buClr>
                <a:schemeClr val="bg1"/>
              </a:buClr>
              <a:buSzPct val="95000"/>
              <a:buFont typeface="Wingdings" panose="05000000000000000000" pitchFamily="2" charset="2"/>
              <a:buChar char="v"/>
            </a:pPr>
            <a:r>
              <a:rPr lang="ru-RU" sz="2000" dirty="0">
                <a:latin typeface="Times New Roman" panose="02020603050405020304" pitchFamily="18" charset="0"/>
                <a:cs typeface="Times New Roman" panose="02020603050405020304" pitchFamily="18" charset="0"/>
              </a:rPr>
              <a:t>принципы и способы обеспечения ее единства; </a:t>
            </a:r>
          </a:p>
          <a:p>
            <a:pPr>
              <a:buClr>
                <a:schemeClr val="bg1"/>
              </a:buClr>
              <a:buSzPct val="95000"/>
              <a:buFont typeface="Wingdings" panose="05000000000000000000" pitchFamily="2" charset="2"/>
              <a:buChar char="v"/>
            </a:pPr>
            <a:r>
              <a:rPr lang="ru-RU" sz="2000" dirty="0">
                <a:latin typeface="Times New Roman" panose="02020603050405020304" pitchFamily="18" charset="0"/>
                <a:cs typeface="Times New Roman" panose="02020603050405020304" pitchFamily="18" charset="0"/>
              </a:rPr>
              <a:t>гарантии её реализации и формы ответственности органов и должностных лиц.</a:t>
            </a:r>
          </a:p>
          <a:p>
            <a:pPr>
              <a:buClr>
                <a:schemeClr val="bg1"/>
              </a:buClr>
              <a:buSzPct val="95000"/>
              <a:buFont typeface="Wingdings" panose="05000000000000000000" pitchFamily="2" charset="2"/>
              <a:buChar char="v"/>
            </a:pPr>
            <a:r>
              <a:rPr lang="ru-RU" sz="2000" dirty="0">
                <a:latin typeface="Times New Roman" panose="02020603050405020304" pitchFamily="18" charset="0"/>
                <a:cs typeface="Times New Roman" panose="02020603050405020304" pitchFamily="18" charset="0"/>
              </a:rPr>
              <a:t>её территориальная организация, прежде всего с учетом федеративного устройства и территории Российской Федерации; </a:t>
            </a:r>
          </a:p>
          <a:p>
            <a:pPr>
              <a:buClr>
                <a:schemeClr val="bg1"/>
              </a:buClr>
              <a:buSzPct val="95000"/>
              <a:buFont typeface="Wingdings" panose="05000000000000000000" pitchFamily="2" charset="2"/>
              <a:buChar char="v"/>
            </a:pPr>
            <a:r>
              <a:rPr lang="ru-RU" sz="2000" dirty="0">
                <a:latin typeface="Times New Roman" panose="02020603050405020304" pitchFamily="18" charset="0"/>
                <a:cs typeface="Times New Roman" panose="02020603050405020304" pitchFamily="18" charset="0"/>
              </a:rPr>
              <a:t>разграничение предметов ведения и полномочий между уровнями публичной власти; </a:t>
            </a:r>
          </a:p>
        </p:txBody>
      </p:sp>
      <p:pic>
        <p:nvPicPr>
          <p:cNvPr id="5" name="Рисунок 4">
            <a:extLst>
              <a:ext uri="{FF2B5EF4-FFF2-40B4-BE49-F238E27FC236}">
                <a16:creationId xmlns:a16="http://schemas.microsoft.com/office/drawing/2014/main" xmlns="" id="{C8B288BE-1F87-4270-BBFC-E58E6D713A16}"/>
              </a:ext>
            </a:extLst>
          </p:cNvPr>
          <p:cNvPicPr>
            <a:picLocks noChangeAspect="1"/>
          </p:cNvPicPr>
          <p:nvPr/>
        </p:nvPicPr>
        <p:blipFill rotWithShape="1">
          <a:blip r:embed="rId3" cstate="email">
            <a:clrChange>
              <a:clrFrom>
                <a:srgbClr val="FFFFFF"/>
              </a:clrFrom>
              <a:clrTo>
                <a:srgbClr val="FFFFFF">
                  <a:alpha val="0"/>
                </a:srgbClr>
              </a:clrTo>
            </a:clrChange>
          </a:blip>
          <a:srcRect/>
          <a:stretch/>
        </p:blipFill>
        <p:spPr>
          <a:xfrm>
            <a:off x="2002971" y="32657"/>
            <a:ext cx="8186057" cy="3537857"/>
          </a:xfrm>
          <a:prstGeom prst="rect">
            <a:avLst/>
          </a:prstGeom>
        </p:spPr>
      </p:pic>
    </p:spTree>
    <p:extLst>
      <p:ext uri="{BB962C8B-B14F-4D97-AF65-F5344CB8AC3E}">
        <p14:creationId xmlns:p14="http://schemas.microsoft.com/office/powerpoint/2010/main" xmlns="" val="4175510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2D1520B6-AA49-4C37-8B6D-A98309EFC603}"/>
              </a:ext>
            </a:extLst>
          </p:cNvPr>
          <p:cNvPicPr>
            <a:picLocks noChangeAspect="1"/>
          </p:cNvPicPr>
          <p:nvPr/>
        </p:nvPicPr>
        <p:blipFill>
          <a:blip r:embed="rId2" cstate="email"/>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xmlns="" id="{C89362BF-A08B-4A15-9D1E-6516D575F799}"/>
              </a:ext>
            </a:extLst>
          </p:cNvPr>
          <p:cNvSpPr>
            <a:spLocks noGrp="1"/>
          </p:cNvSpPr>
          <p:nvPr>
            <p:ph idx="1"/>
          </p:nvPr>
        </p:nvSpPr>
        <p:spPr>
          <a:xfrm>
            <a:off x="108857" y="947057"/>
            <a:ext cx="5334000" cy="5833271"/>
          </a:xfrm>
        </p:spPr>
        <p:txBody>
          <a:bodyPr>
            <a:normAutofit/>
          </a:bodyPr>
          <a:lstStyle/>
          <a:p>
            <a:pPr marL="0" indent="0">
              <a:buNone/>
            </a:pPr>
            <a:r>
              <a:rPr lang="ru-RU" dirty="0">
                <a:solidFill>
                  <a:schemeClr val="bg1"/>
                </a:solidFill>
                <a:latin typeface="Times New Roman" panose="02020603050405020304" pitchFamily="18" charset="0"/>
                <a:cs typeface="Times New Roman" panose="02020603050405020304" pitchFamily="18" charset="0"/>
              </a:rPr>
              <a:t>Именно на единстве системы публичной власти строится функционирование государственного механизма, всех его частей и уровней. Вопросы установления общих принципов организации единой системы публичной власти касаются каждой из </a:t>
            </a:r>
            <a:br>
              <a:rPr lang="ru-RU" dirty="0">
                <a:solidFill>
                  <a:schemeClr val="bg1"/>
                </a:solidFill>
                <a:latin typeface="Times New Roman" panose="02020603050405020304" pitchFamily="18" charset="0"/>
                <a:cs typeface="Times New Roman" panose="02020603050405020304" pitchFamily="18" charset="0"/>
              </a:rPr>
            </a:br>
            <a:r>
              <a:rPr lang="ru-RU" dirty="0">
                <a:solidFill>
                  <a:schemeClr val="bg1"/>
                </a:solidFill>
                <a:latin typeface="Times New Roman" panose="02020603050405020304" pitchFamily="18" charset="0"/>
                <a:cs typeface="Times New Roman" panose="02020603050405020304" pitchFamily="18" charset="0"/>
              </a:rPr>
              <a:t>ее подсистем – </a:t>
            </a:r>
            <a:br>
              <a:rPr lang="ru-RU" dirty="0">
                <a:solidFill>
                  <a:schemeClr val="bg1"/>
                </a:solidFill>
                <a:latin typeface="Times New Roman" panose="02020603050405020304" pitchFamily="18" charset="0"/>
                <a:cs typeface="Times New Roman" panose="02020603050405020304" pitchFamily="18" charset="0"/>
              </a:rPr>
            </a:br>
            <a:r>
              <a:rPr lang="ru-RU" b="1" dirty="0">
                <a:solidFill>
                  <a:schemeClr val="bg1"/>
                </a:solidFill>
                <a:latin typeface="Times New Roman" panose="02020603050405020304" pitchFamily="18" charset="0"/>
                <a:cs typeface="Times New Roman" panose="02020603050405020304" pitchFamily="18" charset="0"/>
              </a:rPr>
              <a:t>государственной власти </a:t>
            </a:r>
            <a:br>
              <a:rPr lang="ru-RU" b="1" dirty="0">
                <a:solidFill>
                  <a:schemeClr val="bg1"/>
                </a:solidFill>
                <a:latin typeface="Times New Roman" panose="02020603050405020304" pitchFamily="18" charset="0"/>
                <a:cs typeface="Times New Roman" panose="02020603050405020304" pitchFamily="18" charset="0"/>
              </a:rPr>
            </a:br>
            <a:r>
              <a:rPr lang="ru-RU" b="1" dirty="0">
                <a:solidFill>
                  <a:schemeClr val="bg1"/>
                </a:solidFill>
                <a:latin typeface="Times New Roman" panose="02020603050405020304" pitchFamily="18" charset="0"/>
                <a:cs typeface="Times New Roman" panose="02020603050405020304" pitchFamily="18" charset="0"/>
              </a:rPr>
              <a:t>и местного самоуправления. </a:t>
            </a:r>
          </a:p>
        </p:txBody>
      </p:sp>
      <p:pic>
        <p:nvPicPr>
          <p:cNvPr id="5" name="Рисунок 4">
            <a:extLst>
              <a:ext uri="{FF2B5EF4-FFF2-40B4-BE49-F238E27FC236}">
                <a16:creationId xmlns:a16="http://schemas.microsoft.com/office/drawing/2014/main" xmlns="" id="{9449E536-BCB5-47B3-8DC9-A2CA9B93A511}"/>
              </a:ext>
            </a:extLst>
          </p:cNvPr>
          <p:cNvPicPr>
            <a:picLocks noChangeAspect="1"/>
          </p:cNvPicPr>
          <p:nvPr/>
        </p:nvPicPr>
        <p:blipFill>
          <a:blip r:embed="rId3" cstate="email">
            <a:duotone>
              <a:schemeClr val="accent1">
                <a:shade val="45000"/>
                <a:satMod val="135000"/>
              </a:schemeClr>
              <a:prstClr val="white"/>
            </a:duotone>
          </a:blip>
          <a:stretch>
            <a:fillRect/>
          </a:stretch>
        </p:blipFill>
        <p:spPr>
          <a:xfrm>
            <a:off x="5346192" y="-1471"/>
            <a:ext cx="6845808" cy="6858000"/>
          </a:xfrm>
          <a:prstGeom prst="rect">
            <a:avLst/>
          </a:prstGeom>
        </p:spPr>
      </p:pic>
    </p:spTree>
    <p:extLst>
      <p:ext uri="{BB962C8B-B14F-4D97-AF65-F5344CB8AC3E}">
        <p14:creationId xmlns:p14="http://schemas.microsoft.com/office/powerpoint/2010/main" xmlns="" val="342381335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Yu Gothic Light"/>
        <a:font script="Hang" typeface="Malgun Gothic"/>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Yu Gothic"/>
        <a:font script="Hang" typeface="Malgun Gothic"/>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1111</TotalTime>
  <Words>1899</Words>
  <Application>Microsoft Office PowerPoint</Application>
  <PresentationFormat>Произвольный</PresentationFormat>
  <Paragraphs>125</Paragraphs>
  <Slides>26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Тема Office</vt:lpstr>
      <vt:lpstr>Расширение предметов ведения Российской Федерации после внесения конституционных поправок 2020 года</vt:lpstr>
      <vt:lpstr>Слайд 2</vt:lpstr>
      <vt:lpstr>Слайд 3</vt:lpstr>
      <vt:lpstr>Статья 71 Конституции Российской Федерации</vt:lpstr>
      <vt:lpstr>Статья 71 Конституции Российской Федерации</vt:lpstr>
      <vt:lpstr>Статья 71 Конституции Российской Федерации</vt:lpstr>
      <vt:lpstr>Слайд 7</vt:lpstr>
      <vt:lpstr>Слайд 8</vt:lpstr>
      <vt:lpstr>Слайд 9</vt:lpstr>
      <vt:lpstr>Статья 72 Конституции Российской Федерации</vt:lpstr>
      <vt:lpstr>Слайд 11</vt:lpstr>
      <vt:lpstr>Слайд 12</vt:lpstr>
      <vt:lpstr>Слайд 13</vt:lpstr>
      <vt:lpstr>Статья 77 Конституции Российской Федерации</vt:lpstr>
      <vt:lpstr>Статья 77 Конституции Российской Федерации</vt:lpstr>
      <vt:lpstr>Статья 77 Конституции Российской Федерации</vt:lpstr>
      <vt:lpstr>Слайд 17</vt:lpstr>
      <vt:lpstr>Слайд 18</vt:lpstr>
      <vt:lpstr>Слайд 19</vt:lpstr>
      <vt:lpstr>Слайд 20</vt:lpstr>
      <vt:lpstr>Слайд 21</vt:lpstr>
      <vt:lpstr>Слайд 22</vt:lpstr>
      <vt:lpstr>Слайд 23</vt:lpstr>
      <vt:lpstr>Слайд 24</vt:lpstr>
      <vt:lpstr>Слайд 25</vt:lpstr>
      <vt:lpstr>Благодарим за внимание!</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Расширение предметов ведения Российской Федерации после внесения конституционных поправок 2020 года</dc:title>
  <dc:creator>Валентина //////</dc:creator>
  <cp:lastModifiedBy>Юра</cp:lastModifiedBy>
  <cp:revision>64</cp:revision>
  <dcterms:created xsi:type="dcterms:W3CDTF">2021-02-20T13:12:42Z</dcterms:created>
  <dcterms:modified xsi:type="dcterms:W3CDTF">2021-05-09T17:19:51Z</dcterms:modified>
  <cp:version>0906.0100.01</cp:version>
</cp:coreProperties>
</file>