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65" r:id="rId6"/>
    <p:sldId id="262" r:id="rId7"/>
    <p:sldId id="268" r:id="rId8"/>
    <p:sldId id="264" r:id="rId9"/>
    <p:sldId id="260" r:id="rId10"/>
    <p:sldId id="261" r:id="rId11"/>
    <p:sldId id="270" r:id="rId12"/>
    <p:sldId id="273" r:id="rId13"/>
    <p:sldId id="278" r:id="rId14"/>
    <p:sldId id="274" r:id="rId15"/>
    <p:sldId id="275" r:id="rId16"/>
    <p:sldId id="276" r:id="rId17"/>
    <p:sldId id="277" r:id="rId18"/>
    <p:sldId id="271" r:id="rId19"/>
    <p:sldId id="279" r:id="rId20"/>
    <p:sldId id="266" r:id="rId21"/>
    <p:sldId id="27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2ADB-F11B-472A-9430-ED36FB9F7018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06E7-9073-4CAB-985E-E8F097D1A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9269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общеобразовательное учреждение </a:t>
            </a:r>
            <a:br>
              <a:rPr lang="ru-RU" dirty="0" smtClean="0"/>
            </a:br>
            <a:r>
              <a:rPr lang="ru-RU" dirty="0" smtClean="0"/>
              <a:t>средняя общеобразовательная школа с. Корляки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Санчурского</a:t>
            </a:r>
            <a:r>
              <a:rPr lang="ru-RU" dirty="0" smtClean="0"/>
              <a:t> района Кировской области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0506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Журавлёва Инна Алексеевна,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      учитель начальных классов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060849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Формирование читательской компетентности  младших школьников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 во внеурочной деятельности 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348880"/>
            <a:ext cx="41044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Внеурочная деятельность</a:t>
            </a:r>
          </a:p>
          <a:p>
            <a:r>
              <a:rPr lang="ru-RU" sz="2800" dirty="0" smtClean="0"/>
              <a:t> « Я гражданин России»</a:t>
            </a:r>
          </a:p>
          <a:p>
            <a:r>
              <a:rPr lang="ru-RU" sz="3200" dirty="0" smtClean="0"/>
              <a:t>Тема занятия: Кто мои бабушка и дедушка? Слушаем сказки моей бабушки.</a:t>
            </a:r>
          </a:p>
        </p:txBody>
      </p:sp>
      <p:pic>
        <p:nvPicPr>
          <p:cNvPr id="2050" name="Picture 2" descr="C:\Users\Инна Алексеевна\Desktop\творч презентация\DSC0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392488" cy="329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во внеклассной работе:</a:t>
            </a:r>
          </a:p>
        </p:txBody>
      </p:sp>
      <p:pic>
        <p:nvPicPr>
          <p:cNvPr id="3074" name="Picture 2" descr="C:\Users\Инна Алексеевна\Desktop\творч презентация\DSC00920.JPG"/>
          <p:cNvPicPr>
            <a:picLocks noChangeAspect="1" noChangeArrowheads="1"/>
          </p:cNvPicPr>
          <p:nvPr/>
        </p:nvPicPr>
        <p:blipFill>
          <a:blip r:embed="rId3" cstate="print"/>
          <a:srcRect t="16633" b="13035"/>
          <a:stretch>
            <a:fillRect/>
          </a:stretch>
        </p:blipFill>
        <p:spPr bwMode="auto">
          <a:xfrm>
            <a:off x="1187624" y="3068960"/>
            <a:ext cx="6552728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22768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Библиотечный урок «С.В. Михалков»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во внеклассной работе:</a:t>
            </a:r>
          </a:p>
        </p:txBody>
      </p:sp>
      <p:pic>
        <p:nvPicPr>
          <p:cNvPr id="4098" name="Picture 2" descr="C:\Users\Инна Алексеевна\Desktop\творч презентация\DSC03215.JPG"/>
          <p:cNvPicPr>
            <a:picLocks noChangeAspect="1" noChangeArrowheads="1"/>
          </p:cNvPicPr>
          <p:nvPr/>
        </p:nvPicPr>
        <p:blipFill>
          <a:blip r:embed="rId3" cstate="print"/>
          <a:srcRect l="14638" r="18029" b="2412"/>
          <a:stretch>
            <a:fillRect/>
          </a:stretch>
        </p:blipFill>
        <p:spPr bwMode="auto">
          <a:xfrm>
            <a:off x="755576" y="3075222"/>
            <a:ext cx="3168352" cy="3443861"/>
          </a:xfrm>
          <a:prstGeom prst="rect">
            <a:avLst/>
          </a:prstGeom>
          <a:noFill/>
        </p:spPr>
      </p:pic>
      <p:pic>
        <p:nvPicPr>
          <p:cNvPr id="4099" name="Picture 3" descr="C:\Users\Инна Алексеевна\Desktop\творч презентация\DSC03224.JPG"/>
          <p:cNvPicPr>
            <a:picLocks noChangeAspect="1" noChangeArrowheads="1"/>
          </p:cNvPicPr>
          <p:nvPr/>
        </p:nvPicPr>
        <p:blipFill>
          <a:blip r:embed="rId4" cstate="print"/>
          <a:srcRect l="8786" t="1678" r="6911"/>
          <a:stretch>
            <a:fillRect/>
          </a:stretch>
        </p:blipFill>
        <p:spPr bwMode="auto">
          <a:xfrm>
            <a:off x="4355975" y="3070196"/>
            <a:ext cx="4032449" cy="3527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1328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Тематические выставки «У детской книжки юбилей»</a:t>
            </a:r>
          </a:p>
          <a:p>
            <a:pPr algn="ctr"/>
            <a:r>
              <a:rPr lang="ru-RU" sz="2800" dirty="0" smtClean="0"/>
              <a:t>Выставки творческих работ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во внеклассной работе: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4208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«Наша классная библиотека»</a:t>
            </a:r>
            <a:endParaRPr lang="ru-RU" sz="3600" b="1" dirty="0"/>
          </a:p>
        </p:txBody>
      </p:sp>
      <p:pic>
        <p:nvPicPr>
          <p:cNvPr id="35842" name="Picture 2" descr="C:\Users\Инна Алексеевна\Desktop\творч презентация\DSC03263.JPG"/>
          <p:cNvPicPr>
            <a:picLocks noChangeAspect="1" noChangeArrowheads="1"/>
          </p:cNvPicPr>
          <p:nvPr/>
        </p:nvPicPr>
        <p:blipFill>
          <a:blip r:embed="rId3" cstate="print"/>
          <a:srcRect l="5662" t="4734" b="2150"/>
          <a:stretch>
            <a:fillRect/>
          </a:stretch>
        </p:blipFill>
        <p:spPr bwMode="auto">
          <a:xfrm>
            <a:off x="467543" y="3140968"/>
            <a:ext cx="3988258" cy="2952328"/>
          </a:xfrm>
          <a:prstGeom prst="rect">
            <a:avLst/>
          </a:prstGeom>
          <a:noFill/>
        </p:spPr>
      </p:pic>
      <p:pic>
        <p:nvPicPr>
          <p:cNvPr id="35843" name="Picture 3" descr="C:\Users\Инна Алексеевна\Desktop\творч презентация\DSC03267.JPG"/>
          <p:cNvPicPr>
            <a:picLocks noChangeAspect="1" noChangeArrowheads="1"/>
          </p:cNvPicPr>
          <p:nvPr/>
        </p:nvPicPr>
        <p:blipFill>
          <a:blip r:embed="rId4" cstate="print"/>
          <a:srcRect l="18188" t="3731" r="3462"/>
          <a:stretch>
            <a:fillRect/>
          </a:stretch>
        </p:blipFill>
        <p:spPr bwMode="auto">
          <a:xfrm>
            <a:off x="4932040" y="3068960"/>
            <a:ext cx="333041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во внеклассной работе: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Совместное чтение книг в классе и обсуждение прочитанного.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2849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Читаем вместе</a:t>
            </a:r>
            <a:endParaRPr lang="ru-RU" sz="3600" b="1" dirty="0"/>
          </a:p>
        </p:txBody>
      </p:sp>
      <p:pic>
        <p:nvPicPr>
          <p:cNvPr id="5124" name="Picture 4" descr="https://cdn.book24.ru/v2/430000000000181469/COVER/cover3d1.jpg"/>
          <p:cNvPicPr>
            <a:picLocks noChangeAspect="1" noChangeArrowheads="1"/>
          </p:cNvPicPr>
          <p:nvPr/>
        </p:nvPicPr>
        <p:blipFill>
          <a:blip r:embed="rId3" cstate="print"/>
          <a:srcRect l="6273" t="2941" r="9043" b="4116"/>
          <a:stretch>
            <a:fillRect/>
          </a:stretch>
        </p:blipFill>
        <p:spPr bwMode="auto">
          <a:xfrm>
            <a:off x="971600" y="4125077"/>
            <a:ext cx="1800200" cy="240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https://ruslania.com/pictures/books_photos/71/710131/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4149080"/>
            <a:ext cx="180139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8" name="Picture 8" descr="https://cdn1.ozone.ru/multimedia/1009796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5" y="4149080"/>
            <a:ext cx="1717083" cy="241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во внеклассной работе: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204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 с читательскими дневниками</a:t>
            </a:r>
            <a:endParaRPr lang="ru-RU" sz="3600" b="1" dirty="0"/>
          </a:p>
        </p:txBody>
      </p:sp>
      <p:pic>
        <p:nvPicPr>
          <p:cNvPr id="32770" name="Picture 2" descr="C:\Users\Инна Алексеевна\Desktop\творч презентация\DSC03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248461" cy="3186220"/>
          </a:xfrm>
          <a:prstGeom prst="rect">
            <a:avLst/>
          </a:prstGeom>
          <a:noFill/>
        </p:spPr>
      </p:pic>
      <p:pic>
        <p:nvPicPr>
          <p:cNvPr id="32771" name="Picture 3" descr="C:\Users\Инна Алексеевна\Desktop\творч презентация\DSC03268.JPG"/>
          <p:cNvPicPr>
            <a:picLocks noChangeAspect="1" noChangeArrowheads="1"/>
          </p:cNvPicPr>
          <p:nvPr/>
        </p:nvPicPr>
        <p:blipFill>
          <a:blip r:embed="rId4" cstate="print"/>
          <a:srcRect l="21428" r="10004"/>
          <a:stretch>
            <a:fillRect/>
          </a:stretch>
        </p:blipFill>
        <p:spPr bwMode="auto">
          <a:xfrm>
            <a:off x="5148064" y="3284984"/>
            <a:ext cx="283094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во внеклассной работе: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1328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Литературные  вечера</a:t>
            </a:r>
            <a:endParaRPr lang="ru-RU" sz="3600" b="1" dirty="0"/>
          </a:p>
        </p:txBody>
      </p:sp>
      <p:pic>
        <p:nvPicPr>
          <p:cNvPr id="33794" name="Picture 2" descr="C:\Users\Инна Алексеевна\Desktop\творч презентация\nedelja_detskoj_knigi.jpg"/>
          <p:cNvPicPr>
            <a:picLocks noChangeAspect="1" noChangeArrowheads="1"/>
          </p:cNvPicPr>
          <p:nvPr/>
        </p:nvPicPr>
        <p:blipFill>
          <a:blip r:embed="rId3" cstate="print"/>
          <a:srcRect t="4079" r="3624" b="20452"/>
          <a:stretch>
            <a:fillRect/>
          </a:stretch>
        </p:blipFill>
        <p:spPr bwMode="auto">
          <a:xfrm>
            <a:off x="251520" y="2852936"/>
            <a:ext cx="4340990" cy="2952328"/>
          </a:xfrm>
          <a:prstGeom prst="rect">
            <a:avLst/>
          </a:prstGeom>
          <a:noFill/>
        </p:spPr>
      </p:pic>
      <p:pic>
        <p:nvPicPr>
          <p:cNvPr id="33795" name="Picture 3" descr="C:\Users\Инна Алексеевна\Desktop\творч презентация\DSC01552.JPG"/>
          <p:cNvPicPr>
            <a:picLocks noChangeAspect="1" noChangeArrowheads="1"/>
          </p:cNvPicPr>
          <p:nvPr/>
        </p:nvPicPr>
        <p:blipFill>
          <a:blip r:embed="rId4" cstate="print"/>
          <a:srcRect l="8607" b="2454"/>
          <a:stretch>
            <a:fillRect/>
          </a:stretch>
        </p:blipFill>
        <p:spPr bwMode="auto">
          <a:xfrm>
            <a:off x="4716016" y="2852936"/>
            <a:ext cx="377826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во внеклассной работе: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0608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Литературные игры и викторины</a:t>
            </a:r>
            <a:endParaRPr lang="ru-RU" sz="3600" b="1" dirty="0"/>
          </a:p>
        </p:txBody>
      </p:sp>
      <p:pic>
        <p:nvPicPr>
          <p:cNvPr id="34818" name="Picture 2" descr="C:\Users\Инна Алексеевна\Desktop\творч презентация\DSC01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03260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 descr="C:\Users\Инна Алексеевна\Desktop\творч презентация\DSC0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42860" cy="303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 Алексеевна\Desktop\творч презентация\DSC01573.JPG"/>
          <p:cNvPicPr>
            <a:picLocks noChangeAspect="1" noChangeArrowheads="1"/>
          </p:cNvPicPr>
          <p:nvPr/>
        </p:nvPicPr>
        <p:blipFill>
          <a:blip r:embed="rId3" cstate="print"/>
          <a:srcRect l="10111" t="29551" r="23452" b="5029"/>
          <a:stretch>
            <a:fillRect/>
          </a:stretch>
        </p:blipFill>
        <p:spPr bwMode="auto">
          <a:xfrm>
            <a:off x="2483768" y="3284984"/>
            <a:ext cx="4320480" cy="328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69269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во внеклассной работе:</a:t>
            </a:r>
          </a:p>
          <a:p>
            <a:pPr algn="ctr"/>
            <a:r>
              <a:rPr lang="ru-RU" sz="3200" b="1" dirty="0" smtClean="0"/>
              <a:t>Игра –</a:t>
            </a:r>
            <a:r>
              <a:rPr lang="ru-RU" sz="3200" b="1" dirty="0" err="1" smtClean="0"/>
              <a:t>квест</a:t>
            </a:r>
            <a:r>
              <a:rPr lang="ru-RU" sz="3200" b="1" dirty="0" smtClean="0"/>
              <a:t> с родителями </a:t>
            </a:r>
          </a:p>
          <a:p>
            <a:pPr algn="ctr"/>
            <a:r>
              <a:rPr lang="ru-RU" sz="3200" b="1" dirty="0" smtClean="0"/>
              <a:t>« Сказка о попе и его работнике </a:t>
            </a:r>
            <a:r>
              <a:rPr lang="ru-RU" sz="3200" b="1" dirty="0" err="1" smtClean="0"/>
              <a:t>Балде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4249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100" dirty="0" smtClean="0"/>
              <a:t> 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Результативность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Участники, победители и призёры школьных, всероссийских , международных олимпиад и викторин по литературе.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173201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708920"/>
            <a:ext cx="183389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720" t="2632" r="3284"/>
          <a:stretch>
            <a:fillRect/>
          </a:stretch>
        </p:blipFill>
        <p:spPr bwMode="auto">
          <a:xfrm>
            <a:off x="4139952" y="2924944"/>
            <a:ext cx="175154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04122" y="2128926"/>
            <a:ext cx="1760253" cy="248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298283" y="4006973"/>
            <a:ext cx="173201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6328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– это окошко ,</a:t>
            </a:r>
          </a:p>
          <a:p>
            <a:pPr algn="ctr"/>
            <a:r>
              <a:rPr lang="ru-RU" alt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через которое дети видят и познают мир и самого себя.</a:t>
            </a:r>
          </a:p>
          <a:p>
            <a:endParaRPr lang="ru-RU" dirty="0"/>
          </a:p>
        </p:txBody>
      </p:sp>
      <p:pic>
        <p:nvPicPr>
          <p:cNvPr id="1026" name="Picture 2" descr="C:\Users\Инна Алексеевна\Desktop\творч презентация\DSC03272.JPG"/>
          <p:cNvPicPr>
            <a:picLocks noChangeAspect="1" noChangeArrowheads="1"/>
          </p:cNvPicPr>
          <p:nvPr/>
        </p:nvPicPr>
        <p:blipFill>
          <a:blip r:embed="rId3" cstate="print"/>
          <a:srcRect l="14174" t="16800" r="10230"/>
          <a:stretch>
            <a:fillRect/>
          </a:stretch>
        </p:blipFill>
        <p:spPr bwMode="auto">
          <a:xfrm>
            <a:off x="2555776" y="3263263"/>
            <a:ext cx="3744416" cy="309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86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Результативность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Положительная динамика формирования читательской компетентности младшего школьника;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Расширение кругозора, интеллектуального и творческого развития детей;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Рост удовлетворенности результатами образования со стороны обучающихся и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Применение учащимися активных методов для организации самостоятельной творческой и познавательной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4249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100" dirty="0" smtClean="0"/>
              <a:t>   Читательская компетенция - это не бегание глазами по строкам, а постоянно развивающаяся совокупность знаний, навыков и умений, то есть качество человека, которое совершенствуется на протяжении всей его жизни.</a:t>
            </a:r>
            <a:endParaRPr lang="ru-RU" sz="1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   Любование, смакование, восторг, изумление, волнение в своей совокупности и составляют феномен, называемый читательским интересом.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Список литературы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7992888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1.Лемяскина Н. А. “Современная система формирования читательской самостоятельности младших школьников Н. Н. </a:t>
            </a:r>
            <a:r>
              <a:rPr lang="ru-RU" dirty="0" err="1" smtClean="0"/>
              <a:t>Светловской</a:t>
            </a:r>
            <a:r>
              <a:rPr lang="ru-RU" dirty="0" smtClean="0"/>
              <a:t>”, “Материалы X межрегиональной научно-практической конференции.Ч.1”/ под ред.      Л. А. Обуховой. – Воронеж: </a:t>
            </a:r>
            <a:r>
              <a:rPr lang="ru-RU" dirty="0" err="1" smtClean="0"/>
              <a:t>ВОИПКиПРО</a:t>
            </a:r>
            <a:r>
              <a:rPr lang="ru-RU" dirty="0" smtClean="0"/>
              <a:t>, 2010</a:t>
            </a:r>
          </a:p>
          <a:p>
            <a:pPr lvl="0"/>
            <a:r>
              <a:rPr lang="ru-RU" dirty="0" smtClean="0"/>
              <a:t>2.Решетникова С.В. Формирование навыка чтения на основе развития познавательных процессов/Начальная школа; главный редактор журнала Степанова С.В. – 2000-. Москва, 2006 -№2 – С.61-64.-Ежемес.-</a:t>
            </a:r>
            <a:r>
              <a:rPr lang="en-US" dirty="0" smtClean="0"/>
              <a:t>ISSN 0027-737</a:t>
            </a:r>
            <a:r>
              <a:rPr lang="ru-RU" dirty="0" smtClean="0"/>
              <a:t>.- Текст. Непосредственный.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Светловская</a:t>
            </a:r>
            <a:r>
              <a:rPr lang="ru-RU" dirty="0" smtClean="0"/>
              <a:t> Н.Н.. Обучение детей чтению. Практическая методика./Н.Н. </a:t>
            </a:r>
            <a:r>
              <a:rPr lang="ru-RU" dirty="0" err="1" smtClean="0"/>
              <a:t>Светловская</a:t>
            </a:r>
            <a:r>
              <a:rPr lang="ru-RU" dirty="0" smtClean="0"/>
              <a:t>. – М.; Просвещение, 2011</a:t>
            </a:r>
          </a:p>
          <a:p>
            <a:pPr lvl="0"/>
            <a:r>
              <a:rPr lang="ru-RU" dirty="0" smtClean="0"/>
              <a:t>4.Тихомирова И.И. Психология детского чтения от А до Я. Методический словарь – справочник/ И.И.Тихомирова – М.: Школьная библиотека, 2004</a:t>
            </a:r>
          </a:p>
          <a:p>
            <a:pPr lvl="0"/>
            <a:r>
              <a:rPr lang="ru-RU" dirty="0" smtClean="0"/>
              <a:t>5.</a:t>
            </a:r>
            <a:r>
              <a:rPr lang="en-US" dirty="0" smtClean="0"/>
              <a:t> </a:t>
            </a:r>
            <a:r>
              <a:rPr lang="ru-RU" dirty="0" smtClean="0"/>
              <a:t>Открытый урок 1 сентября [сайт]. – </a:t>
            </a:r>
            <a:r>
              <a:rPr lang="en-US" dirty="0" smtClean="0"/>
              <a:t>URL</a:t>
            </a:r>
            <a:r>
              <a:rPr lang="ru-RU" dirty="0" smtClean="0"/>
              <a:t>:</a:t>
            </a:r>
            <a:r>
              <a:rPr lang="en-US" dirty="0" smtClean="0"/>
              <a:t>https://urok.1sept.ru</a:t>
            </a:r>
            <a:r>
              <a:rPr lang="ru-RU" dirty="0" smtClean="0"/>
              <a:t> (дата обращения: 08.12.2020). – Текст: электронный.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Актуальность и перспективность работы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Обращаясь к  ФГОС НОО, мы увидим, что читательская компетентность – это совокупность знаний, умений и навыков, позволяющих человеку отбирать, понимать, организовывать информацию, представленную в </a:t>
            </a:r>
            <a:r>
              <a:rPr lang="ru-RU" sz="2400" dirty="0" err="1" smtClean="0"/>
              <a:t>звуко-буквенной</a:t>
            </a:r>
            <a:r>
              <a:rPr lang="ru-RU" sz="2400" dirty="0" smtClean="0"/>
              <a:t> форме, успешно использовать её в общественных и личных целях.</a:t>
            </a:r>
          </a:p>
          <a:p>
            <a:pPr algn="just"/>
            <a:r>
              <a:rPr lang="ru-RU" sz="2400" dirty="0" smtClean="0"/>
              <a:t>   Но как показывает практика, у детей и их родителей отсутствует интерес к художественным книгам, низкий уровень речевой грамотности, коммуникативной культуры, предпочтение русскому слову иностранной лексики, употребление ненормативной лексики.</a:t>
            </a:r>
          </a:p>
          <a:p>
            <a:pPr algn="just"/>
            <a:r>
              <a:rPr lang="ru-RU" sz="2400" dirty="0" smtClean="0"/>
              <a:t>    Учитель и родители озадачены  вопросом.  Как же учить чтению, что бы дети полюбили книги? Особую актуальность приобретает эта проблема в начальной школе.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1. Сформировать читательскую компетентность младших школьников.</a:t>
            </a:r>
            <a:endParaRPr lang="ru-RU" sz="2600" dirty="0" smtClean="0"/>
          </a:p>
          <a:p>
            <a:r>
              <a:rPr lang="ru-RU" sz="2600" b="1" dirty="0" smtClean="0"/>
              <a:t>2. Создать условия для развития читательского интереса.</a:t>
            </a:r>
            <a:endParaRPr lang="ru-RU" sz="2600" dirty="0" smtClean="0"/>
          </a:p>
          <a:p>
            <a:r>
              <a:rPr lang="ru-RU" sz="2600" b="1" dirty="0" smtClean="0"/>
              <a:t>3.</a:t>
            </a:r>
            <a:r>
              <a:rPr lang="ru-RU" sz="2600" dirty="0" smtClean="0"/>
              <a:t> </a:t>
            </a:r>
            <a:r>
              <a:rPr lang="ru-RU" sz="2600" b="1" dirty="0" smtClean="0"/>
              <a:t>Консолидировать усилия педагогов, родителей, библиотекарей в деле повышения престижа чтения, развивать семейное чтение.</a:t>
            </a:r>
            <a:endParaRPr lang="ru-RU" sz="2600" dirty="0" smtClean="0"/>
          </a:p>
          <a:p>
            <a:r>
              <a:rPr lang="ru-RU" sz="2600" b="1" dirty="0" smtClean="0"/>
              <a:t>4.</a:t>
            </a:r>
            <a:r>
              <a:rPr lang="ru-RU" sz="2600" dirty="0" smtClean="0"/>
              <a:t> </a:t>
            </a:r>
            <a:r>
              <a:rPr lang="ru-RU" sz="2600" b="1" dirty="0" smtClean="0"/>
              <a:t>Стратегия, методы и механизм реализации работы.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Цель: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формирование читательской компетентности,</a:t>
            </a:r>
            <a:r>
              <a:rPr lang="ru-RU" sz="2400" dirty="0" smtClean="0"/>
              <a:t> </a:t>
            </a:r>
          </a:p>
          <a:p>
            <a:pPr algn="ctr"/>
            <a:r>
              <a:rPr lang="ru-RU" sz="2400" b="1" dirty="0" err="1" smtClean="0"/>
              <a:t>созданиe</a:t>
            </a:r>
            <a:r>
              <a:rPr lang="ru-RU" sz="2400" b="1" dirty="0" smtClean="0"/>
              <a:t> условий для развития читательского интереса </a:t>
            </a:r>
          </a:p>
          <a:p>
            <a:pPr algn="ctr"/>
            <a:r>
              <a:rPr lang="ru-RU" sz="2400" b="1" dirty="0" smtClean="0"/>
              <a:t>у младших школьников.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27687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Задачи: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Педагогическая идея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7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 Для  совершенствования навыка чтения необходимо вызвать интерес к чтению у младшего школьника.</a:t>
            </a:r>
          </a:p>
          <a:p>
            <a:pPr algn="just"/>
            <a:r>
              <a:rPr lang="ru-RU" sz="3200" dirty="0" smtClean="0"/>
              <a:t>  Только через систематическую работу, разнообразные виды деятельности, пройдя этапы формирования читательской компетентности происходит становление ребенка-читателя. </a:t>
            </a:r>
          </a:p>
          <a:p>
            <a:pPr algn="just"/>
            <a:endParaRPr lang="ru-RU" sz="3200" dirty="0" smtClean="0"/>
          </a:p>
          <a:p>
            <a:endParaRPr lang="ru-RU" dirty="0"/>
          </a:p>
        </p:txBody>
      </p:sp>
      <p:pic>
        <p:nvPicPr>
          <p:cNvPr id="12290" name="Picture 2" descr="https://zavodoukovsk.admtyumen.ru/images/thumbnails/1000_400/t_-81281858_body.jpg"/>
          <p:cNvPicPr>
            <a:picLocks noChangeAspect="1" noChangeArrowheads="1"/>
          </p:cNvPicPr>
          <p:nvPr/>
        </p:nvPicPr>
        <p:blipFill>
          <a:blip r:embed="rId3" cstate="print"/>
          <a:srcRect r="6935"/>
          <a:stretch>
            <a:fillRect/>
          </a:stretch>
        </p:blipFill>
        <p:spPr bwMode="auto">
          <a:xfrm>
            <a:off x="3563888" y="4581129"/>
            <a:ext cx="2664296" cy="190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Этапы формирования читательской компетентности у младшего школьника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0892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2276872"/>
          <a:ext cx="8208912" cy="4370715"/>
        </p:xfrm>
        <a:graphic>
          <a:graphicData uri="http://schemas.openxmlformats.org/drawingml/2006/table">
            <a:tbl>
              <a:tblPr/>
              <a:tblGrid>
                <a:gridCol w="2160240"/>
                <a:gridCol w="6048672"/>
              </a:tblGrid>
              <a:tr h="45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Этапы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Приемы самостоятельной читательской деятельности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9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1.Подготовительный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класс)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Восприятие и воспроизведение содержания, ориентировка в книге, узнавание прочитанных книг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58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2.Начальный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(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2класс)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ориентировка в книгах одного автора или  разных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авторов, воспроизведение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избранной и прочитанной книги по эпизодам.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Основной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 класс)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освоение закономерных связей: автор – книги, тема – авторы, тема – книги, ориентировка в доступном круге чтения в соответствии личной целью и с темой чтения, воспроизведение содержания 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0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 Заключительный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 класс)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обращение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 справочной литературе и материалам из периодики, освоение закономерных связей: автор – темы, вопрос – тип книги.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Формирование интереса к чтению книг идет во время уроков литературного и внеклассного чтения и во внеурочное время.</a:t>
            </a:r>
          </a:p>
        </p:txBody>
      </p:sp>
      <p:pic>
        <p:nvPicPr>
          <p:cNvPr id="4" name="Picture 3" descr="C:\Users\Инна Алексеевна\Desktop\творч презентация\DSC01602.JPG"/>
          <p:cNvPicPr>
            <a:picLocks noChangeAspect="1" noChangeArrowheads="1"/>
          </p:cNvPicPr>
          <p:nvPr/>
        </p:nvPicPr>
        <p:blipFill>
          <a:blip r:embed="rId3" cstate="print"/>
          <a:srcRect l="5876" t="1426" r="12819" b="10134"/>
          <a:stretch>
            <a:fillRect/>
          </a:stretch>
        </p:blipFill>
        <p:spPr bwMode="auto">
          <a:xfrm rot="20457983">
            <a:off x="692176" y="2930174"/>
            <a:ext cx="3344026" cy="2728021"/>
          </a:xfrm>
          <a:prstGeom prst="rect">
            <a:avLst/>
          </a:prstGeom>
          <a:noFill/>
        </p:spPr>
      </p:pic>
      <p:pic>
        <p:nvPicPr>
          <p:cNvPr id="1028" name="Picture 4" descr="C:\Users\Инна Алексеевна\Desktop\творч презентация\DSC01716.JPG"/>
          <p:cNvPicPr>
            <a:picLocks noChangeAspect="1" noChangeArrowheads="1"/>
          </p:cNvPicPr>
          <p:nvPr/>
        </p:nvPicPr>
        <p:blipFill>
          <a:blip r:embed="rId4" cstate="print"/>
          <a:srcRect t="2299" r="12069"/>
          <a:stretch>
            <a:fillRect/>
          </a:stretch>
        </p:blipFill>
        <p:spPr bwMode="auto">
          <a:xfrm rot="1083736">
            <a:off x="4788299" y="2809269"/>
            <a:ext cx="3423160" cy="285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на уроках: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10251"/>
            <a:ext cx="2304256" cy="39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234888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Урок русского языка 1 класс</a:t>
            </a:r>
          </a:p>
          <a:p>
            <a:pPr algn="just"/>
            <a:r>
              <a:rPr lang="ru-RU" sz="3200" dirty="0" smtClean="0"/>
              <a:t>Тема урока: </a:t>
            </a:r>
          </a:p>
          <a:p>
            <a:pPr algn="just"/>
            <a:r>
              <a:rPr lang="ru-RU" sz="3200" dirty="0" smtClean="0"/>
              <a:t>«Заглавная буква Б»</a:t>
            </a:r>
          </a:p>
          <a:p>
            <a:pPr algn="just"/>
            <a:r>
              <a:rPr lang="ru-RU" sz="3200" dirty="0" smtClean="0"/>
              <a:t>Знакомство с автором и стихами  А.Л.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972" y="0"/>
            <a:ext cx="9391972" cy="70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Эффективные средства формирования читательской компетентности на уроках: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Урок литературного чтения 1 класс</a:t>
            </a:r>
          </a:p>
          <a:p>
            <a:r>
              <a:rPr lang="ru-RU" sz="3200" dirty="0" smtClean="0"/>
              <a:t>Тема урока: Согласные звуки </a:t>
            </a:r>
            <a:r>
              <a:rPr lang="en-US" sz="3200" dirty="0" smtClean="0"/>
              <a:t>[</a:t>
            </a:r>
            <a:r>
              <a:rPr lang="ru-RU" sz="3200" dirty="0" smtClean="0"/>
              <a:t>м′</a:t>
            </a:r>
            <a:r>
              <a:rPr lang="en-US" sz="3200" dirty="0" smtClean="0"/>
              <a:t> ] , [ </a:t>
            </a:r>
            <a:r>
              <a:rPr lang="ru-RU" sz="3200" dirty="0" smtClean="0"/>
              <a:t>м</a:t>
            </a:r>
            <a:r>
              <a:rPr lang="en-US" sz="3200" dirty="0" smtClean="0"/>
              <a:t>]</a:t>
            </a:r>
            <a:r>
              <a:rPr lang="ru-RU" sz="3200" dirty="0" smtClean="0"/>
              <a:t>, буквы М, м (Повторение).</a:t>
            </a:r>
          </a:p>
          <a:p>
            <a:r>
              <a:rPr lang="ru-RU" sz="3200" dirty="0" smtClean="0"/>
              <a:t>Знакомство с произведением С.Я. Маршака «Усатый – полосатый».</a:t>
            </a:r>
            <a:endParaRPr lang="ru-RU" sz="3200" dirty="0"/>
          </a:p>
        </p:txBody>
      </p:sp>
      <p:pic>
        <p:nvPicPr>
          <p:cNvPr id="1026" name="Picture 2" descr="C:\Users\Инна Алексеевна\Desktop\творч презентация\DSC03239.JPG"/>
          <p:cNvPicPr>
            <a:picLocks noChangeAspect="1" noChangeArrowheads="1"/>
          </p:cNvPicPr>
          <p:nvPr/>
        </p:nvPicPr>
        <p:blipFill>
          <a:blip r:embed="rId3" cstate="print"/>
          <a:srcRect r="8817"/>
          <a:stretch>
            <a:fillRect/>
          </a:stretch>
        </p:blipFill>
        <p:spPr bwMode="auto">
          <a:xfrm>
            <a:off x="5004048" y="4542781"/>
            <a:ext cx="2448272" cy="2013678"/>
          </a:xfrm>
          <a:prstGeom prst="rect">
            <a:avLst/>
          </a:prstGeom>
          <a:noFill/>
        </p:spPr>
      </p:pic>
      <p:pic>
        <p:nvPicPr>
          <p:cNvPr id="4" name="Picture 3" descr="C:\Users\Инна Алексеевна\Desktop\Фото\DSC03236.JPG"/>
          <p:cNvPicPr>
            <a:picLocks noChangeAspect="1" noChangeArrowheads="1"/>
          </p:cNvPicPr>
          <p:nvPr/>
        </p:nvPicPr>
        <p:blipFill>
          <a:blip r:embed="rId4" cstate="print"/>
          <a:srcRect l="7042" t="11268" r="29577" b="19246"/>
          <a:stretch>
            <a:fillRect/>
          </a:stretch>
        </p:blipFill>
        <p:spPr bwMode="auto">
          <a:xfrm>
            <a:off x="1619672" y="4581128"/>
            <a:ext cx="2364586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796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Алексеевна</dc:creator>
  <cp:lastModifiedBy>Инна Алексеевна</cp:lastModifiedBy>
  <cp:revision>45</cp:revision>
  <dcterms:created xsi:type="dcterms:W3CDTF">2020-12-03T21:15:51Z</dcterms:created>
  <dcterms:modified xsi:type="dcterms:W3CDTF">2021-06-02T18:19:55Z</dcterms:modified>
</cp:coreProperties>
</file>