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C636-5716-4777-AE25-AD13276CCA7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BFAF-1BED-430C-A547-8ED0F14E7C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eyboard-sheet-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857232"/>
            <a:ext cx="6715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Средства </a:t>
            </a:r>
            <a:r>
              <a:rPr lang="ru-RU" sz="6000" b="1" i="1" dirty="0" err="1" smtClean="0">
                <a:solidFill>
                  <a:srgbClr val="C00000"/>
                </a:solidFill>
              </a:rPr>
              <a:t>выразительностив</a:t>
            </a:r>
            <a:r>
              <a:rPr lang="ru-RU" sz="6000" b="1" i="1" dirty="0" smtClean="0">
                <a:solidFill>
                  <a:srgbClr val="C00000"/>
                </a:solidFill>
              </a:rPr>
              <a:t> музыке.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Презентация преподавателя фортепиано</a:t>
            </a:r>
          </a:p>
          <a:p>
            <a:r>
              <a:rPr lang="ru-RU" b="1" dirty="0" smtClean="0"/>
              <a:t>СПб ГБУ ДО ДМШ№17 им. А.Г.Рубинштейна</a:t>
            </a:r>
          </a:p>
          <a:p>
            <a:r>
              <a:rPr lang="ru-RU" b="1" dirty="0"/>
              <a:t> </a:t>
            </a:r>
            <a:r>
              <a:rPr lang="ru-RU" b="1" dirty="0" smtClean="0"/>
              <a:t>Старовойтовой Е.В.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14290"/>
            <a:ext cx="20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Гармония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Гармония</a:t>
            </a:r>
            <a:r>
              <a:rPr lang="ru-RU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– это одновременное или последовательное соединение звуков аккордов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429684" cy="470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Фактура.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9166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Фактура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– это склад музыкальной ткани.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В широком смысле фактура делится на два типа: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892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Cambria" pitchFamily="18" charset="0"/>
                <a:ea typeface="Cambria" pitchFamily="18" charset="0"/>
              </a:rPr>
              <a:t>1) 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Полифонический склад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 – многоголосие, в котором все голоса считаются равноправными. В полифонии вместо ведущей мелодии используется тема, </a:t>
            </a:r>
            <a:r>
              <a:rPr lang="ru-RU" i="1" dirty="0" err="1">
                <a:latin typeface="Cambria" pitchFamily="18" charset="0"/>
                <a:ea typeface="Cambria" pitchFamily="18" charset="0"/>
              </a:rPr>
              <a:t>противосложение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 descr="img1_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571744"/>
            <a:ext cx="585791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000504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ambria" pitchFamily="18" charset="0"/>
                <a:ea typeface="Cambria" pitchFamily="18" charset="0"/>
              </a:rPr>
              <a:t>2) 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Гомофонно-гармонический склад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 – многоголосный склад, в котором ведущая роль отводится мелодии. В качестве мелодического сопровождения используется аккомпанемент.</a:t>
            </a:r>
          </a:p>
          <a:p>
            <a:endParaRPr lang="ru-RU" dirty="0"/>
          </a:p>
        </p:txBody>
      </p:sp>
      <p:pic>
        <p:nvPicPr>
          <p:cNvPr id="11" name="Рисунок 10" descr="42a64e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929198"/>
            <a:ext cx="5929354" cy="132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14290"/>
            <a:ext cx="30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Регистры и тембры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9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 pitchFamily="18" charset="0"/>
                <a:ea typeface="Cambria" pitchFamily="18" charset="0"/>
              </a:rPr>
              <a:t>Высота звучания зависит от  регистра.</a:t>
            </a:r>
            <a:r>
              <a:rPr lang="ru-RU" b="1" i="1" dirty="0" smtClean="0">
                <a:latin typeface="Cambria" pitchFamily="18" charset="0"/>
                <a:ea typeface="Cambria" pitchFamily="18" charset="0"/>
              </a:rPr>
              <a:t> Регистр </a:t>
            </a:r>
            <a:r>
              <a:rPr lang="ru-RU" i="1" dirty="0" smtClean="0">
                <a:latin typeface="Cambria" pitchFamily="18" charset="0"/>
                <a:ea typeface="Cambria" pitchFamily="18" charset="0"/>
              </a:rPr>
              <a:t>– это звуки, которые объединены близкой окраской и образуют звукоряд. Условно существуют три регистра:</a:t>
            </a:r>
            <a:endParaRPr lang="ru-RU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/>
              <a:t>низкий</a:t>
            </a:r>
            <a:r>
              <a:rPr lang="ru-RU" dirty="0"/>
              <a:t> – имеет приглушенное, немного тяжеловатое звучание. Образный ряд – это большие животные, тяжелые предметы или инфернальные существа.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средний</a:t>
            </a:r>
            <a:r>
              <a:rPr lang="ru-RU" dirty="0"/>
              <a:t> – относится к человеческому голосу, удобен для вокальных произведений. По краске теплый, приятный.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высокий</a:t>
            </a:r>
            <a:r>
              <a:rPr lang="ru-RU" dirty="0"/>
              <a:t> – вызывает ощущение легкости и безмятежности. Образный ряд: птицы, воздух или дождь.</a:t>
            </a:r>
          </a:p>
          <a:p>
            <a:endParaRPr lang="ru-RU" dirty="0"/>
          </a:p>
        </p:txBody>
      </p:sp>
      <p:pic>
        <p:nvPicPr>
          <p:cNvPr id="9" name="Рисунок 8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Ритмический рисунок и метр.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14356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  <a:ea typeface="Cambria" pitchFamily="18" charset="0"/>
              </a:rPr>
              <a:t>Ритм</a:t>
            </a:r>
            <a:r>
              <a:rPr lang="ru-RU" i="1" dirty="0" smtClean="0"/>
              <a:t> – это соотношение длительностей в их последовательности.</a:t>
            </a:r>
          </a:p>
          <a:p>
            <a:pPr algn="ctr"/>
            <a:r>
              <a:rPr lang="ru-RU" b="1" i="1" dirty="0" smtClean="0"/>
              <a:t>Метр </a:t>
            </a:r>
            <a:r>
              <a:rPr lang="ru-RU" i="1" dirty="0" smtClean="0"/>
              <a:t>– это чередование сильных долей (постоянных акцентов) и слабых, выражаемое размером.</a:t>
            </a:r>
          </a:p>
          <a:p>
            <a:pPr algn="ctr"/>
            <a:r>
              <a:rPr lang="ru-RU" i="1" dirty="0" smtClean="0"/>
              <a:t>Ритмический рисунок в определенном метре сам по себе может нести характеристику для многих жанров музыки:</a:t>
            </a:r>
            <a:endParaRPr lang="ru-RU" i="1" dirty="0"/>
          </a:p>
        </p:txBody>
      </p:sp>
      <p:pic>
        <p:nvPicPr>
          <p:cNvPr id="5" name="Рисунок 4" descr="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071678"/>
            <a:ext cx="4500594" cy="15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5" y="221455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Вальсы обычно имеют трёхдольный размер и ровный ритм с формулой бас + аккорд.</a:t>
            </a:r>
          </a:p>
        </p:txBody>
      </p:sp>
      <p:pic>
        <p:nvPicPr>
          <p:cNvPr id="7" name="Рисунок 6" descr="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43965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857752" y="3571876"/>
            <a:ext cx="4000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Марши имеют двухдольный размер с чётким акцентом на сильные или относительно сильные доли.</a:t>
            </a:r>
          </a:p>
          <a:p>
            <a:endParaRPr lang="ru-RU" dirty="0"/>
          </a:p>
        </p:txBody>
      </p:sp>
      <p:pic>
        <p:nvPicPr>
          <p:cNvPr id="12" name="Рисунок 11" descr="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857760"/>
            <a:ext cx="434012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5143512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Менуэт – это французский танец, имеющий трехдольный метр. Часто для этого танца характерен пунктирный ритм.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5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Темп.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7148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Cambria" pitchFamily="18" charset="0"/>
                <a:ea typeface="Cambria" pitchFamily="18" charset="0"/>
              </a:rPr>
              <a:t>Темп 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- это скорость исполнения, позволяющая максимально точно передать образ. Обычно указывается в начале композиции. Записывается итальянским словом. В таблице приведены термины, перевод и единица </a:t>
            </a:r>
            <a:r>
              <a:rPr lang="ru-RU" i="1" dirty="0" smtClean="0">
                <a:latin typeface="Cambria" pitchFamily="18" charset="0"/>
                <a:ea typeface="Cambria" pitchFamily="18" charset="0"/>
              </a:rPr>
              <a:t>метра, выставляемая 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при исполнении на метрономе.</a:t>
            </a:r>
          </a:p>
          <a:p>
            <a:endParaRPr lang="ru-RU" dirty="0"/>
          </a:p>
        </p:txBody>
      </p:sp>
      <p:pic>
        <p:nvPicPr>
          <p:cNvPr id="4" name="Рисунок 3" descr="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42860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Штрихи.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900px-Legato-Non-legato-Stacc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8143932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2928934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ambria" pitchFamily="18" charset="0"/>
                <a:ea typeface="Cambria" pitchFamily="18" charset="0"/>
              </a:rPr>
              <a:t>Штрихи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 представляют собой способы </a:t>
            </a:r>
            <a:r>
              <a:rPr lang="ru-RU" i="1" dirty="0" err="1">
                <a:latin typeface="Cambria" pitchFamily="18" charset="0"/>
                <a:ea typeface="Cambria" pitchFamily="18" charset="0"/>
              </a:rPr>
              <a:t>звукоизвлечения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. </a:t>
            </a:r>
            <a:endParaRPr lang="ru-RU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ru-RU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i="1" dirty="0" smtClean="0">
                <a:latin typeface="Cambria" pitchFamily="18" charset="0"/>
                <a:ea typeface="Cambria" pitchFamily="18" charset="0"/>
              </a:rPr>
              <a:t>Нюансы 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исполнения связаны с штрихами. </a:t>
            </a:r>
            <a:endParaRPr lang="ru-RU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ru-RU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i="1" dirty="0" smtClean="0">
                <a:latin typeface="Cambria" pitchFamily="18" charset="0"/>
                <a:ea typeface="Cambria" pitchFamily="18" charset="0"/>
              </a:rPr>
              <a:t>К 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основным относят:</a:t>
            </a:r>
          </a:p>
          <a:p>
            <a:pPr algn="ctr"/>
            <a:endParaRPr lang="ru-RU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  <a:ea typeface="Cambria" pitchFamily="18" charset="0"/>
              </a:rPr>
              <a:t>Легато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 – связно, объединяет несколько нот линией.</a:t>
            </a:r>
          </a:p>
          <a:p>
            <a:pPr algn="ctr"/>
            <a:endParaRPr lang="ru-RU" b="1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  <a:ea typeface="Cambria" pitchFamily="18" charset="0"/>
              </a:rPr>
              <a:t>Нон 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легато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 – играть каждую ноту отдельно. Не обозначается, либо прописывается – </a:t>
            </a:r>
            <a:r>
              <a:rPr lang="ru-RU" i="1" dirty="0" err="1" smtClean="0">
                <a:latin typeface="Cambria" pitchFamily="18" charset="0"/>
                <a:ea typeface="Cambria" pitchFamily="18" charset="0"/>
              </a:rPr>
              <a:t>non</a:t>
            </a:r>
            <a:r>
              <a:rPr lang="ru-RU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err="1" smtClean="0">
                <a:latin typeface="Cambria" pitchFamily="18" charset="0"/>
                <a:ea typeface="Cambria" pitchFamily="18" charset="0"/>
              </a:rPr>
              <a:t>legato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ctr"/>
            <a:endParaRPr lang="ru-RU" b="1" i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i="1" dirty="0" smtClean="0">
                <a:latin typeface="Cambria" pitchFamily="18" charset="0"/>
                <a:ea typeface="Cambria" pitchFamily="18" charset="0"/>
              </a:rPr>
              <a:t>Стаккато</a:t>
            </a:r>
            <a:r>
              <a:rPr lang="ru-RU" i="1" dirty="0" smtClean="0">
                <a:latin typeface="Cambria" pitchFamily="18" charset="0"/>
                <a:ea typeface="Cambria" pitchFamily="18" charset="0"/>
              </a:rPr>
              <a:t> - отрывисто, обозначается точкой над нотой.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Динамика.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857232"/>
            <a:ext cx="8072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Cambria" pitchFamily="18" charset="0"/>
                <a:ea typeface="Cambria" pitchFamily="18" charset="0"/>
              </a:rPr>
              <a:t>Для передачи образа важно соблюдать динамические указания. 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Динамика 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отображает громкость. Так, для жанра марш характерно громкое исполнение, для нежной и лиричной арии чересчур громкое исполнение будет излишним, поэтому лучше придерживаться тихого воспроизведения. Композиторы при помощи специальных знаков отображают изменения в динамике. </a:t>
            </a:r>
          </a:p>
          <a:p>
            <a:endParaRPr lang="ru-RU" dirty="0"/>
          </a:p>
        </p:txBody>
      </p:sp>
      <p:pic>
        <p:nvPicPr>
          <p:cNvPr id="11" name="Рисунок 10" descr="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7749544" cy="437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7-0-1448009692.jpg"/>
          <p:cNvPicPr>
            <a:picLocks noChangeAspect="1"/>
          </p:cNvPicPr>
          <p:nvPr/>
        </p:nvPicPr>
        <p:blipFill>
          <a:blip r:embed="rId2" cstate="print">
            <a:lum bright="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71473" y="928670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>
                <a:latin typeface="Cambria" pitchFamily="18" charset="0"/>
                <a:ea typeface="Cambria" pitchFamily="18" charset="0"/>
              </a:rPr>
              <a:t>Средства музыкальной выразительности помогают передать образное содержание и замысел композитора, поэтому при исполнении важно учитывать каждый нюанс, прописанный в нотах. </a:t>
            </a:r>
            <a:endParaRPr lang="ru-RU" sz="2000" b="1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Если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музыкант хочет сочинять музыку, то эти приемы станут отличной базой для первых сочинений. Важно учитывать особенности жанра. </a:t>
            </a:r>
            <a:endParaRPr lang="ru-RU" sz="2000" b="1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Многие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музыкальные произведения имеют контраст, поэтому в одном сочинении могут использовать различные по краске средства выразительности. Все зависит от драматургии и от взаимодействия образов.</a:t>
            </a:r>
          </a:p>
          <a:p>
            <a:pPr indent="457200" algn="just"/>
            <a:r>
              <a:rPr lang="ru-RU" sz="2000" b="1" i="1" dirty="0">
                <a:latin typeface="Cambria" pitchFamily="18" charset="0"/>
                <a:ea typeface="Cambria" pitchFamily="18" charset="0"/>
              </a:rPr>
              <a:t>Тем не менее, не стоит переставать искать что-то новое, пробовать и экспериментировать. </a:t>
            </a:r>
            <a:endParaRPr lang="ru-RU" sz="2000" b="1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Главное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в музыке – это уметь при помощи звуков подарить слушателю эмоцию или образ.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25148_classical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ic-gkey-2-1414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5009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</a:rPr>
              <a:t>Музыка – это язык чувств. Уникальность музыкального искусства заключается в том, что понять заложенное композитором чувство может практически каждый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6043614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00050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Основой </a:t>
            </a:r>
            <a:r>
              <a:rPr lang="ru-RU" sz="2000" dirty="0"/>
              <a:t>музыкального языка является </a:t>
            </a:r>
            <a:r>
              <a:rPr lang="ru-RU" sz="2400" b="1" dirty="0"/>
              <a:t>интонация</a:t>
            </a:r>
            <a:r>
              <a:rPr lang="ru-RU" sz="2000" dirty="0"/>
              <a:t> </a:t>
            </a:r>
          </a:p>
          <a:p>
            <a:r>
              <a:rPr lang="ru-RU" sz="2000" dirty="0" smtClean="0"/>
              <a:t>  Интонация </a:t>
            </a:r>
            <a:r>
              <a:rPr lang="ru-RU" sz="2000" dirty="0"/>
              <a:t>- это качественно осмысленная музыкальная речь и точно воспроизведенная по высоте. </a:t>
            </a:r>
          </a:p>
          <a:p>
            <a:r>
              <a:rPr lang="ru-RU" sz="2000" dirty="0" smtClean="0"/>
              <a:t>   Важное </a:t>
            </a:r>
            <a:r>
              <a:rPr lang="ru-RU" sz="2000" dirty="0"/>
              <a:t>свойство интонации – она может быть устойчивой и неустойчивой (в русском языке – вопросительные, утвердительные, восклицательные интонации).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786190"/>
            <a:ext cx="892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В музыке на основе устойчивой и неустойчивой интонаций возникает понятие </a:t>
            </a:r>
            <a:r>
              <a:rPr lang="ru-RU" b="1" i="1" dirty="0">
                <a:solidFill>
                  <a:srgbClr val="002060"/>
                </a:solidFill>
              </a:rPr>
              <a:t>«лад».</a:t>
            </a:r>
          </a:p>
          <a:p>
            <a:r>
              <a:rPr lang="ru-RU" i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Лад </a:t>
            </a:r>
            <a:r>
              <a:rPr lang="ru-RU" i="1" dirty="0">
                <a:solidFill>
                  <a:srgbClr val="002060"/>
                </a:solidFill>
              </a:rPr>
              <a:t>– система устойчивых и неустойчивых звуков, вокруг одного опорного, называемого</a:t>
            </a:r>
            <a:r>
              <a:rPr lang="ru-RU" b="1" i="1" dirty="0">
                <a:solidFill>
                  <a:srgbClr val="002060"/>
                </a:solidFill>
              </a:rPr>
              <a:t> тоникой </a:t>
            </a:r>
            <a:r>
              <a:rPr lang="ru-RU" i="1" dirty="0">
                <a:solidFill>
                  <a:srgbClr val="002060"/>
                </a:solidFill>
              </a:rPr>
              <a:t>(взаимосвязь звуков между собой, звуков, тяготеющих друг к другу).</a:t>
            </a:r>
          </a:p>
          <a:p>
            <a:r>
              <a:rPr lang="ru-RU" i="1" dirty="0">
                <a:solidFill>
                  <a:srgbClr val="002060"/>
                </a:solidFill>
              </a:rPr>
              <a:t>Наиболее привычными ладами являются</a:t>
            </a:r>
            <a:r>
              <a:rPr lang="ru-RU" b="1" i="1" dirty="0">
                <a:solidFill>
                  <a:srgbClr val="002060"/>
                </a:solidFill>
              </a:rPr>
              <a:t> мажор </a:t>
            </a:r>
            <a:r>
              <a:rPr lang="ru-RU" i="1" dirty="0">
                <a:solidFill>
                  <a:srgbClr val="002060"/>
                </a:solidFill>
              </a:rPr>
              <a:t>и </a:t>
            </a:r>
            <a:r>
              <a:rPr lang="ru-RU" b="1" i="1" dirty="0">
                <a:solidFill>
                  <a:srgbClr val="002060"/>
                </a:solidFill>
              </a:rPr>
              <a:t>минор</a:t>
            </a:r>
            <a:r>
              <a:rPr lang="ru-RU" i="1" dirty="0">
                <a:solidFill>
                  <a:srgbClr val="002060"/>
                </a:solidFill>
              </a:rPr>
              <a:t>. По характеру звучания мажор сильно отличается от минора. Строение мажора подразумевает более ясное, светлое звучание.</a:t>
            </a:r>
          </a:p>
          <a:p>
            <a:r>
              <a:rPr lang="ru-RU" i="1" dirty="0">
                <a:solidFill>
                  <a:srgbClr val="002060"/>
                </a:solidFill>
              </a:rPr>
              <a:t>Минор отличается спокойствием, но может выражать напряженность. Минор – это романтический лад, имеющий оттенок печали и грусти.</a:t>
            </a:r>
          </a:p>
          <a:p>
            <a:endParaRPr lang="ru-RU" dirty="0"/>
          </a:p>
        </p:txBody>
      </p:sp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92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 каждого искусства есть свой особый язык, свои выразительные средства. </a:t>
            </a:r>
            <a:r>
              <a:rPr lang="ru-RU" sz="2400" i="1" dirty="0" smtClean="0">
                <a:solidFill>
                  <a:srgbClr val="C00000"/>
                </a:solidFill>
              </a:rPr>
              <a:t>Как и разговорная речь, интонация музыкальной речи имеет свои выразительные средства.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783784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natsiya-v-angliyskom-rol-funktsii-primeneni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6477013" cy="485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1428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Мелодия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786454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Мелодия представляет собой законченную музыкальную мысль, несущую в себе яркий образ. Чаще всего мелодическая линия является одноголосной.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6357982" cy="2211472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715140" y="13870"/>
            <a:ext cx="22860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Горизонтальное движение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мелодическая линия строится на постоянно повторяющемся звуке. Создается ощущение застывшего времени.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5908967" cy="1883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5" y="2500307"/>
            <a:ext cx="2786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Восходящее движение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представляет собой переход к более высоким звукам. Функция подобного движения не всегда связана с подъёмом и энергией. </a:t>
            </a:r>
            <a:endParaRPr lang="ru-RU" sz="16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 descr="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34273"/>
            <a:ext cx="5572164" cy="2145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7884" y="4643446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Нисходящее движение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связано со спадом напряжения, а также эмоциональной разрядкой. Создается ощущения спокойствия и 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уравновешенности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38791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57883" y="357166"/>
            <a:ext cx="2857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Волнообразная мелодия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представляет собой чередование восходящих и нисходящих движений. </a:t>
            </a:r>
          </a:p>
          <a:p>
            <a:endParaRPr lang="ru-RU" dirty="0"/>
          </a:p>
        </p:txBody>
      </p:sp>
      <p:pic>
        <p:nvPicPr>
          <p:cNvPr id="9" name="Рисунок 8" descr="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357431"/>
            <a:ext cx="6286544" cy="188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2357430"/>
            <a:ext cx="27146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Мелодия со скачками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характерна для танцев, быстрых произведений. Широкие скачки добавляют мелодическому движению активности и энергичности.</a:t>
            </a:r>
          </a:p>
          <a:p>
            <a:endParaRPr lang="ru-RU" dirty="0"/>
          </a:p>
        </p:txBody>
      </p:sp>
      <p:pic>
        <p:nvPicPr>
          <p:cNvPr id="13" name="Рисунок 12" descr="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54211"/>
            <a:ext cx="5715040" cy="194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286512" y="48577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38912" y="5010160"/>
            <a:ext cx="206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4500570"/>
            <a:ext cx="32146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Мелодия с секвенцией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 отличается логичностью и постепенностью. Секвенция представляет собой способ мелодического развития при помощи повторения звена темы на разных ступенях гаммы.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Важнейшим моментом в развитии мелодии является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кульминация. </a:t>
            </a:r>
            <a:r>
              <a:rPr lang="ru-RU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Это наивысшая точка развития мелодического движения. Обычно выделяется следующими признаками:</a:t>
            </a:r>
          </a:p>
          <a:p>
            <a:pPr lvl="0" algn="ctr">
              <a:buFont typeface="Arial" pitchFamily="34" charset="0"/>
              <a:buChar char="•"/>
            </a:pPr>
            <a:endParaRPr lang="ru-RU" i="1" dirty="0" smtClean="0"/>
          </a:p>
          <a:p>
            <a:pPr lvl="0" algn="ctr">
              <a:buFont typeface="Arial" pitchFamily="34" charset="0"/>
              <a:buChar char="•"/>
            </a:pPr>
            <a:r>
              <a:rPr lang="ru-RU" i="1" dirty="0" smtClean="0"/>
              <a:t>Усиление </a:t>
            </a:r>
            <a:r>
              <a:rPr lang="ru-RU" i="1" dirty="0"/>
              <a:t>динамики;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i="1" dirty="0"/>
              <a:t>Использование скачков или восходящих интонаций;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i="1" dirty="0"/>
              <a:t>Увеличение высоты звучания.</a:t>
            </a:r>
          </a:p>
          <a:p>
            <a:endParaRPr lang="ru-RU" dirty="0"/>
          </a:p>
        </p:txBody>
      </p:sp>
      <p:pic>
        <p:nvPicPr>
          <p:cNvPr id="6" name="Рисунок 5" descr="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871543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535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2020-04-01T13:50:44Z</dcterms:created>
  <dcterms:modified xsi:type="dcterms:W3CDTF">2020-04-01T17:11:29Z</dcterms:modified>
</cp:coreProperties>
</file>