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gradFill flip="none" rotWithShape="1">
            <a:gsLst>
              <a:gs pos="89000">
                <a:srgbClr val="FFEFD1">
                  <a:lumMod val="11000"/>
                  <a:lumOff val="89000"/>
                  <a:alpha val="4000"/>
                </a:srgbClr>
              </a:gs>
              <a:gs pos="95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  <a:tileRect/>
          </a:gradFill>
          <a:effectLst>
            <a:outerShdw blurRad="88900" dist="88900" dir="600000" sx="101000" sy="101000" algn="tl" rotWithShape="0">
              <a:prstClr val="black">
                <a:alpha val="13000"/>
              </a:prstClr>
            </a:outerShdw>
          </a:effectLst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gradFill flip="none" rotWithShape="1">
            <a:gsLst>
              <a:gs pos="87000">
                <a:srgbClr val="FFEFD1">
                  <a:lumMod val="18000"/>
                  <a:lumOff val="82000"/>
                  <a:alpha val="8000"/>
                </a:srgbClr>
              </a:gs>
              <a:gs pos="93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18" Type="http://schemas.openxmlformats.org/officeDocument/2006/relationships/image" Target="../media/image7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6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 Образец текста</a:t>
            </a:r>
          </a:p>
          <a:p>
            <a:pPr lvl="1"/>
            <a:r>
              <a:rPr lang="ru-RU" dirty="0" smtClean="0"/>
              <a:t> Второй уровень</a:t>
            </a:r>
          </a:p>
          <a:p>
            <a:pPr lvl="2"/>
            <a:r>
              <a:rPr lang="ru-RU" dirty="0" smtClean="0"/>
              <a:t> 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1CFBB-79A9-4078-9DD6-395F4772BD22}" type="datetimeFigureOut">
              <a:rPr lang="ru-RU" smtClean="0"/>
              <a:t>05.06.2021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A651D-0A13-4E46-8420-0DB11F1660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316835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Подготовка к ЕГЭ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историческое  сочинение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(задание № 25)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944"/>
            <a:ext cx="8229600" cy="76470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сочинения, написанному по предложенному историческому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803648"/>
            <a:ext cx="8856984" cy="5649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критериев оценивания семь. Максимальное количество баллов, которое возможно получить за сочинение - 11.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К1.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событий (явлений,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процессов)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указаны два события (явления, процесса).</a:t>
            </a:r>
          </a:p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К2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Исторические личности и их роль в указанных событиях (явлениях,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процессах)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названы две исторические личности; правильно охарактеризована роль каждой из этих личностей с указанием их конкретных действий, в значительной степени повлиявших на ход и (или) результат названных событий (явлений, процессов) в рамках выбранного процесса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К3.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Причинно-следственные связи (не засчитываются причинно-следственные связи, названные при указании роли личности и засчитанные по критерию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К2) 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указаны две причинно-следственные связи, характеризующие причины возникновения событий (явлений, процессов) в рамках выбранного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544616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К4.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(последствие) выбранного процесса для истории России  1 балл: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Указано значение (последствие) выбранного процесса для истории России с опорой на исторические факты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К5.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фактических ошибок    3 балла: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историческом сочинении отсутствуют фактические ошибки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2 и 3 балла по этому критерию может быть выставлено только в случае, если по критериям К1-К4 выставлено в сумме не менее 5 баллов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К6.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изложения     1 балл: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представлен в виде исторического сочинения (последовательное, связное изложение материала). 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 балл по этому критерию может быть выставлен только в случае, если по критериям К1-К4 выставлено в сумме не менее 5 баллов!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045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57606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сочинения, написанному по предложенной исторической 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72158"/>
            <a:ext cx="8784976" cy="6021288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К1.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событий (явлений,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процессов)   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указаны два события (явления, процесса), в которых участвовал выбранный исторический деятель.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К2.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Историческая личность, роли личностей в указанных событиях (явлениях, процессах) 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названа историческая личность, чья деятельность связана с событиями (явлениями, процессами), в которых участвовала выбранная историческая личность; правильно охарактеризована роль каждой из этих личностей с указанием их конкретных действий, в значительной степени повлиявших на ход и (или) результат названных событий (явлений, процессов)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К3.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Причинно-следственные связи (не засчитываются причинно-следственные связи, названные при указании роли личности и засчитанные по критерию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К2)  2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 указаны две причинно-следственные связи, характеризующие причины событий (явлений, процессов), которые происходили в период жизни исторической(-их) личности(-ей) (указанной в задании и (или) названной участником экзамена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276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К4. 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 влияния событий (явлений, процессов), в которых участвовал выбранный исторический деятель, на дальнейшую историю России   1 балл:</a:t>
            </a:r>
            <a:r>
              <a:rPr lang="ru-RU" sz="3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Указано влияние любого события (явления, процесса), в котором участвовал выбранный исторический деятель, на дальнейшую историю России с опорой на события (явления, процессы), произошедшие после его смерти</a:t>
            </a:r>
            <a:r>
              <a:rPr lang="ru-RU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! В случае, если выбранный исторический деятель в последние годы жизни «отошёл от дел», не принимал активного участия в событиях (явлениях, процессах) в той сфере, к которой относятся указанные в сочинении события (явления, процессы) с его участием, то по критерию К4 может быть зачтено указанное участником ЕГЭ влияние на события (явления, процессы), произошедшие в последние годы жизни этого исторического деятеля !</a:t>
            </a:r>
          </a:p>
          <a:p>
            <a:pPr algn="just"/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К5. 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фактических ошибок   3 балла: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историческом сочинении отсутствуют фактические ошибки</a:t>
            </a:r>
          </a:p>
          <a:p>
            <a:pPr algn="just"/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 и 2 или 3 балла по этому критерию может быть выставлено только в случае, если по критериям К1-К4 выставлено в сумме не менее 5 баллов 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 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К6. 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изложения   1 балл: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представлен в виде исторического сочинения (последовательное, связное изложение материала).  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 балл по этому критерию может быть выставлен только в случае, если по критериям К1-К4 выставлено в сумме не менее 5 баллов 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 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236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исторического  сочинения</a:t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(личность)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9891" y="836712"/>
            <a:ext cx="8467253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Владимир </a:t>
            </a:r>
            <a:r>
              <a:rPr lang="ru-RU" sz="2400" b="1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Святославич</a:t>
            </a:r>
            <a:r>
              <a:rPr lang="ru-RU" sz="24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endParaRPr lang="ru-RU" sz="2400" dirty="0">
              <a:solidFill>
                <a:srgbClr val="000000"/>
              </a:solidFill>
              <a:latin typeface="Monotype Corsiva" panose="03010101010201010101" pitchFamily="66" charset="0"/>
            </a:endParaRPr>
          </a:p>
          <a:p>
            <a:pPr indent="442913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Владимир </a:t>
            </a:r>
            <a:r>
              <a:rPr lang="ru-RU" sz="2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Святославич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 участвовал в следующих исторических событиях и процессах. </a:t>
            </a:r>
          </a:p>
          <a:p>
            <a:pPr indent="442913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Во-первых,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первая религиозная (языческая) реформа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.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Причиной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данного события было отсутствие единства у восточнославянских племен, входивших в состав Древнерусского государства. Они поклонялись разным богам и не ощущали себя единым народом, что можно было изменить, только введя единый для всех племен пантеон богов.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Ключевую роль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 данном событии сыграл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князь Владимир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. Он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распорядился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установить в Киеве идолы шести богов и объявил Перуна главой этих богов. Кроме того, князь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распорядился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расширить круг лиц, которые участвовали в жертвоприношениях и пирах в </a:t>
            </a:r>
            <a:r>
              <a:rPr lang="ru-RU" sz="22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чеcть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 богов. Таким образом князь попытался укрепить свою власть. Однако реформа не возымела необходимого эффекта, так как не содержала в себе интеграционного начала, которое бы сплотило представителей различных племенных союзов вокруг киевского князя и создало бы условия для их самоидентификации как единого этноса. </a:t>
            </a:r>
          </a:p>
        </p:txBody>
      </p:sp>
    </p:spTree>
    <p:extLst>
      <p:ext uri="{BB962C8B-B14F-4D97-AF65-F5344CB8AC3E}">
        <p14:creationId xmlns:p14="http://schemas.microsoft.com/office/powerpoint/2010/main" val="3377582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60648"/>
            <a:ext cx="878497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Во-вторых,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крещение Руси. Причиной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принятия христианства стала необходимость укрепить власть князя, объединить восточнославянские племена в один народ на основе единой системы религиозно-духовных ценностей, повысить престиж Киевской Руси на международной арене.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Ключевую роль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в данном событии сыграл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митрополит Михаил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. Он прибыл вместе с князем Владимиром в Киев и непосредственно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совершил обрядовые действия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(таинство) по крещению киевлян в реке. Он вместе с прибывшими с ним монахами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основал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первый на Руси монастырь. Митрополит Михаил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организовал киевскую митрополию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и положил начало созданию официальной церковной организации на Руси, которая пользовалась поддержкой князя. Так христианство стало официальной религией Древней Руси. </a:t>
            </a:r>
          </a:p>
          <a:p>
            <a:pPr indent="542925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Крещение Руси привело к принятию новой религии Древнерусским государством. Это способствовало бурному развитию культуры во все последующие исторические периоды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после смерти Владимира </a:t>
            </a:r>
            <a:r>
              <a:rPr lang="ru-RU" sz="2200" b="1" dirty="0" err="1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Святославича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: строительству каменных церквей, развитию иконописи, книжного дела и т. д. Культура Руси и русских княжеств стала на протяжении веков связана с христианской религией. Благодаря крещению Руси наследники Владимира стали активно заключать династические браки с монархиями христианских государств Европы. Это позволило укрепить международное положение Руси.</a:t>
            </a:r>
            <a:endParaRPr lang="ru-RU" sz="2200" dirty="0"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467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473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исторического  сочинения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(исторический процесс)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598" y="671691"/>
            <a:ext cx="904840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Внутренняя политика Александра Второго </a:t>
            </a:r>
            <a:endParaRPr lang="ru-RU" sz="2400" dirty="0">
              <a:solidFill>
                <a:srgbClr val="000000"/>
              </a:solidFill>
              <a:latin typeface="Monotype Corsiva" panose="03010101010201010101" pitchFamily="66" charset="0"/>
            </a:endParaRPr>
          </a:p>
          <a:p>
            <a:pPr indent="442913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 таком историческом процессе, как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внутренняя политика Александра Второго,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можно выделить следующие события. </a:t>
            </a:r>
          </a:p>
          <a:p>
            <a:pPr indent="442913" algn="just"/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Во-первых,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отмена крепостного права. Причинами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данного события являлись экономическая неэффективность крепостного права, которое тормозило развитие капиталистических отношений в Российской империи; рост крестьянского движения; политика предыдущих императоров, направленная на решение крестьянского вопроса, которая и легла в основу реформы.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Ключевую роль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в данном событии сыграл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император Александр II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. Он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издал высочайший рескрипт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Назимову, в котором предписывалось создать губернский комитет по составлению проекта отмены крепостного права. Аналогичные рескрипты были высланы в другие губернии. Александр II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учредил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редакционные комиссии, которые должны были на основе губернских проектов составить итоговый проект реформы. После обсуждения в Государственном Совете император Александр II </a:t>
            </a:r>
            <a:r>
              <a:rPr lang="ru-RU" sz="22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подписал </a:t>
            </a:r>
            <a:r>
              <a:rPr lang="ru-RU" sz="2200" dirty="0">
                <a:solidFill>
                  <a:srgbClr val="000000"/>
                </a:solidFill>
                <a:latin typeface="Monotype Corsiva" panose="03010101010201010101" pitchFamily="66" charset="0"/>
              </a:rPr>
              <a:t>Манифест об отмене крепостного права и Положение о крестьянах, вышедших из крепостной зависимости. В итоге крестьяне получали личную свободу и право на выкуп земельного надела определенного размера. Таким образом, отменялось крепостное право в Российской империи. </a:t>
            </a:r>
          </a:p>
        </p:txBody>
      </p:sp>
    </p:spTree>
    <p:extLst>
      <p:ext uri="{BB962C8B-B14F-4D97-AF65-F5344CB8AC3E}">
        <p14:creationId xmlns:p14="http://schemas.microsoft.com/office/powerpoint/2010/main" val="3209166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18" y="24581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2913" algn="just"/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Во-вторых,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военная реформа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.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Причинами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данного события были существенное отставание Российской империи в военном и военно-техническом плане от европейских стран, о чем наглядно свидетельствовало поражение в Крымской войне; необходимость модернизации вооруженных сил России.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Ключевую роль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в данном событии сыграл военный министр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Дмитрий </a:t>
            </a:r>
            <a:r>
              <a:rPr lang="ru-RU" sz="2000" b="1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Милютин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. Он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разработал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проект реорганизации армии и флота и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представил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его Александру II. В результате принятия данного проекта армия стала теперь делиться на военные округа, учреждается Главный штаб, численность армии сократилось, а количество резервистов, находящихся в запасе, выросло. </a:t>
            </a:r>
            <a:r>
              <a:rPr lang="ru-RU" sz="20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Милютин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добился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выделения огромных средств на техническую модернизацию армии и флота. В результате произошло перевооружение армии, изменение военной формы, оснащение флота современными судами. </a:t>
            </a:r>
            <a:r>
              <a:rPr lang="ru-RU" sz="2000" dirty="0" err="1">
                <a:solidFill>
                  <a:srgbClr val="000000"/>
                </a:solidFill>
                <a:latin typeface="Monotype Corsiva" panose="03010101010201010101" pitchFamily="66" charset="0"/>
              </a:rPr>
              <a:t>Милютин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Monotype Corsiva" panose="03010101010201010101" pitchFamily="66" charset="0"/>
              </a:rPr>
              <a:t>разработал </a:t>
            </a:r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закон о «Всеобщей воинской повинности», который подписал император. В результате ушла в прошлое система рекрутских наборов, на смену которой пришла всеобщая воинская повинность. В результате преобразований произошла модернизация армии и флота, выросла ее боевая мощь. Наглядным эффектом данных изменений стала убедительная победа в Русско-турецкой войне. </a:t>
            </a:r>
          </a:p>
          <a:p>
            <a:pPr indent="442913" algn="just"/>
            <a:r>
              <a:rPr lang="ru-RU" sz="2000" dirty="0">
                <a:solidFill>
                  <a:srgbClr val="000000"/>
                </a:solidFill>
                <a:latin typeface="Monotype Corsiva" panose="03010101010201010101" pitchFamily="66" charset="0"/>
              </a:rPr>
              <a:t>В рамках внутренней политики Александра II были проведены масштабные либеральные реформы, которые обеспечили развитие капитализма в Российской империи и обусловили завершение промышленного переворота к концу XIX века. С другой стороны, часть российского общества была не до конца удовлетворена проводимыми реформами и требовала более радикальных преобразований. Это вылилось в расцвет народнического движения и привело к распространению политического терроризма, жертвой которого стал сам Александр II. Это привело к ужесточению политического курса, который предпринял его сын, и который получит название «период контрреформа». </a:t>
            </a:r>
            <a:endParaRPr lang="ru-RU" sz="2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97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к сочинению по истории в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ЕГЭ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сочинение по историческому процессу (относится к определённому периоду, например, "Внешняя политика Ивана Грозного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")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исторической личности (пример тем: "Ярослав Мудрый", "Александр Меншиков").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Сочинение по  историческому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процессу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616624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Указать не менее 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двух событий (явлений, процессов),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относящихся к данному периоду истории;</a:t>
            </a:r>
          </a:p>
          <a:p>
            <a:pPr lvl="0" algn="just"/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Назвать 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две исторические личности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, деятельность которых связана с указанными Вами событиями (явлениями, процессами), произошедшими в рамках выбранного процесса, и, используя знания исторических фактов,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охарактеризовать роли названных Вами личностей в этих событиях (явлениях, процессах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827088"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! При характеристике роли каждой названной Вами личности необходимо указать 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конкретные действия этой личности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, в значительной степени повлиявшие на ход и (или) результат указанных событий;</a:t>
            </a:r>
            <a:endParaRPr lang="ru-RU" sz="34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Сочинение по  историческому процессу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5"/>
            <a:ext cx="8229600" cy="3600400"/>
          </a:xfrm>
        </p:spPr>
        <p:txBody>
          <a:bodyPr/>
          <a:lstStyle/>
          <a:p>
            <a:pPr lvl="0"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Указать не менее </a:t>
            </a: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двух причинно-следственных связей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характеризующих причины возникновения событий (явлений, процессов), происходивших в данный период;</a:t>
            </a:r>
          </a:p>
          <a:p>
            <a:pPr lvl="0"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Используя знание исторических фактов, </a:t>
            </a: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значение (последствие)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выбранного Вами </a:t>
            </a: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процесса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истории России.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40960" cy="86409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Сочинение по деятельности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исторической личности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не менее двух событий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(явлений, процессов), в которых участвовал выбранный Вами исторический деятель.</a:t>
            </a:r>
          </a:p>
          <a:p>
            <a:pPr lvl="0" algn="just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Назвать ещё одну историческую личность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чья деятельность связана с любым из указанных событий (явлений, процессов), в которых участвовала выбранная историческая личность. </a:t>
            </a:r>
          </a:p>
          <a:p>
            <a:pPr lvl="0" algn="just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Охарактеризовать роли этих личностей в названных событиях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(явлениях, процессах). </a:t>
            </a:r>
          </a:p>
          <a:p>
            <a:pPr marL="0" lvl="0" indent="287338" algn="just"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Внимание! При характеристики роли, каждой названной Вами личности </a:t>
            </a: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необходимо указать конкретные действия этой личности в значительной степени, повлиявший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ход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и (или) </a:t>
            </a: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 указанных событий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 (процессов, явлений).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8501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Сочинение по деятельности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исторической личности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4525963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не менее двух причинно-следственных связей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характеризующих причины возникновения указанных Вами событий (явлений, процессов), которые происходили в период жизни исторических личностей (указанной в задании и или названной Вами).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Используя знание исторических фактов и (или) мнение историков,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оценить влияние любого из указанных Вами событий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(явлений, процессов), в которых участвовал выбранный исторический деятель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события (явления, процессы), произошедшие после его смерти.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План сочинения по истории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сочинения по 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историческому процессу: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4853136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Коротко охарактеризовать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исторический процесс (что это такое, когда было).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Раскрыть первое значимое событие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(явление, процесс), случившееся в данный период. Здесь следует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упомянуть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 и следствия этого события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связанную с событием личность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её конкретные дела. 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Раскрыть второе значимое событие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(явление, процесс), случившееся в данный период. Здесь следует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упомянуть причины и следствия этого второго события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связанную с событием личность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её конкретные дела.  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Оценка значимости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данного периода для истории страны. 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сочинения по деятельности исторической личности: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Кратко представить своего героя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(кто он, когда жил) 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Раскрыть первое значимое событие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 (явление, процесс), случившееся в данный период при участии героя. Здесь следует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упомянуть причины и следствия этого события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также указать конкретные дела героя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в связи с событием. 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Раскрыть второе значимое событие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 (явление, процесс), случившееся в данный период. Здесь следует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упомянуть причины и следствия этого второго события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указать связанную с событием личность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и её конкретные дела. </a:t>
            </a:r>
          </a:p>
          <a:p>
            <a:pPr marL="514350" indent="-514350" algn="just">
              <a:buClr>
                <a:srgbClr val="002060"/>
              </a:buClr>
              <a:buFont typeface="+mj-lt"/>
              <a:buAutoNum type="arabicPeriod"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Влияние любого события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 (явления, процесса), в котором участвовал выбранный исторический деятель,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дельнейшую историю России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вая мировая">
  <a:themeElements>
    <a:clrScheme name="Другая 1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F5FBB7"/>
      </a:accent1>
      <a:accent2>
        <a:srgbClr val="9E8E5C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675A3B"/>
      </a:hlink>
      <a:folHlink>
        <a:srgbClr val="8A784F"/>
      </a:folHlink>
    </a:clrScheme>
    <a:fontScheme name="Другая 1">
      <a:majorFont>
        <a:latin typeface="Adventure"/>
        <a:ea typeface=""/>
        <a:cs typeface=""/>
      </a:majorFont>
      <a:minorFont>
        <a:latin typeface="Arial Narrow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43344_QnO</Template>
  <TotalTime>238</TotalTime>
  <Words>897</Words>
  <Application>Microsoft Office PowerPoint</Application>
  <PresentationFormat>Экран (4:3)</PresentationFormat>
  <Paragraphs>58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Adventure</vt:lpstr>
      <vt:lpstr>Arial</vt:lpstr>
      <vt:lpstr>Arial Narrow</vt:lpstr>
      <vt:lpstr>Monotype Corsiva</vt:lpstr>
      <vt:lpstr>Times New Roman</vt:lpstr>
      <vt:lpstr>первая мировая</vt:lpstr>
      <vt:lpstr>Подготовка к ЕГЭ историческое  сочинение  (задание № 25)</vt:lpstr>
      <vt:lpstr>Требования к сочинению по истории в ЕГЭ</vt:lpstr>
      <vt:lpstr>Сочинение по  историческому процессу</vt:lpstr>
      <vt:lpstr>Сочинение по  историческому процессу</vt:lpstr>
      <vt:lpstr>Сочинение по деятельности  исторической личности</vt:lpstr>
      <vt:lpstr>Сочинение по деятельности  исторической личности</vt:lpstr>
      <vt:lpstr>План сочинения по истории</vt:lpstr>
      <vt:lpstr>План сочинения по  историческому процессу:</vt:lpstr>
      <vt:lpstr>План сочинения по деятельности исторической личности:</vt:lpstr>
      <vt:lpstr>Критерии сочинения, написанному по предложенному историческому процессу</vt:lpstr>
      <vt:lpstr>Презентация PowerPoint</vt:lpstr>
      <vt:lpstr>Критерии сочинения, написанному по предложенной исторической личности</vt:lpstr>
      <vt:lpstr>Презентация PowerPoint</vt:lpstr>
      <vt:lpstr>Пример исторического  сочинения (личность)</vt:lpstr>
      <vt:lpstr>Презентация PowerPoint</vt:lpstr>
      <vt:lpstr>Пример исторического  сочинения (исторический процесс)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писать сочинение (эссе) по истории в ЕГЭ</dc:title>
  <dc:creator>admin</dc:creator>
  <cp:lastModifiedBy>Марина</cp:lastModifiedBy>
  <cp:revision>25</cp:revision>
  <dcterms:created xsi:type="dcterms:W3CDTF">2021-02-18T05:13:53Z</dcterms:created>
  <dcterms:modified xsi:type="dcterms:W3CDTF">2021-06-05T09:20:48Z</dcterms:modified>
</cp:coreProperties>
</file>