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6"/>
  </p:notesMasterIdLst>
  <p:sldIdLst>
    <p:sldId id="319" r:id="rId2"/>
    <p:sldId id="323" r:id="rId3"/>
    <p:sldId id="372" r:id="rId4"/>
    <p:sldId id="269" r:id="rId5"/>
    <p:sldId id="294" r:id="rId6"/>
    <p:sldId id="297" r:id="rId7"/>
    <p:sldId id="338" r:id="rId8"/>
    <p:sldId id="348" r:id="rId9"/>
    <p:sldId id="339" r:id="rId10"/>
    <p:sldId id="257" r:id="rId11"/>
    <p:sldId id="334" r:id="rId12"/>
    <p:sldId id="300" r:id="rId13"/>
    <p:sldId id="340" r:id="rId14"/>
    <p:sldId id="335" r:id="rId15"/>
    <p:sldId id="336" r:id="rId16"/>
    <p:sldId id="360" r:id="rId17"/>
    <p:sldId id="302" r:id="rId18"/>
    <p:sldId id="378" r:id="rId19"/>
    <p:sldId id="376" r:id="rId20"/>
    <p:sldId id="357" r:id="rId21"/>
    <p:sldId id="358" r:id="rId22"/>
    <p:sldId id="359" r:id="rId23"/>
    <p:sldId id="367" r:id="rId24"/>
    <p:sldId id="307"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869" autoAdjust="0"/>
    <p:restoredTop sz="85687" autoAdjust="0"/>
  </p:normalViewPr>
  <p:slideViewPr>
    <p:cSldViewPr>
      <p:cViewPr>
        <p:scale>
          <a:sx n="100" d="100"/>
          <a:sy n="100" d="100"/>
        </p:scale>
        <p:origin x="-194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5F59CE-2B11-4735-A376-8A741D214B63}" type="datetimeFigureOut">
              <a:rPr lang="ru-RU" smtClean="0"/>
              <a:t>17.08.2021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97A0EC-077E-49D5-9F5A-3F25E6B0F606}" type="slidenum">
              <a:rPr lang="ru-RU" smtClean="0"/>
              <a:t>‹#›</a:t>
            </a:fld>
            <a:endParaRPr lang="ru-RU"/>
          </a:p>
        </p:txBody>
      </p:sp>
    </p:spTree>
    <p:extLst>
      <p:ext uri="{BB962C8B-B14F-4D97-AF65-F5344CB8AC3E}">
        <p14:creationId xmlns:p14="http://schemas.microsoft.com/office/powerpoint/2010/main" val="168901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997A0EC-077E-49D5-9F5A-3F25E6B0F606}" type="slidenum">
              <a:rPr lang="ru-RU" smtClean="0"/>
              <a:t>1</a:t>
            </a:fld>
            <a:endParaRPr lang="ru-RU"/>
          </a:p>
        </p:txBody>
      </p:sp>
    </p:spTree>
    <p:extLst>
      <p:ext uri="{BB962C8B-B14F-4D97-AF65-F5344CB8AC3E}">
        <p14:creationId xmlns:p14="http://schemas.microsoft.com/office/powerpoint/2010/main" val="2111237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997A0EC-077E-49D5-9F5A-3F25E6B0F606}" type="slidenum">
              <a:rPr lang="ru-RU" smtClean="0"/>
              <a:t>10</a:t>
            </a:fld>
            <a:endParaRPr lang="ru-RU"/>
          </a:p>
        </p:txBody>
      </p:sp>
    </p:spTree>
    <p:extLst>
      <p:ext uri="{BB962C8B-B14F-4D97-AF65-F5344CB8AC3E}">
        <p14:creationId xmlns:p14="http://schemas.microsoft.com/office/powerpoint/2010/main" val="211785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997A0EC-077E-49D5-9F5A-3F25E6B0F606}" type="slidenum">
              <a:rPr lang="ru-RU" smtClean="0"/>
              <a:t>15</a:t>
            </a:fld>
            <a:endParaRPr lang="ru-RU"/>
          </a:p>
        </p:txBody>
      </p:sp>
    </p:spTree>
    <p:extLst>
      <p:ext uri="{BB962C8B-B14F-4D97-AF65-F5344CB8AC3E}">
        <p14:creationId xmlns:p14="http://schemas.microsoft.com/office/powerpoint/2010/main" val="317990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997A0EC-077E-49D5-9F5A-3F25E6B0F606}" type="slidenum">
              <a:rPr lang="ru-RU" smtClean="0"/>
              <a:t>16</a:t>
            </a:fld>
            <a:endParaRPr lang="ru-RU"/>
          </a:p>
        </p:txBody>
      </p:sp>
    </p:spTree>
    <p:extLst>
      <p:ext uri="{BB962C8B-B14F-4D97-AF65-F5344CB8AC3E}">
        <p14:creationId xmlns:p14="http://schemas.microsoft.com/office/powerpoint/2010/main" val="232850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997A0EC-077E-49D5-9F5A-3F25E6B0F606}" type="slidenum">
              <a:rPr lang="ru-RU" smtClean="0"/>
              <a:t>18</a:t>
            </a:fld>
            <a:endParaRPr lang="ru-RU"/>
          </a:p>
        </p:txBody>
      </p:sp>
    </p:spTree>
    <p:extLst>
      <p:ext uri="{BB962C8B-B14F-4D97-AF65-F5344CB8AC3E}">
        <p14:creationId xmlns:p14="http://schemas.microsoft.com/office/powerpoint/2010/main" val="4072921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4F0582C-CF4D-4F3E-B706-D8865D9CF798}" type="datetimeFigureOut">
              <a:rPr lang="ru-RU" smtClean="0"/>
              <a:t>17.08.2021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428CE8-D774-4E8A-9F8B-155FDD6A9581}" type="slidenum">
              <a:rPr lang="ru-RU" smtClean="0"/>
              <a:t>‹#›</a:t>
            </a:fld>
            <a:endParaRPr lang="ru-RU"/>
          </a:p>
        </p:txBody>
      </p:sp>
    </p:spTree>
    <p:extLst>
      <p:ext uri="{BB962C8B-B14F-4D97-AF65-F5344CB8AC3E}">
        <p14:creationId xmlns:p14="http://schemas.microsoft.com/office/powerpoint/2010/main" val="1448815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F0582C-CF4D-4F3E-B706-D8865D9CF798}" type="datetimeFigureOut">
              <a:rPr lang="ru-RU" smtClean="0"/>
              <a:t>17.08.2021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428CE8-D774-4E8A-9F8B-155FDD6A9581}" type="slidenum">
              <a:rPr lang="ru-RU" smtClean="0"/>
              <a:t>‹#›</a:t>
            </a:fld>
            <a:endParaRPr lang="ru-RU"/>
          </a:p>
        </p:txBody>
      </p:sp>
    </p:spTree>
    <p:extLst>
      <p:ext uri="{BB962C8B-B14F-4D97-AF65-F5344CB8AC3E}">
        <p14:creationId xmlns:p14="http://schemas.microsoft.com/office/powerpoint/2010/main" val="1064961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F0582C-CF4D-4F3E-B706-D8865D9CF798}" type="datetimeFigureOut">
              <a:rPr lang="ru-RU" smtClean="0"/>
              <a:t>17.08.2021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428CE8-D774-4E8A-9F8B-155FDD6A9581}" type="slidenum">
              <a:rPr lang="ru-RU" smtClean="0"/>
              <a:t>‹#›</a:t>
            </a:fld>
            <a:endParaRPr lang="ru-RU"/>
          </a:p>
        </p:txBody>
      </p:sp>
    </p:spTree>
    <p:extLst>
      <p:ext uri="{BB962C8B-B14F-4D97-AF65-F5344CB8AC3E}">
        <p14:creationId xmlns:p14="http://schemas.microsoft.com/office/powerpoint/2010/main" val="4283197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F0582C-CF4D-4F3E-B706-D8865D9CF798}" type="datetimeFigureOut">
              <a:rPr lang="ru-RU" smtClean="0"/>
              <a:t>17.08.2021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428CE8-D774-4E8A-9F8B-155FDD6A9581}" type="slidenum">
              <a:rPr lang="ru-RU" smtClean="0"/>
              <a:t>‹#›</a:t>
            </a:fld>
            <a:endParaRPr lang="ru-RU"/>
          </a:p>
        </p:txBody>
      </p:sp>
    </p:spTree>
    <p:extLst>
      <p:ext uri="{BB962C8B-B14F-4D97-AF65-F5344CB8AC3E}">
        <p14:creationId xmlns:p14="http://schemas.microsoft.com/office/powerpoint/2010/main" val="16244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4F0582C-CF4D-4F3E-B706-D8865D9CF798}" type="datetimeFigureOut">
              <a:rPr lang="ru-RU" smtClean="0"/>
              <a:t>17.08.2021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428CE8-D774-4E8A-9F8B-155FDD6A9581}" type="slidenum">
              <a:rPr lang="ru-RU" smtClean="0"/>
              <a:t>‹#›</a:t>
            </a:fld>
            <a:endParaRPr lang="ru-RU"/>
          </a:p>
        </p:txBody>
      </p:sp>
    </p:spTree>
    <p:extLst>
      <p:ext uri="{BB962C8B-B14F-4D97-AF65-F5344CB8AC3E}">
        <p14:creationId xmlns:p14="http://schemas.microsoft.com/office/powerpoint/2010/main" val="2686500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4F0582C-CF4D-4F3E-B706-D8865D9CF798}" type="datetimeFigureOut">
              <a:rPr lang="ru-RU" smtClean="0"/>
              <a:t>17.08.2021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428CE8-D774-4E8A-9F8B-155FDD6A9581}" type="slidenum">
              <a:rPr lang="ru-RU" smtClean="0"/>
              <a:t>‹#›</a:t>
            </a:fld>
            <a:endParaRPr lang="ru-RU"/>
          </a:p>
        </p:txBody>
      </p:sp>
    </p:spTree>
    <p:extLst>
      <p:ext uri="{BB962C8B-B14F-4D97-AF65-F5344CB8AC3E}">
        <p14:creationId xmlns:p14="http://schemas.microsoft.com/office/powerpoint/2010/main" val="3130783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4F0582C-CF4D-4F3E-B706-D8865D9CF798}" type="datetimeFigureOut">
              <a:rPr lang="ru-RU" smtClean="0"/>
              <a:t>17.08.2021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9428CE8-D774-4E8A-9F8B-155FDD6A9581}" type="slidenum">
              <a:rPr lang="ru-RU" smtClean="0"/>
              <a:t>‹#›</a:t>
            </a:fld>
            <a:endParaRPr lang="ru-RU"/>
          </a:p>
        </p:txBody>
      </p:sp>
    </p:spTree>
    <p:extLst>
      <p:ext uri="{BB962C8B-B14F-4D97-AF65-F5344CB8AC3E}">
        <p14:creationId xmlns:p14="http://schemas.microsoft.com/office/powerpoint/2010/main" val="2073406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4F0582C-CF4D-4F3E-B706-D8865D9CF798}" type="datetimeFigureOut">
              <a:rPr lang="ru-RU" smtClean="0"/>
              <a:t>17.08.2021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9428CE8-D774-4E8A-9F8B-155FDD6A9581}" type="slidenum">
              <a:rPr lang="ru-RU" smtClean="0"/>
              <a:t>‹#›</a:t>
            </a:fld>
            <a:endParaRPr lang="ru-RU"/>
          </a:p>
        </p:txBody>
      </p:sp>
    </p:spTree>
    <p:extLst>
      <p:ext uri="{BB962C8B-B14F-4D97-AF65-F5344CB8AC3E}">
        <p14:creationId xmlns:p14="http://schemas.microsoft.com/office/powerpoint/2010/main" val="292041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4F0582C-CF4D-4F3E-B706-D8865D9CF798}" type="datetimeFigureOut">
              <a:rPr lang="ru-RU" smtClean="0"/>
              <a:t>17.08.2021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9428CE8-D774-4E8A-9F8B-155FDD6A9581}" type="slidenum">
              <a:rPr lang="ru-RU" smtClean="0"/>
              <a:t>‹#›</a:t>
            </a:fld>
            <a:endParaRPr lang="ru-RU"/>
          </a:p>
        </p:txBody>
      </p:sp>
    </p:spTree>
    <p:extLst>
      <p:ext uri="{BB962C8B-B14F-4D97-AF65-F5344CB8AC3E}">
        <p14:creationId xmlns:p14="http://schemas.microsoft.com/office/powerpoint/2010/main" val="2660634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F0582C-CF4D-4F3E-B706-D8865D9CF798}" type="datetimeFigureOut">
              <a:rPr lang="ru-RU" smtClean="0"/>
              <a:t>17.08.2021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428CE8-D774-4E8A-9F8B-155FDD6A9581}" type="slidenum">
              <a:rPr lang="ru-RU" smtClean="0"/>
              <a:t>‹#›</a:t>
            </a:fld>
            <a:endParaRPr lang="ru-RU"/>
          </a:p>
        </p:txBody>
      </p:sp>
    </p:spTree>
    <p:extLst>
      <p:ext uri="{BB962C8B-B14F-4D97-AF65-F5344CB8AC3E}">
        <p14:creationId xmlns:p14="http://schemas.microsoft.com/office/powerpoint/2010/main" val="1604840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F0582C-CF4D-4F3E-B706-D8865D9CF798}" type="datetimeFigureOut">
              <a:rPr lang="ru-RU" smtClean="0"/>
              <a:t>17.08.2021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428CE8-D774-4E8A-9F8B-155FDD6A9581}" type="slidenum">
              <a:rPr lang="ru-RU" smtClean="0"/>
              <a:t>‹#›</a:t>
            </a:fld>
            <a:endParaRPr lang="ru-RU"/>
          </a:p>
        </p:txBody>
      </p:sp>
    </p:spTree>
    <p:extLst>
      <p:ext uri="{BB962C8B-B14F-4D97-AF65-F5344CB8AC3E}">
        <p14:creationId xmlns:p14="http://schemas.microsoft.com/office/powerpoint/2010/main" val="288819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0582C-CF4D-4F3E-B706-D8865D9CF798}" type="datetimeFigureOut">
              <a:rPr lang="ru-RU" smtClean="0"/>
              <a:t>17.08.2021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28CE8-D774-4E8A-9F8B-155FDD6A9581}" type="slidenum">
              <a:rPr lang="ru-RU" smtClean="0"/>
              <a:t>‹#›</a:t>
            </a:fld>
            <a:endParaRPr lang="ru-RU"/>
          </a:p>
        </p:txBody>
      </p:sp>
    </p:spTree>
    <p:extLst>
      <p:ext uri="{BB962C8B-B14F-4D97-AF65-F5344CB8AC3E}">
        <p14:creationId xmlns:p14="http://schemas.microsoft.com/office/powerpoint/2010/main" val="290051605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99792" y="620688"/>
            <a:ext cx="3816424" cy="1008112"/>
          </a:xfrm>
        </p:spPr>
        <p:txBody>
          <a:bodyPr>
            <a:normAutofit/>
          </a:bodyPr>
          <a:lstStyle/>
          <a:p>
            <a:endParaRPr lang="ru-RU"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8640"/>
            <a:ext cx="8568952"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кругленный прямоугольник 2"/>
          <p:cNvSpPr/>
          <p:nvPr/>
        </p:nvSpPr>
        <p:spPr>
          <a:xfrm>
            <a:off x="251520" y="5949280"/>
            <a:ext cx="8784976" cy="7200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ru-RU" dirty="0" smtClean="0">
                <a:solidFill>
                  <a:schemeClr val="tx1"/>
                </a:solidFill>
              </a:rPr>
              <a:t>Презентация подготовлена   учителем  истории  МБОУ «СОШ № 33»  г. Кемерово </a:t>
            </a:r>
            <a:r>
              <a:rPr lang="ru-RU" dirty="0" err="1" smtClean="0">
                <a:solidFill>
                  <a:schemeClr val="tx1"/>
                </a:solidFill>
              </a:rPr>
              <a:t>Тимербаевой</a:t>
            </a:r>
            <a:r>
              <a:rPr lang="ru-RU" dirty="0" smtClean="0">
                <a:solidFill>
                  <a:schemeClr val="tx1"/>
                </a:solidFill>
              </a:rPr>
              <a:t> Ларисой  Константиновной совместно </a:t>
            </a:r>
            <a:r>
              <a:rPr lang="ru-RU" smtClean="0">
                <a:solidFill>
                  <a:schemeClr val="tx1"/>
                </a:solidFill>
              </a:rPr>
              <a:t>с ученицей </a:t>
            </a:r>
            <a:r>
              <a:rPr lang="ru-RU" dirty="0" smtClean="0">
                <a:solidFill>
                  <a:schemeClr val="tx1"/>
                </a:solidFill>
              </a:rPr>
              <a:t>9а класса </a:t>
            </a:r>
            <a:r>
              <a:rPr lang="ru-RU" dirty="0" err="1" smtClean="0">
                <a:solidFill>
                  <a:schemeClr val="tx1"/>
                </a:solidFill>
              </a:rPr>
              <a:t>Грень</a:t>
            </a:r>
            <a:r>
              <a:rPr lang="ru-RU" dirty="0" smtClean="0">
                <a:solidFill>
                  <a:schemeClr val="tx1"/>
                </a:solidFill>
              </a:rPr>
              <a:t> Д.Д.</a:t>
            </a:r>
            <a:endParaRPr lang="ru-RU" dirty="0">
              <a:solidFill>
                <a:schemeClr val="tx1"/>
              </a:solidFill>
            </a:endParaRPr>
          </a:p>
        </p:txBody>
      </p:sp>
    </p:spTree>
    <p:extLst>
      <p:ext uri="{BB962C8B-B14F-4D97-AF65-F5344CB8AC3E}">
        <p14:creationId xmlns:p14="http://schemas.microsoft.com/office/powerpoint/2010/main" val="3099600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5673" y="44624"/>
            <a:ext cx="6642751" cy="504056"/>
          </a:xfrm>
        </p:spPr>
        <p:style>
          <a:lnRef idx="1">
            <a:schemeClr val="accent4"/>
          </a:lnRef>
          <a:fillRef idx="2">
            <a:schemeClr val="accent4"/>
          </a:fillRef>
          <a:effectRef idx="1">
            <a:schemeClr val="accent4"/>
          </a:effectRef>
          <a:fontRef idx="minor">
            <a:schemeClr val="dk1"/>
          </a:fontRef>
        </p:style>
        <p:txBody>
          <a:bodyPr>
            <a:normAutofit/>
          </a:bodyPr>
          <a:lstStyle/>
          <a:p>
            <a:r>
              <a:rPr lang="ru-RU" sz="1800" dirty="0" smtClean="0"/>
              <a:t>                        Алексей Михайлович Романов (1645– 1676)</a:t>
            </a:r>
            <a:endParaRPr lang="ru-RU" sz="18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810" y="3693226"/>
            <a:ext cx="2212587" cy="243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740727"/>
            <a:ext cx="2448272" cy="285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273132" y="830940"/>
            <a:ext cx="8621853" cy="259806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latin typeface="Times New Roman" pitchFamily="18" charset="0"/>
                <a:cs typeface="Times New Roman" pitchFamily="18" charset="0"/>
              </a:rPr>
              <a:t>     В период правления Алексея Михайловича (1629-1676) Московское царство вело войну с Речью  </a:t>
            </a:r>
            <a:r>
              <a:rPr lang="ru-RU" sz="1400" dirty="0" err="1" smtClean="0">
                <a:latin typeface="Times New Roman" pitchFamily="18" charset="0"/>
                <a:cs typeface="Times New Roman" pitchFamily="18" charset="0"/>
              </a:rPr>
              <a:t>Посполитой</a:t>
            </a:r>
            <a:r>
              <a:rPr lang="ru-RU" sz="1400" dirty="0" smtClean="0">
                <a:latin typeface="Times New Roman" pitchFamily="18" charset="0"/>
                <a:cs typeface="Times New Roman" pitchFamily="18" charset="0"/>
              </a:rPr>
              <a:t> за левобережную Украину.  В 1656 г. Алексей  Михайлович принял титул всея  Великие и Малые и Белые России самодержец. Тем самым он провозглашал права </a:t>
            </a:r>
            <a:r>
              <a:rPr lang="ru-RU" sz="1400" dirty="0">
                <a:latin typeface="Times New Roman" pitchFamily="18" charset="0"/>
                <a:cs typeface="Times New Roman" pitchFamily="18" charset="0"/>
              </a:rPr>
              <a:t>Р</a:t>
            </a:r>
            <a:r>
              <a:rPr lang="ru-RU" sz="1400" dirty="0" smtClean="0">
                <a:latin typeface="Times New Roman" pitchFamily="18" charset="0"/>
                <a:cs typeface="Times New Roman" pitchFamily="18" charset="0"/>
              </a:rPr>
              <a:t>оссии на земли, когда-то входившие в ее состав, но оказавшиеся под властью  Польско-Литовского государства. </a:t>
            </a:r>
          </a:p>
          <a:p>
            <a:pPr algn="just"/>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Титул подчеркивал, что московский царь является  государем не только русских, но и украинцев и белорусов, т.е. восточнославянских народов. С середины 1650-х гг. крылья российского орла поднялись вверх, а в его лапах появились скипетр и держава – символы самодержавной власти. </a:t>
            </a:r>
          </a:p>
          <a:p>
            <a:pPr algn="just"/>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В 1663 г. впервые в русской истории из-под печатного станка в Москве вышла Библия – главная книга христианства. Не случайно в ней был изображен Государственный герб России. </a:t>
            </a:r>
          </a:p>
          <a:p>
            <a:pPr algn="just"/>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В 1654 г. двуглавый  орел увенчал шпиль Спасской башни Московского Кремля, а в 1688 г.  - шпили Троицкой и Боровицкой башен.</a:t>
            </a:r>
          </a:p>
          <a:p>
            <a:r>
              <a:rPr lang="ru-RU" sz="140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
        <p:nvSpPr>
          <p:cNvPr id="6" name="Текст 5"/>
          <p:cNvSpPr>
            <a:spLocks noGrp="1"/>
          </p:cNvSpPr>
          <p:nvPr>
            <p:ph type="body" sz="half" idx="2"/>
          </p:nvPr>
        </p:nvSpPr>
        <p:spPr>
          <a:xfrm>
            <a:off x="6745183" y="6209944"/>
            <a:ext cx="2256313" cy="504057"/>
          </a:xfrm>
        </p:spPr>
        <p:style>
          <a:lnRef idx="1">
            <a:schemeClr val="accent4"/>
          </a:lnRef>
          <a:fillRef idx="2">
            <a:schemeClr val="accent4"/>
          </a:fillRef>
          <a:effectRef idx="1">
            <a:schemeClr val="accent4"/>
          </a:effectRef>
          <a:fontRef idx="minor">
            <a:schemeClr val="dk1"/>
          </a:fontRef>
        </p:style>
        <p:txBody>
          <a:bodyPr>
            <a:normAutofit lnSpcReduction="10000"/>
          </a:bodyPr>
          <a:lstStyle/>
          <a:p>
            <a:r>
              <a:rPr lang="ru-RU" dirty="0" smtClean="0">
                <a:latin typeface="Times New Roman" pitchFamily="18" charset="0"/>
                <a:cs typeface="Times New Roman" pitchFamily="18" charset="0"/>
              </a:rPr>
              <a:t>Большая печать Алексея Михайловича  1667 г. </a:t>
            </a:r>
            <a:endParaRPr lang="ru-RU" dirty="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3740727"/>
            <a:ext cx="1682516" cy="239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3781443"/>
            <a:ext cx="18288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959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4625"/>
            <a:ext cx="5486400" cy="432048"/>
          </a:xfrm>
        </p:spPr>
        <p:style>
          <a:lnRef idx="1">
            <a:schemeClr val="accent4"/>
          </a:lnRef>
          <a:fillRef idx="2">
            <a:schemeClr val="accent4"/>
          </a:fillRef>
          <a:effectRef idx="1">
            <a:schemeClr val="accent4"/>
          </a:effectRef>
          <a:fontRef idx="minor">
            <a:schemeClr val="dk1"/>
          </a:fontRef>
        </p:style>
        <p:txBody>
          <a:bodyPr>
            <a:normAutofit/>
          </a:bodyPr>
          <a:lstStyle/>
          <a:p>
            <a:r>
              <a:rPr lang="ru-RU" sz="1800" dirty="0" smtClean="0">
                <a:latin typeface="Times New Roman" pitchFamily="18" charset="0"/>
                <a:cs typeface="Times New Roman" pitchFamily="18" charset="0"/>
              </a:rPr>
              <a:t>       Федор Алексеевич Романов (1676 – 1682)</a:t>
            </a:r>
            <a:endParaRPr lang="ru-RU" sz="1800" dirty="0">
              <a:latin typeface="Times New Roman" pitchFamily="18" charset="0"/>
              <a:cs typeface="Times New Roman" pitchFamily="18" charset="0"/>
            </a:endParaRPr>
          </a:p>
        </p:txBody>
      </p:sp>
      <p:sp>
        <p:nvSpPr>
          <p:cNvPr id="4" name="Текст 3"/>
          <p:cNvSpPr>
            <a:spLocks noGrp="1"/>
          </p:cNvSpPr>
          <p:nvPr>
            <p:ph type="body" sz="half" idx="2"/>
          </p:nvPr>
        </p:nvSpPr>
        <p:spPr>
          <a:xfrm>
            <a:off x="431032" y="5088099"/>
            <a:ext cx="8712968" cy="2376264"/>
          </a:xfrm>
        </p:spPr>
        <p:txBody>
          <a:bodyPr/>
          <a:lstStyle/>
          <a:p>
            <a:r>
              <a:rPr lang="ru-RU" dirty="0" smtClean="0"/>
              <a:t> </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060848"/>
            <a:ext cx="3313931" cy="391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кругленный прямоугольник 2"/>
          <p:cNvSpPr/>
          <p:nvPr/>
        </p:nvSpPr>
        <p:spPr>
          <a:xfrm>
            <a:off x="3923927" y="728700"/>
            <a:ext cx="5105183" cy="11161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400" dirty="0" smtClean="0">
                <a:latin typeface="Times New Roman" pitchFamily="18" charset="0"/>
                <a:cs typeface="Times New Roman" pitchFamily="18" charset="0"/>
              </a:rPr>
              <a:t>       При Федоре Алексеевиче (1661 – 1682)  трехглавый Орел заменяется старым двуглавым  Орлом и при этом ничего нового не отражает. </a:t>
            </a:r>
            <a:endParaRPr lang="ru-RU" sz="1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795648"/>
            <a:ext cx="3456384" cy="493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977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116632"/>
            <a:ext cx="4824536" cy="432048"/>
          </a:xfrm>
        </p:spPr>
        <p:style>
          <a:lnRef idx="1">
            <a:schemeClr val="accent4"/>
          </a:lnRef>
          <a:fillRef idx="2">
            <a:schemeClr val="accent4"/>
          </a:fillRef>
          <a:effectRef idx="1">
            <a:schemeClr val="accent4"/>
          </a:effectRef>
          <a:fontRef idx="minor">
            <a:schemeClr val="dk1"/>
          </a:fontRef>
        </p:style>
        <p:txBody>
          <a:bodyPr>
            <a:normAutofit/>
          </a:bodyPr>
          <a:lstStyle/>
          <a:p>
            <a:r>
              <a:rPr lang="ru-RU" dirty="0" smtClean="0">
                <a:latin typeface="Times New Roman" pitchFamily="18" charset="0"/>
                <a:cs typeface="Times New Roman" pitchFamily="18" charset="0"/>
              </a:rPr>
              <a:t>                   Петр I (1696 – 1725)</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179512" y="692696"/>
            <a:ext cx="8807871" cy="2395736"/>
          </a:xfrm>
        </p:spPr>
        <p:style>
          <a:lnRef idx="1">
            <a:schemeClr val="accent4"/>
          </a:lnRef>
          <a:fillRef idx="2">
            <a:schemeClr val="accent4"/>
          </a:fillRef>
          <a:effectRef idx="1">
            <a:schemeClr val="accent4"/>
          </a:effectRef>
          <a:fontRef idx="minor">
            <a:schemeClr val="dk1"/>
          </a:fontRef>
        </p:style>
        <p:txBody>
          <a:bodyPr>
            <a:normAutofit/>
          </a:bodyPr>
          <a:lstStyle/>
          <a:p>
            <a:pPr algn="just"/>
            <a:r>
              <a:rPr lang="ru-RU" dirty="0" smtClean="0">
                <a:latin typeface="Times New Roman" pitchFamily="18" charset="0"/>
                <a:cs typeface="Times New Roman" pitchFamily="18" charset="0"/>
              </a:rPr>
              <a:t>И сразу </a:t>
            </a:r>
            <a:r>
              <a:rPr lang="ru-RU" dirty="0">
                <a:latin typeface="Times New Roman" pitchFamily="18" charset="0"/>
                <a:cs typeface="Times New Roman" pitchFamily="18" charset="0"/>
              </a:rPr>
              <a:t>Г</a:t>
            </a:r>
            <a:r>
              <a:rPr lang="ru-RU" dirty="0" smtClean="0">
                <a:latin typeface="Times New Roman" pitchFamily="18" charset="0"/>
                <a:cs typeface="Times New Roman" pitchFamily="18" charset="0"/>
              </a:rPr>
              <a:t>осударственный </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Герб резко меняет свои формы. Начинается эпоха великих преобразований.  Столица переносится в Санкт-Петербург и Орел приобретает новые атрибуты. На главах появляются новые короны под общей большой, а на груди орденская цепь ордена Св. апостола Андрея Первозванного. Этот орден утвержденный Петром в 1798 году, стал первым в системе высших государственных наград России. Святой апостол Андрей Первозванный, один из небесных патронов Петра Алексеевича, был объявлен покровителем России. Синий косой  Андреевский крест становится основным элементом знака ордена Святого Андрея Первозванного и символом военно-морского флота России. С 1699 года встречается изображение двуглавого орла, окруженного цепью со знаком Андреевского ордена. А уже в следующем году Андреевский орден размещают на орле, вокруг щита с всадником. С первой четверти Х</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II</a:t>
            </a:r>
            <a:r>
              <a:rPr lang="ru-RU" dirty="0" smtClean="0">
                <a:latin typeface="Times New Roman" pitchFamily="18" charset="0"/>
                <a:cs typeface="Times New Roman" pitchFamily="18" charset="0"/>
              </a:rPr>
              <a:t> века цветами двуглавого орла стали коричневый (естественный) или черный. </a:t>
            </a:r>
            <a:endParaRPr lang="ru-RU" dirty="0">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329434"/>
            <a:ext cx="2160240" cy="302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24" y="3329433"/>
            <a:ext cx="3109732" cy="3364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6467" y="3329432"/>
            <a:ext cx="2560637" cy="302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477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920" y="116632"/>
            <a:ext cx="4248472" cy="504056"/>
          </a:xfrm>
        </p:spPr>
        <p:txBody>
          <a:bodyPr>
            <a:normAutofit/>
          </a:bodyPr>
          <a:lstStyle/>
          <a:p>
            <a:r>
              <a:rPr lang="ru-RU" dirty="0" smtClean="0"/>
              <a:t>          Екатерина </a:t>
            </a:r>
            <a:r>
              <a:rPr lang="en-US" dirty="0" smtClean="0">
                <a:latin typeface="Algerian"/>
              </a:rPr>
              <a:t>i</a:t>
            </a:r>
            <a:r>
              <a:rPr lang="ru-RU" dirty="0" smtClean="0">
                <a:latin typeface="Algerian"/>
              </a:rPr>
              <a:t> </a:t>
            </a:r>
            <a:r>
              <a:rPr lang="ru-RU" dirty="0" smtClean="0"/>
              <a:t> (1725 – 1727)</a:t>
            </a:r>
            <a:endParaRPr lang="ru-RU" dirty="0"/>
          </a:p>
        </p:txBody>
      </p:sp>
      <p:sp>
        <p:nvSpPr>
          <p:cNvPr id="3" name="Рисунок 2"/>
          <p:cNvSpPr>
            <a:spLocks noGrp="1"/>
          </p:cNvSpPr>
          <p:nvPr>
            <p:ph type="pic" idx="1"/>
          </p:nvPr>
        </p:nvSpPr>
        <p:spPr>
          <a:xfrm>
            <a:off x="4481749" y="2816932"/>
            <a:ext cx="2538523" cy="3420380"/>
          </a:xfrm>
        </p:spPr>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2307303"/>
            <a:ext cx="3528392" cy="395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764704"/>
            <a:ext cx="331236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flipH="1">
            <a:off x="3635890" y="764704"/>
            <a:ext cx="5328593" cy="127785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t>     </a:t>
            </a:r>
            <a:r>
              <a:rPr lang="ru-RU" sz="1400" dirty="0" smtClean="0">
                <a:latin typeface="Times New Roman" pitchFamily="18" charset="0"/>
                <a:cs typeface="Times New Roman" pitchFamily="18" charset="0"/>
              </a:rPr>
              <a:t>Указом императрицы Екатерины </a:t>
            </a:r>
            <a:r>
              <a:rPr lang="en-US" sz="1400" dirty="0" smtClean="0">
                <a:latin typeface="Times New Roman" pitchFamily="18" charset="0"/>
                <a:cs typeface="Times New Roman" pitchFamily="18" charset="0"/>
              </a:rPr>
              <a:t>I</a:t>
            </a:r>
            <a:r>
              <a:rPr lang="ru-RU" sz="1400" dirty="0" smtClean="0">
                <a:latin typeface="Times New Roman" pitchFamily="18" charset="0"/>
                <a:cs typeface="Times New Roman" pitchFamily="18" charset="0"/>
              </a:rPr>
              <a:t> (1684 – 1727)  от 11 марта 1726 года было закреплено описание герба: «Орел черный с распростертыми  крыльями, в желтом поле, на нем </a:t>
            </a:r>
            <a:r>
              <a:rPr lang="ru-RU" sz="1400" dirty="0" err="1" smtClean="0">
                <a:latin typeface="Times New Roman" pitchFamily="18" charset="0"/>
                <a:cs typeface="Times New Roman" pitchFamily="18" charset="0"/>
              </a:rPr>
              <a:t>ездец</a:t>
            </a:r>
            <a:r>
              <a:rPr lang="ru-RU" sz="1400" dirty="0" smtClean="0">
                <a:latin typeface="Times New Roman" pitchFamily="18" charset="0"/>
                <a:cs typeface="Times New Roman" pitchFamily="18" charset="0"/>
              </a:rPr>
              <a:t> (Всадник) серебряный в красном поле». </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4272156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95699" y="116632"/>
            <a:ext cx="3892525" cy="432048"/>
          </a:xfrm>
        </p:spPr>
        <p:style>
          <a:lnRef idx="1">
            <a:schemeClr val="accent4"/>
          </a:lnRef>
          <a:fillRef idx="2">
            <a:schemeClr val="accent4"/>
          </a:fillRef>
          <a:effectRef idx="1">
            <a:schemeClr val="accent4"/>
          </a:effectRef>
          <a:fontRef idx="minor">
            <a:schemeClr val="dk1"/>
          </a:fontRef>
        </p:style>
        <p:txBody>
          <a:bodyPr>
            <a:normAutofit/>
          </a:bodyPr>
          <a:lstStyle/>
          <a:p>
            <a:r>
              <a:rPr lang="ru-RU" dirty="0" smtClean="0"/>
              <a:t>Анна Иоанновна (1730-1740)</a:t>
            </a:r>
            <a:endParaRPr lang="ru-RU" dirty="0"/>
          </a:p>
        </p:txBody>
      </p:sp>
      <p:sp>
        <p:nvSpPr>
          <p:cNvPr id="3" name="Рисунок 2"/>
          <p:cNvSpPr>
            <a:spLocks noGrp="1"/>
          </p:cNvSpPr>
          <p:nvPr>
            <p:ph type="pic" idx="1"/>
          </p:nvPr>
        </p:nvSpPr>
        <p:spPr>
          <a:xfrm>
            <a:off x="6876936" y="4277066"/>
            <a:ext cx="1981200" cy="1793044"/>
          </a:xfrm>
        </p:spPr>
      </p:sp>
      <p:sp>
        <p:nvSpPr>
          <p:cNvPr id="4" name="Текст 3"/>
          <p:cNvSpPr>
            <a:spLocks noGrp="1"/>
          </p:cNvSpPr>
          <p:nvPr>
            <p:ph type="body" sz="half" idx="2"/>
          </p:nvPr>
        </p:nvSpPr>
        <p:spPr>
          <a:xfrm>
            <a:off x="6876256" y="6353944"/>
            <a:ext cx="2088232" cy="387424"/>
          </a:xfrm>
        </p:spPr>
        <p:style>
          <a:lnRef idx="1">
            <a:schemeClr val="accent4"/>
          </a:lnRef>
          <a:fillRef idx="2">
            <a:schemeClr val="accent4"/>
          </a:fillRef>
          <a:effectRef idx="1">
            <a:schemeClr val="accent4"/>
          </a:effectRef>
          <a:fontRef idx="minor">
            <a:schemeClr val="dk1"/>
          </a:fontRef>
        </p:style>
        <p:txBody>
          <a:bodyPr>
            <a:normAutofit fontScale="92500"/>
          </a:bodyPr>
          <a:lstStyle/>
          <a:p>
            <a:r>
              <a:rPr lang="ru-RU" dirty="0" smtClean="0">
                <a:latin typeface="Times New Roman" pitchFamily="18" charset="0"/>
                <a:cs typeface="Times New Roman" pitchFamily="18" charset="0"/>
              </a:rPr>
              <a:t>     Государственная печать</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419217"/>
            <a:ext cx="2442380" cy="2968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4180114"/>
            <a:ext cx="2088232" cy="205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ÐÐ¾ÑÐ¾Ð¶ÐµÐµ Ð¸Ð·Ð¾Ð±ÑÐ°Ð¶ÐµÐ½Ð¸Ð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794" y="1916832"/>
            <a:ext cx="3214094" cy="3973495"/>
          </a:xfrm>
          <a:prstGeom prst="rect">
            <a:avLst/>
          </a:prstGeom>
          <a:noFill/>
          <a:extLst>
            <a:ext uri="{909E8E84-426E-40DD-AFC4-6F175D3DCCD1}">
              <a14:hiddenFill xmlns:a14="http://schemas.microsoft.com/office/drawing/2010/main">
                <a:solidFill>
                  <a:srgbClr val="FFFFFF"/>
                </a:solidFill>
              </a14:hiddenFill>
            </a:ext>
          </a:extLst>
        </p:spPr>
      </p:pic>
      <p:sp>
        <p:nvSpPr>
          <p:cNvPr id="5" name="Скругленный прямоугольник 4"/>
          <p:cNvSpPr/>
          <p:nvPr/>
        </p:nvSpPr>
        <p:spPr>
          <a:xfrm>
            <a:off x="323528" y="692696"/>
            <a:ext cx="8499452" cy="7200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400" dirty="0" smtClean="0">
                <a:latin typeface="Times New Roman" pitchFamily="18" charset="0"/>
                <a:cs typeface="Times New Roman" pitchFamily="18" charset="0"/>
              </a:rPr>
              <a:t>В правлении Анны Иоанновны ( 1693 – 1740) Орел  практически не изменился за исключением непомерно вытянутого вверх тела.  </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1684856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7917" y="0"/>
            <a:ext cx="5092346" cy="548680"/>
          </a:xfrm>
        </p:spPr>
        <p:style>
          <a:lnRef idx="1">
            <a:schemeClr val="accent4"/>
          </a:lnRef>
          <a:fillRef idx="2">
            <a:schemeClr val="accent4"/>
          </a:fillRef>
          <a:effectRef idx="1">
            <a:schemeClr val="accent4"/>
          </a:effectRef>
          <a:fontRef idx="minor">
            <a:schemeClr val="dk1"/>
          </a:fontRef>
        </p:style>
        <p:txBody>
          <a:bodyPr>
            <a:normAutofit/>
          </a:bodyPr>
          <a:lstStyle/>
          <a:p>
            <a:r>
              <a:rPr lang="ru-RU" dirty="0" smtClean="0">
                <a:latin typeface="Times New Roman" pitchFamily="18" charset="0"/>
                <a:cs typeface="Times New Roman" pitchFamily="18" charset="0"/>
              </a:rPr>
              <a:t>          Елизавета Петровна (1741-1761)</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39055" y="6139543"/>
            <a:ext cx="4117542" cy="601826"/>
          </a:xfrm>
        </p:spPr>
        <p:style>
          <a:lnRef idx="1">
            <a:schemeClr val="accent4"/>
          </a:lnRef>
          <a:fillRef idx="2">
            <a:schemeClr val="accent4"/>
          </a:fillRef>
          <a:effectRef idx="1">
            <a:schemeClr val="accent4"/>
          </a:effectRef>
          <a:fontRef idx="minor">
            <a:schemeClr val="dk1"/>
          </a:fontRef>
        </p:style>
        <p:txBody>
          <a:bodyPr>
            <a:normAutofit/>
          </a:bodyPr>
          <a:lstStyle/>
          <a:p>
            <a:r>
              <a:rPr lang="ru-RU" dirty="0" smtClean="0"/>
              <a:t> Государственное знамя 1742 г. выполненное  ко дню коронации императрицы Елизаветы </a:t>
            </a:r>
            <a:r>
              <a:rPr lang="ru-RU" dirty="0"/>
              <a:t>П</a:t>
            </a:r>
            <a:r>
              <a:rPr lang="ru-RU" dirty="0" smtClean="0"/>
              <a:t>етровны </a:t>
            </a:r>
            <a:endParaRPr lang="ru-RU"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2334"/>
            <a:ext cx="3110709" cy="351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869" y="2056802"/>
            <a:ext cx="2524241" cy="3604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3942608" y="807523"/>
            <a:ext cx="5038524" cy="103730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ru-RU" sz="1400" dirty="0" smtClean="0">
                <a:latin typeface="Times New Roman" pitchFamily="18" charset="0"/>
                <a:cs typeface="Times New Roman" pitchFamily="18" charset="0"/>
              </a:rPr>
              <a:t>Российский герб   при Елизавете Петровне (1709 - 1761) не претерпел никаких изменений. </a:t>
            </a:r>
            <a:endParaRPr lang="ru-RU" sz="1400" dirty="0">
              <a:latin typeface="Times New Roman" pitchFamily="18" charset="0"/>
              <a:cs typeface="Times New Roman" pitchFamily="18" charset="0"/>
            </a:endParaRPr>
          </a:p>
        </p:txBody>
      </p:sp>
      <p:sp>
        <p:nvSpPr>
          <p:cNvPr id="9" name="Скругленный прямоугольник 8"/>
          <p:cNvSpPr/>
          <p:nvPr/>
        </p:nvSpPr>
        <p:spPr>
          <a:xfrm>
            <a:off x="4685774" y="5989856"/>
            <a:ext cx="4295358" cy="7184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ru-RU" sz="1400" dirty="0" smtClean="0">
                <a:latin typeface="Times New Roman" pitchFamily="18" charset="0"/>
                <a:cs typeface="Times New Roman" pitchFamily="18" charset="0"/>
              </a:rPr>
              <a:t>Изображение знамени, пожалованной императрицей Елизаветой Петровной </a:t>
            </a:r>
            <a:r>
              <a:rPr lang="ru-RU" sz="1400" dirty="0" err="1" smtClean="0">
                <a:latin typeface="Times New Roman" pitchFamily="18" charset="0"/>
                <a:cs typeface="Times New Roman" pitchFamily="18" charset="0"/>
              </a:rPr>
              <a:t>Дондук</a:t>
            </a:r>
            <a:r>
              <a:rPr lang="ru-RU" sz="1400" dirty="0" smtClean="0">
                <a:latin typeface="Times New Roman" pitchFamily="18" charset="0"/>
                <a:cs typeface="Times New Roman" pitchFamily="18" charset="0"/>
              </a:rPr>
              <a:t>-Даши при провозглашении его ханом Калмыцким. 1757 год.</a:t>
            </a:r>
            <a:endParaRPr lang="ru-RU" sz="1400" dirty="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730476"/>
            <a:ext cx="3110709" cy="225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3954" y="4093237"/>
            <a:ext cx="2004167" cy="184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65302" y="1918552"/>
            <a:ext cx="2081473"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138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5" y="116632"/>
            <a:ext cx="3456383" cy="432048"/>
          </a:xfrm>
          <a:solidFill>
            <a:schemeClr val="bg2">
              <a:lumMod val="75000"/>
            </a:schemeClr>
          </a:solidFill>
        </p:spPr>
        <p:style>
          <a:lnRef idx="2">
            <a:schemeClr val="accent2"/>
          </a:lnRef>
          <a:fillRef idx="1">
            <a:schemeClr val="lt1"/>
          </a:fillRef>
          <a:effectRef idx="0">
            <a:schemeClr val="accent2"/>
          </a:effectRef>
          <a:fontRef idx="minor">
            <a:schemeClr val="dk1"/>
          </a:fontRef>
        </p:style>
        <p:txBody>
          <a:bodyPr>
            <a:normAutofit/>
          </a:bodyPr>
          <a:lstStyle/>
          <a:p>
            <a:r>
              <a:rPr lang="ru-RU" dirty="0" smtClean="0"/>
              <a:t>   </a:t>
            </a:r>
            <a:r>
              <a:rPr lang="ru-RU" dirty="0" smtClean="0">
                <a:latin typeface="Times New Roman" pitchFamily="18" charset="0"/>
                <a:cs typeface="Times New Roman" pitchFamily="18" charset="0"/>
              </a:rPr>
              <a:t>Екатерина </a:t>
            </a:r>
            <a:r>
              <a:rPr lang="en-US" dirty="0" smtClean="0">
                <a:latin typeface="Andalus"/>
                <a:cs typeface="Andalus"/>
              </a:rPr>
              <a:t>II</a:t>
            </a:r>
            <a:r>
              <a:rPr lang="ru-RU" dirty="0" smtClean="0">
                <a:latin typeface="Andalus"/>
                <a:cs typeface="Andalus"/>
              </a:rPr>
              <a:t> (1762-1796)</a:t>
            </a:r>
            <a:endParaRPr lang="ru-RU" dirty="0"/>
          </a:p>
        </p:txBody>
      </p:sp>
      <p:sp>
        <p:nvSpPr>
          <p:cNvPr id="4" name="Текст 3"/>
          <p:cNvSpPr>
            <a:spLocks noGrp="1"/>
          </p:cNvSpPr>
          <p:nvPr>
            <p:ph type="body" sz="half" idx="2"/>
          </p:nvPr>
        </p:nvSpPr>
        <p:spPr>
          <a:xfrm>
            <a:off x="4590256" y="6408712"/>
            <a:ext cx="3635896" cy="295372"/>
          </a:xfrm>
          <a:solidFill>
            <a:schemeClr val="accent4">
              <a:lumMod val="40000"/>
              <a:lumOff val="60000"/>
            </a:schemeClr>
          </a:solidFill>
        </p:spPr>
        <p:txBody>
          <a:bodyPr>
            <a:normAutofit lnSpcReduction="10000"/>
          </a:bodyPr>
          <a:lstStyle/>
          <a:p>
            <a:r>
              <a:rPr lang="ru-RU" dirty="0" smtClean="0">
                <a:latin typeface="Times New Roman" pitchFamily="18" charset="0"/>
                <a:cs typeface="Times New Roman" pitchFamily="18" charset="0"/>
              </a:rPr>
              <a:t>        Гербовой  орел на печати Екатерины </a:t>
            </a:r>
            <a:r>
              <a:rPr lang="en-US" dirty="0" smtClean="0">
                <a:latin typeface="Times New Roman" pitchFamily="18" charset="0"/>
                <a:cs typeface="Times New Roman" pitchFamily="18" charset="0"/>
              </a:rPr>
              <a:t>II</a:t>
            </a:r>
            <a:endParaRPr lang="ru-RU"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72" y="660276"/>
            <a:ext cx="3473615"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717032"/>
            <a:ext cx="2772816" cy="269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3779912" y="188640"/>
            <a:ext cx="5256584" cy="3717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latin typeface="Times New Roman" pitchFamily="18" charset="0"/>
                <a:cs typeface="Times New Roman" pitchFamily="18" charset="0"/>
              </a:rPr>
              <a:t>     При</a:t>
            </a:r>
            <a:r>
              <a:rPr lang="ru-RU" dirty="0" smtClean="0"/>
              <a:t>   Е</a:t>
            </a:r>
            <a:r>
              <a:rPr lang="ru-RU" sz="1400" dirty="0" smtClean="0">
                <a:latin typeface="Times New Roman" pitchFamily="18" charset="0"/>
                <a:cs typeface="Times New Roman" pitchFamily="18" charset="0"/>
              </a:rPr>
              <a:t>катерине </a:t>
            </a:r>
            <a:r>
              <a:rPr lang="en-US" sz="1400" dirty="0" smtClean="0">
                <a:latin typeface="Times New Roman" pitchFamily="18" charset="0"/>
                <a:cs typeface="Times New Roman" pitchFamily="18" charset="0"/>
              </a:rPr>
              <a:t>II</a:t>
            </a:r>
            <a:r>
              <a:rPr lang="ru-RU" sz="1400" dirty="0" smtClean="0">
                <a:latin typeface="Times New Roman" pitchFamily="18" charset="0"/>
                <a:cs typeface="Times New Roman" pitchFamily="18" charset="0"/>
              </a:rPr>
              <a:t> (1729-1796) крылья орла поднимаются все выше и выше, приобретая </a:t>
            </a:r>
            <a:r>
              <a:rPr lang="ru-RU" sz="1400" dirty="0">
                <a:latin typeface="Times New Roman" pitchFamily="18" charset="0"/>
                <a:cs typeface="Times New Roman" pitchFamily="18" charset="0"/>
              </a:rPr>
              <a:t>б</a:t>
            </a:r>
            <a:r>
              <a:rPr lang="ru-RU" sz="1400" dirty="0" smtClean="0">
                <a:latin typeface="Times New Roman" pitchFamily="18" charset="0"/>
                <a:cs typeface="Times New Roman" pitchFamily="18" charset="0"/>
              </a:rPr>
              <a:t>олее аккуратный вид. Исчез геральдический щит, а пределах которого располагался  орел,  украшенный цепью ордена Андрея Первозванного. Широкий массивный хвост орла, его крылья, поднимавшиеся до самых клювов, скипетр и держава в когтях органично вписывались в почти правильную окружность. Клювы орла на этот раз закрыты. Мирный орел Екатерины </a:t>
            </a:r>
            <a:r>
              <a:rPr lang="en-US" sz="1400" dirty="0" smtClean="0">
                <a:latin typeface="Times New Roman" pitchFamily="18" charset="0"/>
                <a:cs typeface="Times New Roman" pitchFamily="18" charset="0"/>
              </a:rPr>
              <a:t>II</a:t>
            </a:r>
            <a:r>
              <a:rPr lang="ru-RU" sz="1400" dirty="0" smtClean="0">
                <a:latin typeface="Times New Roman" pitchFamily="18" charset="0"/>
                <a:cs typeface="Times New Roman" pitchFamily="18" charset="0"/>
              </a:rPr>
              <a:t> должен был явить миру царство гармонии и благоденствия, которое,  вопреки восстанию Пугачева и кровавому подавлению его, она хотела представить миру как результат своего мудрого и просвещенного человеколюбивого правления. </a:t>
            </a:r>
          </a:p>
          <a:p>
            <a:pPr algn="just"/>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Для коронации Екатерины </a:t>
            </a:r>
            <a:r>
              <a:rPr lang="en-US" sz="1400" dirty="0" smtClean="0">
                <a:latin typeface="Times New Roman" pitchFamily="18" charset="0"/>
                <a:cs typeface="Times New Roman" pitchFamily="18" charset="0"/>
              </a:rPr>
              <a:t>II</a:t>
            </a:r>
            <a:r>
              <a:rPr lang="ru-RU" sz="1400" dirty="0" smtClean="0">
                <a:latin typeface="Times New Roman" pitchFamily="18" charset="0"/>
                <a:cs typeface="Times New Roman" pitchFamily="18" charset="0"/>
              </a:rPr>
              <a:t> в 1762 г была сделана придворным ювелиром И. </a:t>
            </a:r>
            <a:r>
              <a:rPr lang="ru-RU" sz="1400" dirty="0" err="1" smtClean="0">
                <a:latin typeface="Times New Roman" pitchFamily="18" charset="0"/>
                <a:cs typeface="Times New Roman" pitchFamily="18" charset="0"/>
              </a:rPr>
              <a:t>Позье</a:t>
            </a:r>
            <a:r>
              <a:rPr lang="ru-RU" sz="1400" dirty="0" smtClean="0">
                <a:latin typeface="Times New Roman" pitchFamily="18" charset="0"/>
                <a:cs typeface="Times New Roman" pitchFamily="18" charset="0"/>
              </a:rPr>
              <a:t>  императорская корона, которой впоследствии венчались все российские государи. </a:t>
            </a:r>
            <a:r>
              <a:rPr lang="ru-RU" dirty="0" smtClean="0"/>
              <a:t> </a:t>
            </a:r>
            <a:endParaRPr lang="ru-RU"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72" y="4293096"/>
            <a:ext cx="3473615" cy="23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634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466" y="102638"/>
            <a:ext cx="8785014" cy="363894"/>
          </a:xfrm>
        </p:spPr>
        <p:txBody>
          <a:bodyPr>
            <a:noAutofit/>
          </a:bodyPr>
          <a:lstStyle/>
          <a:p>
            <a:r>
              <a:rPr lang="ru-RU" sz="2400" b="0" dirty="0" smtClean="0">
                <a:latin typeface="Times New Roman" pitchFamily="18" charset="0"/>
                <a:cs typeface="Times New Roman" pitchFamily="18" charset="0"/>
              </a:rPr>
              <a:t>                                                      </a:t>
            </a:r>
            <a:r>
              <a:rPr lang="ru-RU" sz="2400" dirty="0" smtClean="0">
                <a:solidFill>
                  <a:schemeClr val="accent2"/>
                </a:solidFill>
                <a:latin typeface="Times New Roman" pitchFamily="18" charset="0"/>
                <a:cs typeface="Times New Roman" pitchFamily="18" charset="0"/>
              </a:rPr>
              <a:t>Павел </a:t>
            </a:r>
            <a:r>
              <a:rPr lang="ru-RU" sz="2400" dirty="0" smtClean="0">
                <a:solidFill>
                  <a:schemeClr val="accent2"/>
                </a:solidFill>
                <a:latin typeface="Times New Roman" pitchFamily="18" charset="0"/>
                <a:cs typeface="Andalus"/>
              </a:rPr>
              <a:t>I </a:t>
            </a:r>
            <a:r>
              <a:rPr lang="ru-RU" sz="2400" dirty="0" smtClean="0">
                <a:solidFill>
                  <a:schemeClr val="accent2"/>
                </a:solidFill>
                <a:latin typeface="Times New Roman" pitchFamily="18" charset="0"/>
                <a:cs typeface="Times New Roman" pitchFamily="18" charset="0"/>
              </a:rPr>
              <a:t>(1796 – 1801)</a:t>
            </a:r>
            <a:endParaRPr lang="ru-RU" sz="2400" dirty="0">
              <a:solidFill>
                <a:schemeClr val="accent2"/>
              </a:solidFill>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7" y="4390054"/>
            <a:ext cx="2685449" cy="235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6" y="116632"/>
            <a:ext cx="268545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3131840" y="498764"/>
            <a:ext cx="5832649" cy="37223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latin typeface="Times New Roman" pitchFamily="18" charset="0"/>
                <a:cs typeface="Times New Roman" pitchFamily="18" charset="0"/>
              </a:rPr>
              <a:t>     Орел императора Павла </a:t>
            </a:r>
            <a:r>
              <a:rPr lang="en-US" sz="1400" dirty="0" smtClean="0">
                <a:latin typeface="Times New Roman" pitchFamily="18" charset="0"/>
                <a:cs typeface="Times New Roman" pitchFamily="18" charset="0"/>
              </a:rPr>
              <a:t>I</a:t>
            </a:r>
            <a:r>
              <a:rPr lang="ru-RU" sz="1400" dirty="0" smtClean="0">
                <a:latin typeface="Times New Roman" pitchFamily="18" charset="0"/>
                <a:cs typeface="Times New Roman" pitchFamily="18" charset="0"/>
              </a:rPr>
              <a:t> (1754-1801 гг.)  появился еще задолго до кончины Екатерины как бы в противовес ее Орлу для отличия гатчинских батальонов от всей русской армии</a:t>
            </a:r>
            <a:r>
              <a:rPr lang="ru-RU" sz="1400" dirty="0">
                <a:latin typeface="Times New Roman" pitchFamily="18" charset="0"/>
                <a:cs typeface="Times New Roman" pitchFamily="18" charset="0"/>
              </a:rPr>
              <a:t>.</a:t>
            </a:r>
            <a:endParaRPr lang="ru-RU" sz="1400" dirty="0" smtClean="0">
              <a:latin typeface="Times New Roman" pitchFamily="18" charset="0"/>
              <a:cs typeface="Times New Roman" pitchFamily="18" charset="0"/>
            </a:endParaRPr>
          </a:p>
          <a:p>
            <a:pPr algn="just"/>
            <a:r>
              <a:rPr lang="ru-RU" sz="1400" dirty="0" smtClean="0">
                <a:latin typeface="Times New Roman" pitchFamily="18" charset="0"/>
                <a:cs typeface="Times New Roman" pitchFamily="18" charset="0"/>
              </a:rPr>
              <a:t>      После захвата  французскими войсками  острова Мальты, Павел </a:t>
            </a:r>
            <a:r>
              <a:rPr lang="en-US" sz="1400" dirty="0" smtClean="0">
                <a:latin typeface="Times New Roman" pitchFamily="18" charset="0"/>
                <a:cs typeface="Times New Roman" pitchFamily="18" charset="0"/>
              </a:rPr>
              <a:t>I</a:t>
            </a:r>
            <a:r>
              <a:rPr lang="ru-RU" sz="1400" dirty="0" smtClean="0">
                <a:latin typeface="Times New Roman" pitchFamily="18" charset="0"/>
                <a:cs typeface="Times New Roman" pitchFamily="18" charset="0"/>
              </a:rPr>
              <a:t> </a:t>
            </a:r>
            <a:r>
              <a:rPr lang="ru-RU" sz="1400" dirty="0" smtClean="0">
                <a:latin typeface="Algerian"/>
                <a:cs typeface="Times New Roman" pitchFamily="18" charset="0"/>
              </a:rPr>
              <a:t>за помощь   </a:t>
            </a:r>
            <a:r>
              <a:rPr lang="ru-RU" sz="1400" dirty="0">
                <a:latin typeface="Algerian"/>
                <a:cs typeface="Times New Roman" pitchFamily="18" charset="0"/>
              </a:rPr>
              <a:t>О</a:t>
            </a:r>
            <a:r>
              <a:rPr lang="ru-RU" sz="1400" dirty="0" smtClean="0">
                <a:latin typeface="Algerian"/>
                <a:cs typeface="Times New Roman" pitchFamily="18" charset="0"/>
              </a:rPr>
              <a:t>рдену  был награжден мальтийским крестом и крестом Ла Валетта  </a:t>
            </a:r>
            <a:r>
              <a:rPr lang="ru-RU" sz="1400" dirty="0" smtClean="0">
                <a:latin typeface="Times New Roman" pitchFamily="18" charset="0"/>
                <a:cs typeface="Times New Roman" pitchFamily="18" charset="0"/>
              </a:rPr>
              <a:t>-  высшей военной наградой госпитальеров, Павел стал и великим магистром рыцарского ордена св. Иоанна Иерусалимского.  Указом от 10 августа 1799 г.</a:t>
            </a:r>
            <a:r>
              <a:rPr lang="ru-RU" sz="1400" dirty="0" smtClean="0">
                <a:latin typeface="Algerian"/>
                <a:cs typeface="Times New Roman" pitchFamily="18" charset="0"/>
              </a:rPr>
              <a:t> включении в состав государственного герба российской империи мальтийского креста и короны. </a:t>
            </a:r>
            <a:r>
              <a:rPr lang="ru-RU" sz="1400" dirty="0" smtClean="0">
                <a:latin typeface="Times New Roman" pitchFamily="18" charset="0"/>
                <a:cs typeface="Times New Roman" pitchFamily="18" charset="0"/>
              </a:rPr>
              <a:t>Кроме этих нововведений Павел </a:t>
            </a:r>
            <a:r>
              <a:rPr lang="en-US" sz="1400" dirty="0" smtClean="0">
                <a:latin typeface="Algerian"/>
                <a:cs typeface="Times New Roman" pitchFamily="18" charset="0"/>
              </a:rPr>
              <a:t>i</a:t>
            </a:r>
            <a:r>
              <a:rPr lang="ru-RU" sz="1400" dirty="0" smtClean="0">
                <a:latin typeface="Algerian"/>
                <a:cs typeface="Times New Roman" pitchFamily="18" charset="0"/>
              </a:rPr>
              <a:t> сделал первую в истории государства попытку ввести полный </a:t>
            </a:r>
            <a:r>
              <a:rPr lang="ru-RU" sz="1400" dirty="0" smtClean="0">
                <a:latin typeface="Times New Roman" pitchFamily="18" charset="0"/>
                <a:cs typeface="Times New Roman" pitchFamily="18" charset="0"/>
              </a:rPr>
              <a:t>(Большой) герб российской империи.</a:t>
            </a:r>
            <a:r>
              <a:rPr lang="ru-RU" sz="1400" dirty="0" smtClean="0">
                <a:latin typeface="Algerian"/>
                <a:cs typeface="Times New Roman" pitchFamily="18" charset="0"/>
              </a:rPr>
              <a:t> В манифесте от </a:t>
            </a:r>
            <a:r>
              <a:rPr lang="ru-RU" sz="1400" dirty="0" smtClean="0">
                <a:latin typeface="Times New Roman" pitchFamily="18" charset="0"/>
                <a:cs typeface="Times New Roman" pitchFamily="18" charset="0"/>
              </a:rPr>
              <a:t>16 декабря 1800 г. было дано полное его описание. Большой российский герб должен был символизировать собой внутреннее единство и могущество России, но проект остался не реализованным из-за убийства Павла 1. </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774" y="4390054"/>
            <a:ext cx="5525716" cy="234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442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3096344" cy="504056"/>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l"/>
            <a:r>
              <a:rPr lang="ru-RU" sz="2000" dirty="0" smtClean="0">
                <a:latin typeface="Times New Roman" pitchFamily="18" charset="0"/>
                <a:cs typeface="Times New Roman" pitchFamily="18" charset="0"/>
              </a:rPr>
              <a:t>  Александр </a:t>
            </a:r>
            <a:r>
              <a:rPr lang="en-US" sz="2000" dirty="0" smtClean="0">
                <a:latin typeface="Times New Roman" pitchFamily="18" charset="0"/>
                <a:cs typeface="Times New Roman" pitchFamily="18" charset="0"/>
              </a:rPr>
              <a:t>I</a:t>
            </a:r>
            <a:r>
              <a:rPr lang="ru-RU" sz="2000" dirty="0" smtClean="0">
                <a:latin typeface="Times New Roman" pitchFamily="18" charset="0"/>
                <a:cs typeface="Times New Roman" pitchFamily="18" charset="0"/>
              </a:rPr>
              <a:t> (1801 – 1825)</a:t>
            </a:r>
            <a:endParaRPr lang="ru-RU" sz="2000" dirty="0">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908720"/>
            <a:ext cx="302433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Скругленный прямоугольник 3"/>
          <p:cNvSpPr/>
          <p:nvPr/>
        </p:nvSpPr>
        <p:spPr>
          <a:xfrm>
            <a:off x="3491880" y="332657"/>
            <a:ext cx="5544616" cy="35387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latin typeface="Times New Roman" pitchFamily="18" charset="0"/>
                <a:cs typeface="Times New Roman" pitchFamily="18" charset="0"/>
              </a:rPr>
              <a:t>     Взошедший на престол в результате дворцового заговора старший сын Павла </a:t>
            </a:r>
            <a:r>
              <a:rPr lang="en-US" sz="1400" dirty="0" smtClean="0">
                <a:latin typeface="Times New Roman" pitchFamily="18" charset="0"/>
                <a:cs typeface="Times New Roman" pitchFamily="18" charset="0"/>
              </a:rPr>
              <a:t>I</a:t>
            </a:r>
            <a:r>
              <a:rPr lang="ru-RU" sz="1400" dirty="0" smtClean="0">
                <a:latin typeface="Times New Roman" pitchFamily="18" charset="0"/>
                <a:cs typeface="Times New Roman" pitchFamily="18" charset="0"/>
              </a:rPr>
              <a:t> Александр </a:t>
            </a:r>
            <a:r>
              <a:rPr lang="en-US" sz="1400" dirty="0" smtClean="0">
                <a:latin typeface="Times New Roman" pitchFamily="18" charset="0"/>
                <a:cs typeface="Times New Roman" pitchFamily="18" charset="0"/>
              </a:rPr>
              <a:t>I</a:t>
            </a:r>
            <a:r>
              <a:rPr lang="ru-RU" sz="1400" dirty="0" smtClean="0">
                <a:latin typeface="Times New Roman" pitchFamily="18" charset="0"/>
                <a:cs typeface="Times New Roman" pitchFamily="18" charset="0"/>
              </a:rPr>
              <a:t> (1777 – 1825) вскоре ликвидировал орден в России. С российского герба были убраны мальтийский крест и корона. Но при нем русский орел подвергся влиянию стиля ампир, сложившемуся во Франции при императоре Наполеоне. В 1808 году орел был растянут по горизонтали, в левую лапу он получил лавровый  венок и ленту, а в правую – пучок стрел, факел, горящий с двух концов, или ленту – в другом варианте. В 1817 году щиток на груди орла заострен, убрана цепь Андрея Первозванного. </a:t>
            </a:r>
          </a:p>
          <a:p>
            <a:pPr algn="just"/>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Второй тип герба – орел с поднятыми крыльями, увенчанный тремя коронами. Щит с московским гербом на его груди обрамлялся цепью ордена Андрея Первозванного. А на крыльях  орла – шесть щитков с гербами наиболее важных земель, названия которых входили в императорский титул.</a:t>
            </a:r>
            <a:endParaRPr lang="ru-RU" sz="1400" dirty="0">
              <a:latin typeface="Times New Roman" pitchFamily="18" charset="0"/>
              <a:cs typeface="Times New Roman" pitchFamily="18"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9516" y="4118491"/>
            <a:ext cx="2329389"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4118491"/>
            <a:ext cx="2681777" cy="252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20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7353" y="118753"/>
            <a:ext cx="4885184" cy="501936"/>
          </a:xfrm>
        </p:spPr>
        <p:txBody>
          <a:bodyPr>
            <a:normAutofit/>
          </a:bodyPr>
          <a:lstStyle/>
          <a:p>
            <a:endParaRPr lang="ru-RU" sz="2000" dirty="0">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755" y="936250"/>
            <a:ext cx="3062101" cy="443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уга 3"/>
          <p:cNvSpPr/>
          <p:nvPr/>
        </p:nvSpPr>
        <p:spPr>
          <a:xfrm>
            <a:off x="539552" y="476672"/>
            <a:ext cx="4320480"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 name="Скругленный прямоугольник 4"/>
          <p:cNvSpPr/>
          <p:nvPr/>
        </p:nvSpPr>
        <p:spPr>
          <a:xfrm>
            <a:off x="1835696" y="118753"/>
            <a:ext cx="5104878" cy="5019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t>Николай </a:t>
            </a:r>
            <a:r>
              <a:rPr lang="en-US" dirty="0" smtClean="0">
                <a:latin typeface="Algerian"/>
              </a:rPr>
              <a:t>i</a:t>
            </a:r>
            <a:r>
              <a:rPr lang="ru-RU" dirty="0" smtClean="0">
                <a:latin typeface="Algerian"/>
              </a:rPr>
              <a:t> </a:t>
            </a:r>
            <a:r>
              <a:rPr lang="ru-RU" dirty="0" smtClean="0">
                <a:latin typeface="Times New Roman" pitchFamily="18" charset="0"/>
                <a:cs typeface="Times New Roman" pitchFamily="18" charset="0"/>
              </a:rPr>
              <a:t>(1825 – 1855)</a:t>
            </a:r>
            <a:endParaRPr lang="ru-RU" dirty="0">
              <a:latin typeface="Times New Roman" pitchFamily="18" charset="0"/>
              <a:cs typeface="Times New Roman" pitchFamily="18" charset="0"/>
            </a:endParaRPr>
          </a:p>
        </p:txBody>
      </p:sp>
      <p:sp>
        <p:nvSpPr>
          <p:cNvPr id="6" name="Скругленный прямоугольник 5"/>
          <p:cNvSpPr/>
          <p:nvPr/>
        </p:nvSpPr>
        <p:spPr>
          <a:xfrm>
            <a:off x="3635896" y="908720"/>
            <a:ext cx="5436852" cy="34563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latin typeface="Times New Roman" pitchFamily="18" charset="0"/>
                <a:cs typeface="Times New Roman" pitchFamily="18" charset="0"/>
              </a:rPr>
              <a:t>       В начале своего правления Николай </a:t>
            </a:r>
            <a:r>
              <a:rPr lang="en-US" sz="1400" dirty="0" smtClean="0">
                <a:latin typeface="Algerian"/>
                <a:cs typeface="Times New Roman" pitchFamily="18" charset="0"/>
              </a:rPr>
              <a:t>i</a:t>
            </a:r>
            <a:r>
              <a:rPr lang="ru-RU" sz="1400" dirty="0" smtClean="0">
                <a:latin typeface="Algerian"/>
                <a:cs typeface="Times New Roman" pitchFamily="18" charset="0"/>
              </a:rPr>
              <a:t> </a:t>
            </a:r>
            <a:r>
              <a:rPr lang="ru-RU" sz="1400" dirty="0" smtClean="0">
                <a:latin typeface="Times New Roman" pitchFamily="18" charset="0"/>
                <a:cs typeface="Times New Roman" pitchFamily="18" charset="0"/>
              </a:rPr>
              <a:t>(1796-1855) </a:t>
            </a:r>
            <a:r>
              <a:rPr lang="ru-RU" sz="1400" dirty="0" smtClean="0">
                <a:latin typeface="Algerian"/>
                <a:cs typeface="Times New Roman" pitchFamily="18" charset="0"/>
              </a:rPr>
              <a:t>подавил восстание декабристов, в </a:t>
            </a:r>
            <a:r>
              <a:rPr lang="ru-RU" sz="1400" dirty="0" smtClean="0">
                <a:latin typeface="Times New Roman" pitchFamily="18" charset="0"/>
                <a:cs typeface="Times New Roman" pitchFamily="18" charset="0"/>
              </a:rPr>
              <a:t>1829</a:t>
            </a:r>
            <a:r>
              <a:rPr lang="ru-RU" sz="1400" dirty="0" smtClean="0">
                <a:latin typeface="Algerian"/>
                <a:cs typeface="Times New Roman" pitchFamily="18" charset="0"/>
              </a:rPr>
              <a:t> г. короновался на царство Польское, в </a:t>
            </a:r>
            <a:r>
              <a:rPr lang="ru-RU" sz="1400" dirty="0" smtClean="0">
                <a:latin typeface="Times New Roman" pitchFamily="18" charset="0"/>
                <a:cs typeface="Times New Roman" pitchFamily="18" charset="0"/>
              </a:rPr>
              <a:t>1832</a:t>
            </a:r>
            <a:r>
              <a:rPr lang="ru-RU" sz="1400" dirty="0" smtClean="0">
                <a:latin typeface="Algerian"/>
                <a:cs typeface="Times New Roman" pitchFamily="18" charset="0"/>
              </a:rPr>
              <a:t> г. подавил там восстание и лишил Польшу государственного управления, сейма, государственного совета и национальных войск.  При нем было официально закреплено одновременно существование двух типов государственного герба.  На одном из них крылья орла </a:t>
            </a:r>
            <a:r>
              <a:rPr lang="ru-RU" sz="1400" dirty="0" smtClean="0">
                <a:latin typeface="Times New Roman" pitchFamily="18" charset="0"/>
                <a:cs typeface="Times New Roman" pitchFamily="18" charset="0"/>
              </a:rPr>
              <a:t> в 1833-1834 годах   были несколько подняты, под одной короной, с образом Святого Георгия  на груди и со скипетром и державой. На другом варианте герба орла изображали с поднятыми крыльями, на которых размещали титульные гербы, на правом – казанский, астраханский и сибирский, а на левом польский, </a:t>
            </a:r>
            <a:r>
              <a:rPr lang="ru-RU" sz="1400" dirty="0" err="1" smtClean="0">
                <a:latin typeface="Times New Roman" pitchFamily="18" charset="0"/>
                <a:cs typeface="Times New Roman" pitchFamily="18" charset="0"/>
              </a:rPr>
              <a:t>таврический</a:t>
            </a:r>
            <a:r>
              <a:rPr lang="ru-RU" sz="1400" dirty="0" smtClean="0">
                <a:latin typeface="Times New Roman" pitchFamily="18" charset="0"/>
                <a:cs typeface="Times New Roman" pitchFamily="18" charset="0"/>
              </a:rPr>
              <a:t> и финляндский. </a:t>
            </a:r>
            <a:endParaRPr lang="ru-RU" sz="14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4653136"/>
            <a:ext cx="2425807" cy="205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2674" y="4653136"/>
            <a:ext cx="2552359" cy="205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71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0192" y="0"/>
            <a:ext cx="2725055" cy="504056"/>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ru-RU" dirty="0" smtClean="0"/>
              <a:t>        Печать Ивана </a:t>
            </a:r>
            <a:r>
              <a:rPr lang="en-US" dirty="0" smtClean="0"/>
              <a:t>III</a:t>
            </a:r>
            <a:endParaRPr lang="ru-RU" dirty="0"/>
          </a:p>
        </p:txBody>
      </p:sp>
      <p:sp>
        <p:nvSpPr>
          <p:cNvPr id="4" name="Текст 3"/>
          <p:cNvSpPr>
            <a:spLocks noGrp="1"/>
          </p:cNvSpPr>
          <p:nvPr>
            <p:ph type="body" sz="half" idx="2"/>
          </p:nvPr>
        </p:nvSpPr>
        <p:spPr>
          <a:xfrm>
            <a:off x="104351" y="2996952"/>
            <a:ext cx="6264696" cy="3744416"/>
          </a:xfrm>
        </p:spPr>
        <p:style>
          <a:lnRef idx="1">
            <a:schemeClr val="accent4"/>
          </a:lnRef>
          <a:fillRef idx="2">
            <a:schemeClr val="accent4"/>
          </a:fillRef>
          <a:effectRef idx="1">
            <a:schemeClr val="accent4"/>
          </a:effectRef>
          <a:fontRef idx="minor">
            <a:schemeClr val="dk1"/>
          </a:fontRef>
        </p:style>
        <p:txBody>
          <a:bodyPr>
            <a:normAutofit lnSpcReduction="10000"/>
          </a:bodyPr>
          <a:lstStyle/>
          <a:p>
            <a:pPr algn="just"/>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   </a:t>
            </a:r>
          </a:p>
          <a:p>
            <a:pPr algn="just"/>
            <a:r>
              <a:rPr lang="ru-RU"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Иван </a:t>
            </a:r>
            <a:r>
              <a:rPr lang="en-US" sz="1600" dirty="0" smtClean="0">
                <a:latin typeface="Times New Roman" pitchFamily="18" charset="0"/>
                <a:cs typeface="Times New Roman" pitchFamily="18" charset="0"/>
              </a:rPr>
              <a:t>III</a:t>
            </a:r>
            <a:r>
              <a:rPr lang="ru-RU" sz="1600" dirty="0" smtClean="0">
                <a:latin typeface="Times New Roman" pitchFamily="18" charset="0"/>
                <a:cs typeface="Times New Roman" pitchFamily="18" charset="0"/>
              </a:rPr>
              <a:t>  в 1472 г. возлагает на обе главы Орла Цесарские  венцы, одновременно на груди орла появляется щит с изображением иконы Св. Георгия Победоносца.  В 1480 г. Царь Московский становится Самодержцем, т.е. независимым и самостоятельным. Это обстоятельство находит свое отражение в видоизменении Орла, в его лапах появляется меч и православный крест. </a:t>
            </a:r>
            <a:r>
              <a:rPr lang="ru-RU" sz="1600" dirty="0" err="1" smtClean="0">
                <a:latin typeface="Times New Roman" pitchFamily="18" charset="0"/>
                <a:cs typeface="Times New Roman" pitchFamily="18" charset="0"/>
              </a:rPr>
              <a:t>Породнение</a:t>
            </a:r>
            <a:r>
              <a:rPr lang="ru-RU" sz="1600" dirty="0" smtClean="0">
                <a:latin typeface="Times New Roman" pitchFamily="18" charset="0"/>
                <a:cs typeface="Times New Roman" pitchFamily="18" charset="0"/>
              </a:rPr>
              <a:t> династий не только символизировало преемственность власти московских князей от Византии, но и ставило их вровень с европейскими странами.</a:t>
            </a:r>
          </a:p>
          <a:p>
            <a:pPr algn="just"/>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    Первым достоверным свидетельством использования двуглавого орла в качестве государственной эмблемы является печать, скрепившая в 1497 году его грамоту на земельные владения удельных князей. Тогда же изображения позолоченного двуглавого орла на красном поле появилось на стенах  </a:t>
            </a:r>
            <a:r>
              <a:rPr lang="ru-RU" sz="1600" dirty="0" err="1" smtClean="0">
                <a:latin typeface="Times New Roman" pitchFamily="18" charset="0"/>
                <a:cs typeface="Times New Roman" pitchFamily="18" charset="0"/>
              </a:rPr>
              <a:t>Грановитой</a:t>
            </a:r>
            <a:r>
              <a:rPr lang="ru-RU" sz="1600" dirty="0" smtClean="0">
                <a:latin typeface="Times New Roman" pitchFamily="18" charset="0"/>
                <a:cs typeface="Times New Roman" pitchFamily="18" charset="0"/>
              </a:rPr>
              <a:t>  палаты в Кремле.  </a:t>
            </a:r>
          </a:p>
          <a:p>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  </a:t>
            </a:r>
            <a:endParaRPr lang="ru-RU" sz="1600"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179" y="130629"/>
            <a:ext cx="3020242" cy="265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6632"/>
            <a:ext cx="270080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043" y="620688"/>
            <a:ext cx="2533446" cy="1489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4895" y="2348880"/>
            <a:ext cx="2225742" cy="201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1044" y="4725144"/>
            <a:ext cx="259420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212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7301" y="116632"/>
            <a:ext cx="3672408" cy="439387"/>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ru-RU" dirty="0" smtClean="0">
                <a:latin typeface="Times New Roman" pitchFamily="18" charset="0"/>
                <a:cs typeface="Times New Roman" pitchFamily="18" charset="0"/>
              </a:rPr>
              <a:t>     </a:t>
            </a:r>
            <a:br>
              <a:rPr lang="ru-RU" dirty="0" smtClean="0">
                <a:latin typeface="Times New Roman" pitchFamily="18" charset="0"/>
                <a:cs typeface="Times New Roman" pitchFamily="18" charset="0"/>
              </a:rPr>
            </a:br>
            <a:r>
              <a:rPr lang="ru-RU" dirty="0" smtClean="0">
                <a:latin typeface="Andalus"/>
                <a:cs typeface="Andalus"/>
              </a:rPr>
              <a:t> </a:t>
            </a:r>
            <a:br>
              <a:rPr lang="ru-RU" dirty="0" smtClean="0">
                <a:latin typeface="Andalus"/>
                <a:cs typeface="Andalus"/>
              </a:rPr>
            </a:br>
            <a:r>
              <a:rPr lang="ru-RU" dirty="0">
                <a:latin typeface="Andalus"/>
                <a:cs typeface="Andalus"/>
              </a:rPr>
              <a:t/>
            </a:r>
            <a:br>
              <a:rPr lang="ru-RU" dirty="0">
                <a:latin typeface="Andalus"/>
                <a:cs typeface="Andalus"/>
              </a:rPr>
            </a:br>
            <a:r>
              <a:rPr lang="ru-RU" dirty="0" smtClean="0">
                <a:latin typeface="Andalus"/>
                <a:cs typeface="Andalus"/>
              </a:rPr>
              <a:t>                                                                            </a:t>
            </a:r>
            <a:r>
              <a:rPr lang="ru-RU" dirty="0" smtClean="0">
                <a:latin typeface="Times New Roman" pitchFamily="18" charset="0"/>
                <a:cs typeface="Times New Roman" pitchFamily="18" charset="0"/>
              </a:rPr>
              <a:t>                                                                             Александр </a:t>
            </a:r>
            <a:r>
              <a:rPr lang="en-US" dirty="0" smtClean="0">
                <a:latin typeface="Times New Roman" pitchFamily="18" charset="0"/>
                <a:cs typeface="Times New Roman" pitchFamily="18" charset="0"/>
              </a:rPr>
              <a:t>II</a:t>
            </a:r>
            <a:r>
              <a:rPr lang="ru-RU" dirty="0" smtClean="0">
                <a:latin typeface="Times New Roman" pitchFamily="18" charset="0"/>
                <a:cs typeface="Times New Roman" pitchFamily="18" charset="0"/>
              </a:rPr>
              <a:t>  (1855-1881)</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8028384" y="620687"/>
            <a:ext cx="864096" cy="432049"/>
          </a:xfrm>
        </p:spPr>
        <p:txBody>
          <a:bodyPr/>
          <a:lstStyle/>
          <a:p>
            <a:r>
              <a:rPr lang="ru-RU" dirty="0" smtClean="0">
                <a:latin typeface="Times New Roman" pitchFamily="18" charset="0"/>
                <a:cs typeface="Times New Roman" pitchFamily="18" charset="0"/>
              </a:rPr>
              <a:t>     </a:t>
            </a:r>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4387841"/>
            <a:ext cx="2736303" cy="230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418470"/>
            <a:ext cx="2387162"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104891" y="676192"/>
            <a:ext cx="8837228" cy="35448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latin typeface="Times New Roman" pitchFamily="18" charset="0"/>
                <a:cs typeface="Times New Roman" pitchFamily="18" charset="0"/>
              </a:rPr>
              <a:t>     В 1855 – 1857 годах в ходе геральдической  реформы, которая проводилась под руководством барона Б. Кене, тип государственного орла был изменен под влиянием германских образцов. Рисунок  Малого  герба  России, исполненный А. Фадеевым, был  высочайше  утвержден   8 декабря 1856 года.  Этот вариант герба отличался от предшествующих: положение крыльев (они высоко подняты, значительно выше голов орла),  но и количеством «титульных» гербов на крыльях. На правом помещались щиты с гербами  Казани,  Польши, Херсонеса - Таврического и объединенным гербом Великих Княжеств (Киевского, Владимирского, Новгородского), на левом – щиты с гербами Астрахани, Сибири, Грузии, Финляндии. </a:t>
            </a:r>
          </a:p>
          <a:p>
            <a:pPr algn="just"/>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Также известен и другой орел Александра </a:t>
            </a:r>
            <a:r>
              <a:rPr lang="en-US" sz="1400" dirty="0" smtClean="0">
                <a:latin typeface="Times New Roman" pitchFamily="18" charset="0"/>
                <a:cs typeface="Times New Roman" pitchFamily="18" charset="0"/>
              </a:rPr>
              <a:t>II</a:t>
            </a:r>
            <a:r>
              <a:rPr lang="ru-RU" sz="1400" dirty="0" smtClean="0">
                <a:latin typeface="Times New Roman" pitchFamily="18" charset="0"/>
                <a:cs typeface="Times New Roman" pitchFamily="18" charset="0"/>
              </a:rPr>
              <a:t>, где Орлу возвращается блеск золота. Скипетр и держава заменяются факелом и венком. В продолжении царствования венок и факел несколько раз заменяются скипетром и державой и несколько раз возвращаются. </a:t>
            </a:r>
          </a:p>
          <a:p>
            <a:pPr algn="just"/>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11 апреля 1857 года последовало Высочайшее утверждение всего комплекса государственных гербов. В него вошли: Большой. Средний и малый, гербы членов императорской фамилии., а также «титульные» гербы. Одновременно были утверждены рисунки государственных печатей, ковчегов (футляров) для печатей, </a:t>
            </a:r>
          </a:p>
          <a:p>
            <a:pPr algn="just"/>
            <a:r>
              <a:rPr lang="ru-RU" sz="1400" dirty="0">
                <a:latin typeface="Times New Roman" pitchFamily="18" charset="0"/>
                <a:cs typeface="Times New Roman" pitchFamily="18" charset="0"/>
              </a:rPr>
              <a:t>а</a:t>
            </a:r>
            <a:r>
              <a:rPr lang="ru-RU" sz="1400" dirty="0" smtClean="0">
                <a:latin typeface="Times New Roman" pitchFamily="18" charset="0"/>
                <a:cs typeface="Times New Roman" pitchFamily="18" charset="0"/>
              </a:rPr>
              <a:t> также печатей главных и низших присутственных  мест и лиц. В общей сложности одним актом  утвердили сто десять рисунков, литографированных А </a:t>
            </a:r>
            <a:r>
              <a:rPr lang="ru-RU" sz="1400" dirty="0" err="1" smtClean="0">
                <a:latin typeface="Times New Roman" pitchFamily="18" charset="0"/>
                <a:cs typeface="Times New Roman" pitchFamily="18" charset="0"/>
              </a:rPr>
              <a:t>Бегровым</a:t>
            </a:r>
            <a:r>
              <a:rPr lang="ru-RU" sz="1400" dirty="0" smtClean="0">
                <a:latin typeface="Times New Roman" pitchFamily="18" charset="0"/>
                <a:cs typeface="Times New Roman" pitchFamily="18" charset="0"/>
              </a:rPr>
              <a:t>. 31 мая 1857 г. Сенат опубликовал Указ с описанием новых гербов и норм их употребления.  </a:t>
            </a:r>
            <a:endParaRPr lang="ru-RU" sz="1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515" y="4387842"/>
            <a:ext cx="2316678" cy="228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832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1800" y="116632"/>
            <a:ext cx="3714800" cy="504056"/>
          </a:xfrm>
        </p:spPr>
        <p:style>
          <a:lnRef idx="1">
            <a:schemeClr val="accent4"/>
          </a:lnRef>
          <a:fillRef idx="2">
            <a:schemeClr val="accent4"/>
          </a:fillRef>
          <a:effectRef idx="1">
            <a:schemeClr val="accent4"/>
          </a:effectRef>
          <a:fontRef idx="minor">
            <a:schemeClr val="dk1"/>
          </a:fontRef>
        </p:style>
        <p:txBody>
          <a:bodyPr>
            <a:normAutofit/>
          </a:bodyPr>
          <a:lstStyle/>
          <a:p>
            <a:r>
              <a:rPr lang="ru-RU" dirty="0" smtClean="0"/>
              <a:t>   </a:t>
            </a:r>
            <a:r>
              <a:rPr lang="ru-RU" dirty="0" smtClean="0">
                <a:latin typeface="Times New Roman" pitchFamily="18" charset="0"/>
                <a:cs typeface="Times New Roman" pitchFamily="18" charset="0"/>
              </a:rPr>
              <a:t>Александр </a:t>
            </a:r>
            <a:r>
              <a:rPr lang="en-US" dirty="0" smtClean="0">
                <a:latin typeface="Andalus"/>
                <a:cs typeface="Andalus"/>
              </a:rPr>
              <a:t>III</a:t>
            </a:r>
            <a:r>
              <a:rPr lang="ru-RU" dirty="0" smtClean="0">
                <a:latin typeface="Andalus"/>
                <a:cs typeface="Andalus"/>
              </a:rPr>
              <a:t> (1845 – 1894)</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179512" y="836712"/>
            <a:ext cx="8774483" cy="2664296"/>
          </a:xfrm>
        </p:spPr>
        <p:style>
          <a:lnRef idx="1">
            <a:schemeClr val="accent4"/>
          </a:lnRef>
          <a:fillRef idx="2">
            <a:schemeClr val="accent4"/>
          </a:fillRef>
          <a:effectRef idx="1">
            <a:schemeClr val="accent4"/>
          </a:effectRef>
          <a:fontRef idx="minor">
            <a:schemeClr val="dk1"/>
          </a:fontRef>
        </p:style>
        <p:txBody>
          <a:bodyPr/>
          <a:lstStyle/>
          <a:p>
            <a:pPr algn="just"/>
            <a:r>
              <a:rPr lang="ru-RU" dirty="0" smtClean="0">
                <a:latin typeface="Times New Roman" pitchFamily="18" charset="0"/>
                <a:cs typeface="Times New Roman" pitchFamily="18" charset="0"/>
              </a:rPr>
              <a:t>     24 июля 1882 года Император Александр </a:t>
            </a:r>
            <a:r>
              <a:rPr lang="en-US" dirty="0" smtClean="0">
                <a:latin typeface="Times New Roman" pitchFamily="18" charset="0"/>
                <a:cs typeface="Times New Roman" pitchFamily="18" charset="0"/>
              </a:rPr>
              <a:t>III</a:t>
            </a:r>
            <a:r>
              <a:rPr lang="ru-RU" dirty="0" smtClean="0">
                <a:latin typeface="Times New Roman" pitchFamily="18" charset="0"/>
                <a:cs typeface="Times New Roman" pitchFamily="18" charset="0"/>
              </a:rPr>
              <a:t> (1845-1894)  в Петергофе утвердил рисунок Большого Герба Российской империи, на котором была сохранена композиция, но изменены детали, в частности фигуры архангелов. Кроме того, императорские </a:t>
            </a:r>
            <a:r>
              <a:rPr lang="ru-RU" dirty="0">
                <a:latin typeface="Times New Roman" pitchFamily="18" charset="0"/>
                <a:cs typeface="Times New Roman" pitchFamily="18" charset="0"/>
              </a:rPr>
              <a:t>к</a:t>
            </a:r>
            <a:r>
              <a:rPr lang="ru-RU" dirty="0" smtClean="0">
                <a:latin typeface="Times New Roman" pitchFamily="18" charset="0"/>
                <a:cs typeface="Times New Roman" pitchFamily="18" charset="0"/>
              </a:rPr>
              <a:t>ороны стали изображать наподобие реальных алмазных венцов, использовавшихся при коронации. Большой российский государственный герб, Высочайше утвержденный 3 ноября 1882 года, есть в золотом щите черный двуглавый орел, коронованный двумя императорскими коронами, над которыми такая же, но в большем виде, корона, с двумя развивающимися  концами ленты Андреевского  ордена.  Государственный орел держит скипетр и державу. На груди орла герб Московский. Щит увенчан шлемом святого великого князя Александра Невского. Намет черный с золотом. Вокруг щита цепь ордена св. апостола Андрея Первозванного; по сторонам изображения святых Архистратига Михаила и Архангела Гавриила. Сень золотая, коронованная императорскою короною, усеянная российскими орлами и подложенная горностаем. На ней червленая надпись: С Нами БОГ! Над сенью государственная хоругвь, с восьмиконечным на древке крестом.</a:t>
            </a:r>
            <a:endParaRPr lang="ru-RU" dirty="0">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779759"/>
            <a:ext cx="2808312" cy="298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734" y="4005064"/>
            <a:ext cx="2075754" cy="241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849" y="3779759"/>
            <a:ext cx="2309327" cy="274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61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381" y="-1365"/>
            <a:ext cx="2909453" cy="54868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ru-RU" dirty="0" smtClean="0"/>
              <a:t> </a:t>
            </a:r>
            <a:r>
              <a:rPr lang="ru-RU" sz="2200" dirty="0" smtClean="0">
                <a:latin typeface="Times New Roman" pitchFamily="18" charset="0"/>
                <a:cs typeface="Times New Roman" pitchFamily="18" charset="0"/>
              </a:rPr>
              <a:t>Николай I</a:t>
            </a:r>
            <a:r>
              <a:rPr lang="en-US" sz="2200" dirty="0" smtClean="0">
                <a:latin typeface="Times New Roman" pitchFamily="18" charset="0"/>
                <a:cs typeface="Times New Roman" pitchFamily="18" charset="0"/>
              </a:rPr>
              <a:t>I</a:t>
            </a:r>
            <a:r>
              <a:rPr lang="ru-RU" sz="2200" dirty="0" smtClean="0">
                <a:latin typeface="Times New Roman" pitchFamily="18" charset="0"/>
                <a:cs typeface="Times New Roman" pitchFamily="18" charset="0"/>
              </a:rPr>
              <a:t> (1894 –1918)   </a:t>
            </a:r>
            <a:endParaRPr lang="ru-RU" sz="22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672" y="2780928"/>
            <a:ext cx="2930247" cy="310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80" y="692696"/>
            <a:ext cx="2909454" cy="334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836" y="3526004"/>
            <a:ext cx="2853324" cy="206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80" y="4184983"/>
            <a:ext cx="2909454" cy="215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кругленный прямоугольник 2"/>
          <p:cNvSpPr/>
          <p:nvPr/>
        </p:nvSpPr>
        <p:spPr>
          <a:xfrm>
            <a:off x="179624" y="6483927"/>
            <a:ext cx="2979212" cy="30731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latin typeface="Times New Roman" pitchFamily="18" charset="0"/>
                <a:cs typeface="Times New Roman" pitchFamily="18" charset="0"/>
              </a:rPr>
              <a:t>Имперский флаг</a:t>
            </a:r>
            <a:endParaRPr lang="ru-RU" dirty="0">
              <a:latin typeface="Times New Roman" pitchFamily="18" charset="0"/>
              <a:cs typeface="Times New Roman" pitchFamily="18" charset="0"/>
            </a:endParaRPr>
          </a:p>
        </p:txBody>
      </p:sp>
      <p:sp>
        <p:nvSpPr>
          <p:cNvPr id="4" name="Скругленный прямоугольник 3"/>
          <p:cNvSpPr/>
          <p:nvPr/>
        </p:nvSpPr>
        <p:spPr>
          <a:xfrm>
            <a:off x="3395899" y="188641"/>
            <a:ext cx="5748101" cy="20882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ru-RU" sz="1400" dirty="0">
                <a:latin typeface="Times New Roman" pitchFamily="18" charset="0"/>
                <a:cs typeface="Times New Roman" pitchFamily="18" charset="0"/>
              </a:rPr>
              <a:t>И</a:t>
            </a:r>
            <a:r>
              <a:rPr lang="ru-RU" sz="1400" dirty="0" smtClean="0">
                <a:latin typeface="Times New Roman" pitchFamily="18" charset="0"/>
                <a:cs typeface="Times New Roman" pitchFamily="18" charset="0"/>
              </a:rPr>
              <a:t>мператор Николай </a:t>
            </a:r>
            <a:r>
              <a:rPr lang="en-US" sz="1400" dirty="0" smtClean="0">
                <a:latin typeface="Times New Roman" pitchFamily="18" charset="0"/>
                <a:cs typeface="Times New Roman" pitchFamily="18" charset="0"/>
              </a:rPr>
              <a:t>II</a:t>
            </a:r>
            <a:r>
              <a:rPr lang="ru-RU" sz="1400" dirty="0" smtClean="0">
                <a:latin typeface="Times New Roman" pitchFamily="18" charset="0"/>
                <a:cs typeface="Times New Roman" pitchFamily="18" charset="0"/>
              </a:rPr>
              <a:t> (1868-1918), вступил на российский престол в возрасте 26 лет. В январе 1895 г. было высочайше </a:t>
            </a:r>
            <a:r>
              <a:rPr lang="ru-RU" sz="1400" dirty="0" err="1" smtClean="0">
                <a:latin typeface="Times New Roman" pitchFamily="18" charset="0"/>
                <a:cs typeface="Times New Roman" pitchFamily="18" charset="0"/>
              </a:rPr>
              <a:t>повелено</a:t>
            </a:r>
            <a:r>
              <a:rPr lang="ru-RU" sz="1400" dirty="0" smtClean="0">
                <a:latin typeface="Times New Roman" pitchFamily="18" charset="0"/>
                <a:cs typeface="Times New Roman" pitchFamily="18" charset="0"/>
              </a:rPr>
              <a:t> оставить без перемен рисунок государственного орла, выполненный академиком А. Шарлеманем. Последний по времени акт – «Основные положения государственного устройства Российской империи» 1906 года -  подтвердил все предшествующие законоположения, касающиеся Государственного герба.</a:t>
            </a:r>
            <a:endParaRPr lang="ru-RU" sz="1400" dirty="0">
              <a:latin typeface="Times New Roman" pitchFamily="18" charset="0"/>
              <a:cs typeface="Times New Roman" pitchFamily="18" charset="0"/>
            </a:endParaRPr>
          </a:p>
        </p:txBody>
      </p:sp>
      <p:sp>
        <p:nvSpPr>
          <p:cNvPr id="5" name="Скругленный прямоугольник 4"/>
          <p:cNvSpPr/>
          <p:nvPr/>
        </p:nvSpPr>
        <p:spPr>
          <a:xfrm>
            <a:off x="6341016" y="6165304"/>
            <a:ext cx="2437558" cy="4722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t>Семья Николая </a:t>
            </a:r>
            <a:r>
              <a:rPr lang="en-US" dirty="0" smtClean="0"/>
              <a:t>II</a:t>
            </a:r>
            <a:endParaRPr lang="ru-RU" dirty="0"/>
          </a:p>
        </p:txBody>
      </p:sp>
    </p:spTree>
    <p:extLst>
      <p:ext uri="{BB962C8B-B14F-4D97-AF65-F5344CB8AC3E}">
        <p14:creationId xmlns:p14="http://schemas.microsoft.com/office/powerpoint/2010/main" val="641708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712968" cy="1152128"/>
          </a:xfrm>
        </p:spPr>
        <p:style>
          <a:lnRef idx="1">
            <a:schemeClr val="accent4"/>
          </a:lnRef>
          <a:fillRef idx="2">
            <a:schemeClr val="accent4"/>
          </a:fillRef>
          <a:effectRef idx="1">
            <a:schemeClr val="accent4"/>
          </a:effectRef>
          <a:fontRef idx="minor">
            <a:schemeClr val="dk1"/>
          </a:fontRef>
        </p:style>
        <p:txBody>
          <a:bodyPr>
            <a:normAutofit/>
          </a:bodyPr>
          <a:lstStyle/>
          <a:p>
            <a:pPr algn="l"/>
            <a:r>
              <a:rPr lang="ru-RU" sz="1400" dirty="0" smtClean="0">
                <a:latin typeface="Times New Roman" pitchFamily="18" charset="0"/>
                <a:cs typeface="Times New Roman" pitchFamily="18" charset="0"/>
              </a:rPr>
              <a:t>     Летом 1918 года  советское правительство приняло решение покончить с исторической символикой России. Принятая 10 июля 1918 года  Конституция провозгласила в государственном гербе не земельные, а партийные, политические, символы: двуглавый орел был заменен красным щитом,  на котором изображались перекрещенные серп и молот и восходящее солнце как символ перемен. </a:t>
            </a:r>
            <a:endParaRPr lang="ru-RU" sz="1400" dirty="0">
              <a:latin typeface="Times New Roman" pitchFamily="18" charset="0"/>
              <a:cs typeface="Times New Roman" pitchFamily="18" charset="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491880" y="4646626"/>
            <a:ext cx="2109399" cy="217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4685627"/>
            <a:ext cx="252027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75856" y="1490384"/>
            <a:ext cx="5760640" cy="30162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dirty="0" smtClean="0"/>
              <a:t>    В </a:t>
            </a:r>
            <a:r>
              <a:rPr lang="ru-RU" sz="1400" dirty="0">
                <a:latin typeface="Times New Roman" pitchFamily="18" charset="0"/>
                <a:cs typeface="Times New Roman" pitchFamily="18" charset="0"/>
              </a:rPr>
              <a:t>начале </a:t>
            </a:r>
            <a:r>
              <a:rPr lang="ru-RU" sz="1400" dirty="0" smtClean="0">
                <a:latin typeface="Times New Roman" pitchFamily="18" charset="0"/>
                <a:cs typeface="Times New Roman" pitchFamily="18" charset="0"/>
              </a:rPr>
              <a:t>1920 г.  Советское правительство решило улучшить  форму герба. В результате вверху на щите появилось сокращенное название – РСФСР,  а сам щит окаймлялся пшеничными колосьями, закрепленными  красной лентой с девизом «Пролетарии всех стран соединяйтесь!». Серп и молот в гербе символизировали нерушимый союз  рабочих и крестьян, красный цвет – революцию, творческое созидание, борьбу;  солнце – благородную цель построения коммунизма;  венок пшеницы -  мирный созидательный труд и благополучие державы;  девиз – верность учению К. Маркса, предложенному  еще в 1848 г.  и впервые прозвучавшему  на Лондонском конгрессе Союза коммунистов.  </a:t>
            </a:r>
          </a:p>
          <a:p>
            <a:pPr algn="just"/>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Новый герб был узаконен Конституцией РСФСР 11мая 1925 г. и не менялся вплоть до 1954 года. </a:t>
            </a:r>
            <a:endParaRPr lang="ru-RU" sz="1400" dirty="0">
              <a:latin typeface="Times New Roman" pitchFamily="18" charset="0"/>
              <a:cs typeface="Times New Roman" pitchFamily="18" charset="0"/>
            </a:endParaRPr>
          </a:p>
          <a:p>
            <a:endParaRPr lang="ru-RU"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90384"/>
            <a:ext cx="2850390" cy="510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233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6309320"/>
            <a:ext cx="5650516" cy="36004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ru-RU" dirty="0" smtClean="0"/>
              <a:t>Государственный герб  Российской Федерации (2000).</a:t>
            </a:r>
            <a:endParaRPr lang="ru-RU" dirty="0"/>
          </a:p>
        </p:txBody>
      </p:sp>
      <p:sp>
        <p:nvSpPr>
          <p:cNvPr id="4" name="Текст 3"/>
          <p:cNvSpPr>
            <a:spLocks noGrp="1"/>
          </p:cNvSpPr>
          <p:nvPr>
            <p:ph type="body" sz="half" idx="2"/>
          </p:nvPr>
        </p:nvSpPr>
        <p:spPr>
          <a:xfrm>
            <a:off x="2627784" y="620688"/>
            <a:ext cx="5601816" cy="792088"/>
          </a:xfrm>
        </p:spPr>
        <p:txBody>
          <a:bodyPr/>
          <a:lstStyle/>
          <a:p>
            <a:endParaRPr lang="ru-RU"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77" y="2276872"/>
            <a:ext cx="2863061"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179512" y="188640"/>
            <a:ext cx="8856984" cy="172819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latin typeface="Times New Roman" pitchFamily="18" charset="0"/>
                <a:cs typeface="Times New Roman" pitchFamily="18" charset="0"/>
              </a:rPr>
              <a:t>     Окончательная редакция Государственного герба Российской Федерации была закреплена Федеральным конституционным законом «О Государственном гербе Российской Федерации», который был принят Государственной Думой 8 декабря 2000 г.  Согласно этому документу Государственный герб РФ представляет собой четырехугольный геральдический щит с закругленными нижними углами и заостренной оконечности. В основе было взято изображение двуглавого Орла со всеми его традиционными атрибутами государственной власти.  В статье  2 закона указывалось, что воспроизведение Государственного герба РФ допускается и без  геральдического щита. </a:t>
            </a:r>
            <a:endParaRPr lang="ru-RU" sz="1400" dirty="0">
              <a:latin typeface="Times New Roman" pitchFamily="18" charset="0"/>
              <a:cs typeface="Times New Roman" pitchFamily="18" charset="0"/>
            </a:endParaRPr>
          </a:p>
        </p:txBody>
      </p:sp>
      <p:sp>
        <p:nvSpPr>
          <p:cNvPr id="3" name="TextBox 2"/>
          <p:cNvSpPr txBox="1"/>
          <p:nvPr/>
        </p:nvSpPr>
        <p:spPr>
          <a:xfrm>
            <a:off x="3347864" y="2296142"/>
            <a:ext cx="5544616" cy="35394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400" dirty="0" smtClean="0">
                <a:latin typeface="Times New Roman" pitchFamily="18" charset="0"/>
                <a:cs typeface="Times New Roman" pitchFamily="18" charset="0"/>
              </a:rPr>
              <a:t>Однако символика  гербовых изображений переосмыслена и получила современное толкование,  более отвечающее духу времени и демократическим переменам в стране.  В современном значении короны на государственном гербе Российской Федерации могут рассматриваться так же, как символы трех ветвей власти – судебной, исполнительной и  представительной. Скипетр может толковаться как символ защиты суверенитета, держава – символизировать единство, целостность и правовой характер государства. Византийская империя была евроазиатской державой, в ней жили и греки, и армяне, и другие народы. Орел в ее гербе с головами, смотрящими на Запад и Восток, символизировал, в том числе  и единство этих двух начал. Это актуально и для России, которая всегда была страной многонациональной, объединяющей под одним гербом народы и Азии и Европы. Державный орел России – не только символ ее государственности, но и символ наших древних корней, тысячелетней истории. </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3568072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9832" y="116632"/>
            <a:ext cx="4326620" cy="360040"/>
          </a:xfrm>
        </p:spPr>
        <p:style>
          <a:lnRef idx="1">
            <a:schemeClr val="accent4"/>
          </a:lnRef>
          <a:fillRef idx="2">
            <a:schemeClr val="accent4"/>
          </a:fillRef>
          <a:effectRef idx="1">
            <a:schemeClr val="accent4"/>
          </a:effectRef>
          <a:fontRef idx="minor">
            <a:schemeClr val="dk1"/>
          </a:fontRef>
        </p:style>
        <p:txBody>
          <a:bodyPr>
            <a:noAutofit/>
          </a:bodyPr>
          <a:lstStyle/>
          <a:p>
            <a:r>
              <a:rPr lang="ru-RU" sz="2000" dirty="0" smtClean="0">
                <a:latin typeface="Times New Roman" pitchFamily="18" charset="0"/>
                <a:cs typeface="Times New Roman" pitchFamily="18" charset="0"/>
              </a:rPr>
              <a:t>Василий </a:t>
            </a:r>
            <a:r>
              <a:rPr lang="en-US" sz="2000" dirty="0" smtClean="0">
                <a:latin typeface="Times New Roman" pitchFamily="18" charset="0"/>
                <a:cs typeface="Times New Roman" pitchFamily="18" charset="0"/>
              </a:rPr>
              <a:t>III</a:t>
            </a:r>
            <a:r>
              <a:rPr lang="ru-RU" sz="2000" dirty="0" smtClean="0">
                <a:latin typeface="Times New Roman" pitchFamily="18" charset="0"/>
                <a:cs typeface="Times New Roman" pitchFamily="18" charset="0"/>
              </a:rPr>
              <a:t> (1505 – 1533 )</a:t>
            </a:r>
            <a:endParaRPr lang="ru-RU" sz="2000" dirty="0">
              <a:latin typeface="Times New Roman" pitchFamily="18" charset="0"/>
              <a:cs typeface="Times New Roman" pitchFamily="18" charset="0"/>
            </a:endParaRPr>
          </a:p>
        </p:txBody>
      </p:sp>
      <p:sp>
        <p:nvSpPr>
          <p:cNvPr id="3" name="Объект 2"/>
          <p:cNvSpPr>
            <a:spLocks noGrp="1"/>
          </p:cNvSpPr>
          <p:nvPr>
            <p:ph idx="1"/>
          </p:nvPr>
        </p:nvSpPr>
        <p:spPr>
          <a:xfrm>
            <a:off x="251520" y="692696"/>
            <a:ext cx="8712968" cy="5976664"/>
          </a:xfrm>
        </p:spPr>
        <p:txBody>
          <a:bodyPr/>
          <a:lstStyle/>
          <a:p>
            <a:r>
              <a:rPr lang="en-US" dirty="0" smtClean="0"/>
              <a:t>I</a:t>
            </a:r>
            <a:endParaRPr lang="ru-RU" dirty="0"/>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6547" y="5589240"/>
            <a:ext cx="3057525" cy="116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Скругленный прямоугольник 3"/>
          <p:cNvSpPr/>
          <p:nvPr/>
        </p:nvSpPr>
        <p:spPr>
          <a:xfrm rot="10800000" flipV="1">
            <a:off x="131564" y="620688"/>
            <a:ext cx="8896741" cy="266429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latin typeface="Times New Roman" pitchFamily="18" charset="0"/>
                <a:cs typeface="Times New Roman" pitchFamily="18" charset="0"/>
              </a:rPr>
              <a:t>     В годы  правления старшего сына Ивана </a:t>
            </a:r>
            <a:r>
              <a:rPr lang="en-US" sz="1400" dirty="0" smtClean="0">
                <a:latin typeface="Times New Roman" pitchFamily="18" charset="0"/>
                <a:cs typeface="Times New Roman" pitchFamily="18" charset="0"/>
              </a:rPr>
              <a:t>III</a:t>
            </a:r>
            <a:r>
              <a:rPr lang="ru-RU" sz="1400" dirty="0" smtClean="0">
                <a:latin typeface="Times New Roman" pitchFamily="18" charset="0"/>
                <a:cs typeface="Times New Roman" pitchFamily="18" charset="0"/>
              </a:rPr>
              <a:t> и Софьи </a:t>
            </a:r>
            <a:r>
              <a:rPr lang="ru-RU" sz="1400" dirty="0">
                <a:latin typeface="Times New Roman" pitchFamily="18" charset="0"/>
                <a:cs typeface="Times New Roman" pitchFamily="18" charset="0"/>
              </a:rPr>
              <a:t>П</a:t>
            </a:r>
            <a:r>
              <a:rPr lang="ru-RU" sz="1400" dirty="0" smtClean="0">
                <a:latin typeface="Times New Roman" pitchFamily="18" charset="0"/>
                <a:cs typeface="Times New Roman" pitchFamily="18" charset="0"/>
              </a:rPr>
              <a:t>алеолог, Василия </a:t>
            </a:r>
            <a:r>
              <a:rPr lang="en-US" sz="1400" dirty="0" smtClean="0">
                <a:latin typeface="Times New Roman" pitchFamily="18" charset="0"/>
                <a:cs typeface="Times New Roman" pitchFamily="18" charset="0"/>
              </a:rPr>
              <a:t>III</a:t>
            </a:r>
            <a:r>
              <a:rPr lang="ru-RU" sz="1400" dirty="0" smtClean="0">
                <a:latin typeface="Times New Roman" pitchFamily="18" charset="0"/>
                <a:cs typeface="Times New Roman" pitchFamily="18" charset="0"/>
              </a:rPr>
              <a:t> (1479-1505)., правил с 1505 г.) произошло завершение объединения русских земель: присоединены Псков (1510), Смоленск (1514),  Рязань (1521). Война с Литвой (1512-1522). Сложные отношения с Крымским и Казанским ханствами: 1521 г. – набег крымских татар на Москву.  Изображение двуглавого орла было несколько подкорректировано. Если на печатях Иоанна </a:t>
            </a:r>
            <a:r>
              <a:rPr lang="en-US" sz="1400" dirty="0" smtClean="0">
                <a:latin typeface="Times New Roman" pitchFamily="18" charset="0"/>
                <a:cs typeface="Times New Roman" pitchFamily="18" charset="0"/>
              </a:rPr>
              <a:t>III</a:t>
            </a:r>
            <a:r>
              <a:rPr lang="ru-RU" sz="1400" dirty="0" smtClean="0">
                <a:latin typeface="Times New Roman" pitchFamily="18" charset="0"/>
                <a:cs typeface="Times New Roman" pitchFamily="18" charset="0"/>
              </a:rPr>
              <a:t> он изображался с закрытым клювом и больше походил на орленка, нежели на орла, то при Василии </a:t>
            </a:r>
            <a:r>
              <a:rPr lang="en-US" sz="1400" dirty="0" smtClean="0">
                <a:latin typeface="Times New Roman" pitchFamily="18" charset="0"/>
                <a:cs typeface="Times New Roman" pitchFamily="18" charset="0"/>
              </a:rPr>
              <a:t>III</a:t>
            </a:r>
            <a:r>
              <a:rPr lang="ru-RU" sz="1400" dirty="0" smtClean="0">
                <a:latin typeface="Times New Roman" pitchFamily="18" charset="0"/>
                <a:cs typeface="Times New Roman" pitchFamily="18" charset="0"/>
              </a:rPr>
              <a:t> двуглавый орел изображается уже с раскрытыми клювами, из которых высовываются язычки. Об  этом, например,  </a:t>
            </a:r>
            <a:r>
              <a:rPr lang="ru-RU" sz="1400" dirty="0">
                <a:latin typeface="Times New Roman" pitchFamily="18" charset="0"/>
                <a:cs typeface="Times New Roman" pitchFamily="18" charset="0"/>
              </a:rPr>
              <a:t>с</a:t>
            </a:r>
            <a:r>
              <a:rPr lang="ru-RU" sz="1400" dirty="0" smtClean="0">
                <a:latin typeface="Times New Roman" pitchFamily="18" charset="0"/>
                <a:cs typeface="Times New Roman" pitchFamily="18" charset="0"/>
              </a:rPr>
              <a:t>видетельствует печать, приложенная в 1523 г. к записи государя и великого князя Василия </a:t>
            </a:r>
            <a:r>
              <a:rPr lang="en-US" sz="1400" dirty="0" smtClean="0">
                <a:latin typeface="Times New Roman" pitchFamily="18" charset="0"/>
                <a:cs typeface="Times New Roman" pitchFamily="18" charset="0"/>
              </a:rPr>
              <a:t>III</a:t>
            </a:r>
            <a:r>
              <a:rPr lang="ru-RU" sz="1400" dirty="0" smtClean="0">
                <a:latin typeface="Times New Roman" pitchFamily="18" charset="0"/>
                <a:cs typeface="Times New Roman" pitchFamily="18" charset="0"/>
              </a:rPr>
              <a:t> при отбытии его с войском в Казань. </a:t>
            </a:r>
          </a:p>
          <a:p>
            <a:pPr algn="just"/>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В изданиях записок австрийского посла барона С. </a:t>
            </a:r>
            <a:r>
              <a:rPr lang="ru-RU" sz="1400" dirty="0" err="1" smtClean="0">
                <a:latin typeface="Times New Roman" pitchFamily="18" charset="0"/>
                <a:cs typeface="Times New Roman" pitchFamily="18" charset="0"/>
              </a:rPr>
              <a:t>Герберштейна</a:t>
            </a:r>
            <a:r>
              <a:rPr lang="ru-RU" sz="1400" dirty="0" smtClean="0">
                <a:latin typeface="Times New Roman" pitchFamily="18" charset="0"/>
                <a:cs typeface="Times New Roman" pitchFamily="18" charset="0"/>
              </a:rPr>
              <a:t>, дважды посетившего Россию в н. Х</a:t>
            </a:r>
            <a:r>
              <a:rPr lang="en-US" sz="1400" dirty="0" smtClean="0">
                <a:latin typeface="Times New Roman" pitchFamily="18" charset="0"/>
                <a:cs typeface="Times New Roman" pitchFamily="18" charset="0"/>
              </a:rPr>
              <a:t>V</a:t>
            </a:r>
            <a:r>
              <a:rPr lang="ru-RU" sz="1400" dirty="0" smtClean="0">
                <a:latin typeface="Times New Roman" pitchFamily="18" charset="0"/>
                <a:cs typeface="Times New Roman" pitchFamily="18" charset="0"/>
              </a:rPr>
              <a:t>I в. , рядом с изображением Василия </a:t>
            </a:r>
            <a:r>
              <a:rPr lang="en-US" sz="1400" dirty="0" smtClean="0">
                <a:latin typeface="Times New Roman" pitchFamily="18" charset="0"/>
                <a:cs typeface="Times New Roman" pitchFamily="18" charset="0"/>
              </a:rPr>
              <a:t>III</a:t>
            </a:r>
            <a:r>
              <a:rPr lang="ru-RU" sz="1400" dirty="0" smtClean="0">
                <a:latin typeface="Times New Roman" pitchFamily="18" charset="0"/>
                <a:cs typeface="Times New Roman" pitchFamily="18" charset="0"/>
              </a:rPr>
              <a:t> помещен московский </a:t>
            </a:r>
            <a:r>
              <a:rPr lang="ru-RU" sz="1400" dirty="0" err="1" smtClean="0">
                <a:latin typeface="Times New Roman" pitchFamily="18" charset="0"/>
                <a:cs typeface="Times New Roman" pitchFamily="18" charset="0"/>
              </a:rPr>
              <a:t>ездец</a:t>
            </a:r>
            <a:r>
              <a:rPr lang="ru-RU" sz="1400" dirty="0" smtClean="0">
                <a:latin typeface="Times New Roman" pitchFamily="18" charset="0"/>
                <a:cs typeface="Times New Roman" pitchFamily="18" charset="0"/>
              </a:rPr>
              <a:t>, которого нередко воспринимали как святого </a:t>
            </a:r>
            <a:r>
              <a:rPr lang="ru-RU" sz="1400" dirty="0">
                <a:latin typeface="Times New Roman" pitchFamily="18" charset="0"/>
                <a:cs typeface="Times New Roman" pitchFamily="18" charset="0"/>
              </a:rPr>
              <a:t>Г</a:t>
            </a:r>
            <a:r>
              <a:rPr lang="ru-RU" sz="1400" dirty="0" smtClean="0">
                <a:latin typeface="Times New Roman" pitchFamily="18" charset="0"/>
                <a:cs typeface="Times New Roman" pitchFamily="18" charset="0"/>
              </a:rPr>
              <a:t>еоргия Победоносца. </a:t>
            </a:r>
          </a:p>
          <a:p>
            <a:pPr algn="just"/>
            <a:r>
              <a:rPr lang="ru-RU" sz="140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4311" y="3493585"/>
            <a:ext cx="2341996" cy="200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723" y="3509981"/>
            <a:ext cx="2376264" cy="245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56" y="3395476"/>
            <a:ext cx="2697251" cy="329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Скругленный прямоугольник 5"/>
          <p:cNvSpPr/>
          <p:nvPr/>
        </p:nvSpPr>
        <p:spPr>
          <a:xfrm>
            <a:off x="3215723" y="6309320"/>
            <a:ext cx="2376264" cy="379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400" dirty="0" smtClean="0">
                <a:latin typeface="Times New Roman" pitchFamily="18" charset="0"/>
                <a:cs typeface="Times New Roman" pitchFamily="18" charset="0"/>
              </a:rPr>
              <a:t>Печать Васили </a:t>
            </a:r>
            <a:r>
              <a:rPr lang="en-US" sz="1400" dirty="0" smtClean="0">
                <a:latin typeface="Times New Roman" pitchFamily="18" charset="0"/>
                <a:cs typeface="Times New Roman" pitchFamily="18" charset="0"/>
              </a:rPr>
              <a:t>III</a:t>
            </a:r>
            <a:r>
              <a:rPr lang="ru-RU" dirty="0" smtClean="0"/>
              <a:t> </a:t>
            </a:r>
            <a:endParaRPr lang="ru-RU" dirty="0"/>
          </a:p>
        </p:txBody>
      </p:sp>
    </p:spTree>
    <p:extLst>
      <p:ext uri="{BB962C8B-B14F-4D97-AF65-F5344CB8AC3E}">
        <p14:creationId xmlns:p14="http://schemas.microsoft.com/office/powerpoint/2010/main" val="27504275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050976"/>
            <a:ext cx="2123052" cy="246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819" y="2001565"/>
            <a:ext cx="1980221" cy="251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916832"/>
            <a:ext cx="2337301"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Скругленный прямоугольник 5"/>
          <p:cNvSpPr/>
          <p:nvPr/>
        </p:nvSpPr>
        <p:spPr>
          <a:xfrm>
            <a:off x="2588821" y="59041"/>
            <a:ext cx="4485047" cy="5579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latin typeface="Times New Roman" pitchFamily="18" charset="0"/>
                <a:cs typeface="Times New Roman" pitchFamily="18" charset="0"/>
              </a:rPr>
              <a:t>Иван </a:t>
            </a:r>
            <a:r>
              <a:rPr lang="en-US" dirty="0" smtClean="0">
                <a:latin typeface="Times New Roman" pitchFamily="18" charset="0"/>
                <a:cs typeface="Times New Roman" pitchFamily="18" charset="0"/>
              </a:rPr>
              <a:t>IV</a:t>
            </a:r>
            <a:r>
              <a:rPr lang="ru-RU" dirty="0" smtClean="0">
                <a:latin typeface="Times New Roman" pitchFamily="18" charset="0"/>
                <a:cs typeface="Times New Roman" pitchFamily="18" charset="0"/>
              </a:rPr>
              <a:t> (1546– 1584</a:t>
            </a:r>
            <a:r>
              <a:rPr lang="ru-RU" dirty="0" smtClean="0"/>
              <a:t>)</a:t>
            </a:r>
            <a:endParaRPr lang="ru-RU" dirty="0"/>
          </a:p>
        </p:txBody>
      </p:sp>
      <p:sp>
        <p:nvSpPr>
          <p:cNvPr id="3" name="Скругленный прямоугольник 2"/>
          <p:cNvSpPr/>
          <p:nvPr/>
        </p:nvSpPr>
        <p:spPr>
          <a:xfrm>
            <a:off x="213329" y="764704"/>
            <a:ext cx="8749976" cy="10403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latin typeface="Times New Roman" pitchFamily="18" charset="0"/>
                <a:cs typeface="Times New Roman" pitchFamily="18" charset="0"/>
              </a:rPr>
              <a:t>       Ивану </a:t>
            </a:r>
            <a:r>
              <a:rPr lang="en-US" sz="1400" dirty="0" smtClean="0">
                <a:latin typeface="Times New Roman" pitchFamily="18" charset="0"/>
                <a:cs typeface="Times New Roman" pitchFamily="18" charset="0"/>
              </a:rPr>
              <a:t>IV</a:t>
            </a:r>
            <a:r>
              <a:rPr lang="ru-RU" sz="1400" dirty="0" smtClean="0">
                <a:latin typeface="Times New Roman" pitchFamily="18" charset="0"/>
                <a:cs typeface="Times New Roman" pitchFamily="18" charset="0"/>
              </a:rPr>
              <a:t> (1530-1584)</a:t>
            </a:r>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исполняется 16 лет  и он коронуется на царство и Орел претерпевает весьма существенные изменения, как бы олицетворяя собой всю эпоху царствования Ивана Грозного (1548-1574, 1576-1584).  Но в царствование Ивана Грозного был период, когда он отрекся от Царства и удалился в монастырь, передав  </a:t>
            </a:r>
            <a:r>
              <a:rPr lang="ru-RU" sz="1400" dirty="0" err="1" smtClean="0">
                <a:latin typeface="Times New Roman" pitchFamily="18" charset="0"/>
                <a:cs typeface="Times New Roman" pitchFamily="18" charset="0"/>
              </a:rPr>
              <a:t>брозды</a:t>
            </a:r>
            <a:r>
              <a:rPr lang="ru-RU" sz="1400" dirty="0" smtClean="0">
                <a:latin typeface="Times New Roman" pitchFamily="18" charset="0"/>
                <a:cs typeface="Times New Roman" pitchFamily="18" charset="0"/>
              </a:rPr>
              <a:t> правления Семену  </a:t>
            </a:r>
            <a:r>
              <a:rPr lang="ru-RU" sz="1400" dirty="0" err="1" smtClean="0">
                <a:latin typeface="Times New Roman" pitchFamily="18" charset="0"/>
                <a:cs typeface="Times New Roman" pitchFamily="18" charset="0"/>
              </a:rPr>
              <a:t>Бекбулатовичу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Касимовскому</a:t>
            </a:r>
            <a:r>
              <a:rPr lang="ru-RU" sz="1400" dirty="0" smtClean="0">
                <a:latin typeface="Times New Roman" pitchFamily="18" charset="0"/>
                <a:cs typeface="Times New Roman" pitchFamily="18" charset="0"/>
              </a:rPr>
              <a:t> (1574-1576), а фактически боярам.  </a:t>
            </a:r>
            <a:endParaRPr lang="ru-RU" sz="1400" dirty="0">
              <a:latin typeface="Times New Roman" pitchFamily="18" charset="0"/>
              <a:cs typeface="Times New Roman" pitchFamily="18" charset="0"/>
            </a:endParaRPr>
          </a:p>
        </p:txBody>
      </p:sp>
      <p:sp>
        <p:nvSpPr>
          <p:cNvPr id="7" name="Скругленный прямоугольник 6"/>
          <p:cNvSpPr/>
          <p:nvPr/>
        </p:nvSpPr>
        <p:spPr>
          <a:xfrm>
            <a:off x="251520" y="4653136"/>
            <a:ext cx="8711785" cy="20162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t>     Возвращение Ивана Грозного на трон вызывает появление нового Орла, главы которого увенчаны одной общей короной явно западного образца, а на груди Орла появляется изображение Единорога, однако вскоре его меняет всадник, поражающий дракона – символ, который обычно ассоциируются с Москвой. Первоначально  всадник воспринимался как государь (князь великий на коне»),  но уже в период правления Ивана Грозного его начинают называть Георгием  Победоносцем. Окончательно эта трактовка будет закреплена в период правления Петра</a:t>
            </a:r>
            <a:r>
              <a:rPr lang="ru-RU" sz="1400" dirty="0"/>
              <a:t> </a:t>
            </a:r>
            <a:r>
              <a:rPr lang="en-US" sz="1400" dirty="0" smtClean="0">
                <a:latin typeface="Times New Roman" pitchFamily="18" charset="0"/>
                <a:cs typeface="Times New Roman" pitchFamily="18" charset="0"/>
              </a:rPr>
              <a:t>I</a:t>
            </a:r>
            <a:r>
              <a:rPr lang="ru-RU" sz="1400" dirty="0" smtClean="0">
                <a:latin typeface="Times New Roman" pitchFamily="18" charset="0"/>
                <a:cs typeface="Times New Roman" pitchFamily="18" charset="0"/>
              </a:rPr>
              <a:t>.</a:t>
            </a:r>
            <a:r>
              <a:rPr lang="ru-RU" sz="1400" dirty="0" smtClean="0"/>
              <a:t> </a:t>
            </a:r>
          </a:p>
          <a:p>
            <a:pPr algn="just"/>
            <a:r>
              <a:rPr lang="ru-RU" sz="1400" dirty="0"/>
              <a:t> </a:t>
            </a:r>
            <a:r>
              <a:rPr lang="ru-RU" sz="1400" dirty="0" smtClean="0"/>
              <a:t>    В конце 1530-х гг. двуглавый орел приобрел более воинственный вид, его начали изображать с раскрытыми клювами и высунутыми языками. В геральдике такая эмблема называется вооруженный орел. </a:t>
            </a:r>
            <a:endParaRPr lang="ru-RU" sz="1400" dirty="0"/>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0826" y="2415580"/>
            <a:ext cx="1612479" cy="173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436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116632"/>
            <a:ext cx="3919743" cy="36004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ru-RU" dirty="0" smtClean="0"/>
              <a:t>      Федор Иванович (1584 – 1587).</a:t>
            </a:r>
            <a:endParaRPr lang="ru-RU" dirty="0"/>
          </a:p>
        </p:txBody>
      </p:sp>
      <p:sp>
        <p:nvSpPr>
          <p:cNvPr id="4" name="Текст 3"/>
          <p:cNvSpPr>
            <a:spLocks noGrp="1"/>
          </p:cNvSpPr>
          <p:nvPr>
            <p:ph type="body" sz="half" idx="2"/>
          </p:nvPr>
        </p:nvSpPr>
        <p:spPr>
          <a:xfrm>
            <a:off x="139959" y="620688"/>
            <a:ext cx="8896537" cy="2448272"/>
          </a:xfrm>
        </p:spPr>
        <p:style>
          <a:lnRef idx="1">
            <a:schemeClr val="accent4"/>
          </a:lnRef>
          <a:fillRef idx="2">
            <a:schemeClr val="accent4"/>
          </a:fillRef>
          <a:effectRef idx="1">
            <a:schemeClr val="accent4"/>
          </a:effectRef>
          <a:fontRef idx="minor">
            <a:schemeClr val="dk1"/>
          </a:fontRef>
        </p:style>
        <p:txBody>
          <a:bodyPr>
            <a:normAutofit/>
          </a:bodyPr>
          <a:lstStyle/>
          <a:p>
            <a:pPr algn="just"/>
            <a:r>
              <a:rPr lang="ru-RU" dirty="0" smtClean="0">
                <a:latin typeface="Times New Roman" pitchFamily="18" charset="0"/>
                <a:cs typeface="Times New Roman" pitchFamily="18" charset="0"/>
              </a:rPr>
              <a:t>   В правлении царя Федора Ивановича между коронованными головами двуглавого орла появляется знак страстей Христовых: так называемый  «</a:t>
            </a:r>
            <a:r>
              <a:rPr lang="ru-RU" dirty="0" err="1" smtClean="0">
                <a:latin typeface="Times New Roman" pitchFamily="18" charset="0"/>
                <a:cs typeface="Times New Roman" pitchFamily="18" charset="0"/>
              </a:rPr>
              <a:t>голгофский</a:t>
            </a:r>
            <a:r>
              <a:rPr lang="ru-RU" dirty="0" smtClean="0">
                <a:latin typeface="Times New Roman" pitchFamily="18" charset="0"/>
                <a:cs typeface="Times New Roman" pitchFamily="18" charset="0"/>
              </a:rPr>
              <a:t> крест». Крест на государственной печати был символом православия, придающим религиозную окраску гербу государства. Появление «</a:t>
            </a:r>
            <a:r>
              <a:rPr lang="ru-RU" dirty="0" err="1" smtClean="0">
                <a:latin typeface="Times New Roman" pitchFamily="18" charset="0"/>
                <a:cs typeface="Times New Roman" pitchFamily="18" charset="0"/>
              </a:rPr>
              <a:t>голгофского</a:t>
            </a:r>
            <a:r>
              <a:rPr lang="ru-RU" dirty="0" smtClean="0">
                <a:latin typeface="Times New Roman" pitchFamily="18" charset="0"/>
                <a:cs typeface="Times New Roman" pitchFamily="18" charset="0"/>
              </a:rPr>
              <a:t> креста» в гербе России совпадает со временем утверждения в 1589 году патриаршества в церковной независимости России.  Также известен и другой герб Федора Ивановича, который несколько отличается от вышеуказанного. </a:t>
            </a:r>
          </a:p>
          <a:p>
            <a:pPr algn="just"/>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   В Х</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I</a:t>
            </a:r>
            <a:r>
              <a:rPr lang="ru-RU" dirty="0" smtClean="0">
                <a:latin typeface="Times New Roman" pitchFamily="18" charset="0"/>
                <a:cs typeface="Times New Roman" pitchFamily="18" charset="0"/>
              </a:rPr>
              <a:t> веке православный крест часто изображался на русских знаменах. Знамена иноземных полков, входивших в состав русского войска, имели собственные эмблемы и надписи;  однако на них помещался и православный крест, который указывал, что полк, воюющий под этим знаменем, служит православному государю. До середины Х</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I</a:t>
            </a:r>
            <a:r>
              <a:rPr lang="ru-RU" dirty="0" smtClean="0">
                <a:latin typeface="Times New Roman" pitchFamily="18" charset="0"/>
                <a:cs typeface="Times New Roman" pitchFamily="18" charset="0"/>
              </a:rPr>
              <a:t> века широко использовалась печать,  на которой двуглавый  орел с </a:t>
            </a:r>
            <a:r>
              <a:rPr lang="ru-RU" dirty="0" err="1" smtClean="0">
                <a:latin typeface="Times New Roman" pitchFamily="18" charset="0"/>
                <a:cs typeface="Times New Roman" pitchFamily="18" charset="0"/>
              </a:rPr>
              <a:t>ездецом</a:t>
            </a:r>
            <a:r>
              <a:rPr lang="ru-RU" dirty="0" smtClean="0">
                <a:latin typeface="Times New Roman" pitchFamily="18" charset="0"/>
                <a:cs typeface="Times New Roman" pitchFamily="18" charset="0"/>
              </a:rPr>
              <a:t> на груди коронован двумя коронами, а между голов орла возвышается православный восьмиконечный крест.</a:t>
            </a:r>
            <a:endParaRPr lang="ru-RU"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3573016"/>
            <a:ext cx="1872208" cy="232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41" y="3627518"/>
            <a:ext cx="1867137" cy="226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247628"/>
            <a:ext cx="2808312" cy="342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l="16756" r="16756"/>
          <a:stretch>
            <a:fillRect/>
          </a:stretch>
        </p:blipFill>
        <p:spPr bwMode="auto">
          <a:xfrm>
            <a:off x="7327075" y="3247628"/>
            <a:ext cx="1637538" cy="2845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Скругленный прямоугольник 5"/>
          <p:cNvSpPr/>
          <p:nvPr/>
        </p:nvSpPr>
        <p:spPr>
          <a:xfrm>
            <a:off x="7308304" y="6359485"/>
            <a:ext cx="1656184" cy="3381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ru-RU" dirty="0" smtClean="0">
                <a:solidFill>
                  <a:schemeClr val="tx1"/>
                </a:solidFill>
              </a:rPr>
              <a:t>Патриарх Иов</a:t>
            </a:r>
            <a:endParaRPr lang="ru-RU" dirty="0">
              <a:solidFill>
                <a:schemeClr val="tx1"/>
              </a:solidFill>
            </a:endParaRPr>
          </a:p>
        </p:txBody>
      </p:sp>
    </p:spTree>
    <p:extLst>
      <p:ext uri="{BB962C8B-B14F-4D97-AF65-F5344CB8AC3E}">
        <p14:creationId xmlns:p14="http://schemas.microsoft.com/office/powerpoint/2010/main" val="3313187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116632"/>
            <a:ext cx="5486400" cy="432048"/>
          </a:xfrm>
        </p:spPr>
        <p:style>
          <a:lnRef idx="1">
            <a:schemeClr val="accent4"/>
          </a:lnRef>
          <a:fillRef idx="2">
            <a:schemeClr val="accent4"/>
          </a:fillRef>
          <a:effectRef idx="1">
            <a:schemeClr val="accent4"/>
          </a:effectRef>
          <a:fontRef idx="minor">
            <a:schemeClr val="dk1"/>
          </a:fontRef>
        </p:style>
        <p:txBody>
          <a:bodyPr>
            <a:normAutofit/>
          </a:bodyPr>
          <a:lstStyle/>
          <a:p>
            <a:r>
              <a:rPr lang="ru-RU" sz="1800" dirty="0" smtClean="0">
                <a:latin typeface="Times New Roman" pitchFamily="18" charset="0"/>
                <a:cs typeface="Times New Roman" pitchFamily="18" charset="0"/>
              </a:rPr>
              <a:t>Борис  Годунов  (1587 – 1605) </a:t>
            </a:r>
            <a:endParaRPr lang="ru-RU" sz="1800" dirty="0">
              <a:latin typeface="Times New Roman" pitchFamily="18" charset="0"/>
              <a:cs typeface="Times New Roman" pitchFamily="18" charset="0"/>
            </a:endParaRPr>
          </a:p>
        </p:txBody>
      </p:sp>
      <p:sp>
        <p:nvSpPr>
          <p:cNvPr id="4" name="Текст 3"/>
          <p:cNvSpPr>
            <a:spLocks noGrp="1"/>
          </p:cNvSpPr>
          <p:nvPr>
            <p:ph type="body" sz="half" idx="2"/>
          </p:nvPr>
        </p:nvSpPr>
        <p:spPr>
          <a:xfrm>
            <a:off x="107504" y="692696"/>
            <a:ext cx="8928992" cy="1124229"/>
          </a:xfrm>
        </p:spPr>
        <p:style>
          <a:lnRef idx="1">
            <a:schemeClr val="accent4"/>
          </a:lnRef>
          <a:fillRef idx="2">
            <a:schemeClr val="accent4"/>
          </a:fillRef>
          <a:effectRef idx="1">
            <a:schemeClr val="accent4"/>
          </a:effectRef>
          <a:fontRef idx="minor">
            <a:schemeClr val="dk1"/>
          </a:fontRef>
        </p:style>
        <p:txBody>
          <a:bodyPr/>
          <a:lstStyle/>
          <a:p>
            <a:pPr algn="just"/>
            <a:r>
              <a:rPr lang="ru-RU" dirty="0" smtClean="0"/>
              <a:t>     </a:t>
            </a:r>
            <a:r>
              <a:rPr lang="ru-RU" dirty="0" smtClean="0">
                <a:latin typeface="Times New Roman" pitchFamily="18" charset="0"/>
                <a:cs typeface="Times New Roman" pitchFamily="18" charset="0"/>
              </a:rPr>
              <a:t>Сменивший Федора </a:t>
            </a:r>
            <a:r>
              <a:rPr lang="ru-RU" dirty="0">
                <a:latin typeface="Times New Roman" pitchFamily="18" charset="0"/>
                <a:cs typeface="Times New Roman" pitchFamily="18" charset="0"/>
              </a:rPr>
              <a:t>И</a:t>
            </a:r>
            <a:r>
              <a:rPr lang="ru-RU" dirty="0" smtClean="0">
                <a:latin typeface="Times New Roman" pitchFamily="18" charset="0"/>
                <a:cs typeface="Times New Roman" pitchFamily="18" charset="0"/>
              </a:rPr>
              <a:t>вановича Борис Годунов </a:t>
            </a:r>
            <a:r>
              <a:rPr lang="ru-RU" dirty="0">
                <a:latin typeface="Times New Roman" pitchFamily="18" charset="0"/>
                <a:cs typeface="Times New Roman" pitchFamily="18" charset="0"/>
              </a:rPr>
              <a:t>м</a:t>
            </a:r>
            <a:r>
              <a:rPr lang="ru-RU" dirty="0" smtClean="0">
                <a:latin typeface="Times New Roman" pitchFamily="18" charset="0"/>
                <a:cs typeface="Times New Roman" pitchFamily="18" charset="0"/>
              </a:rPr>
              <a:t>ог бы явиться родоначальником новой династии. Занятие им престола было вполне легально, но народная молва не хотела видеть в нем законного Царя, считая его цареубийцей. И Орел отражает это общественное мнение.  Надо отметить, что на некоторых печатях изображался, другой, явно не русский Орел.</a:t>
            </a:r>
            <a:endParaRPr lang="ru-RU" dirty="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 y="2132856"/>
            <a:ext cx="3047460" cy="397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636" y="2996952"/>
            <a:ext cx="2253416" cy="237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107504" y="6329547"/>
            <a:ext cx="3086958" cy="40376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schemeClr val="tx1"/>
                </a:solidFill>
              </a:rPr>
              <a:t>Царь Борис Годунов</a:t>
            </a:r>
            <a:endParaRPr lang="ru-RU" dirty="0">
              <a:solidFill>
                <a:schemeClr val="tx1"/>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1" y="2469944"/>
            <a:ext cx="2448271" cy="330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Скругленный прямоугольник 7"/>
          <p:cNvSpPr/>
          <p:nvPr/>
        </p:nvSpPr>
        <p:spPr>
          <a:xfrm>
            <a:off x="6422824" y="5512149"/>
            <a:ext cx="2581039" cy="3206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chemeClr val="tx1"/>
                </a:solidFill>
              </a:rPr>
              <a:t>Печать Бориса Годунова</a:t>
            </a:r>
            <a:endParaRPr lang="ru-RU" dirty="0">
              <a:solidFill>
                <a:schemeClr val="tx1"/>
              </a:solidFill>
            </a:endParaRPr>
          </a:p>
        </p:txBody>
      </p:sp>
    </p:spTree>
    <p:extLst>
      <p:ext uri="{BB962C8B-B14F-4D97-AF65-F5344CB8AC3E}">
        <p14:creationId xmlns:p14="http://schemas.microsoft.com/office/powerpoint/2010/main" val="2522230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116632"/>
            <a:ext cx="3960440" cy="360040"/>
          </a:xfrm>
          <a:solidFill>
            <a:schemeClr val="accent1">
              <a:lumMod val="20000"/>
              <a:lumOff val="80000"/>
            </a:schemeClr>
          </a:solidFill>
        </p:spPr>
        <p:txBody>
          <a:bodyPr>
            <a:normAutofit fontScale="90000"/>
          </a:bodyPr>
          <a:lstStyle/>
          <a:p>
            <a:r>
              <a:rPr lang="ru-RU" dirty="0" smtClean="0">
                <a:latin typeface="Times New Roman" pitchFamily="18" charset="0"/>
                <a:cs typeface="Times New Roman" pitchFamily="18" charset="0"/>
              </a:rPr>
              <a:t>          Лжедмитрий (1605 – 1606)</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2987824" y="3068960"/>
            <a:ext cx="2073225" cy="600514"/>
          </a:xfrm>
        </p:spPr>
        <p:txBody>
          <a:bodyPr>
            <a:normAutofit fontScale="77500" lnSpcReduction="20000"/>
          </a:bodyPr>
          <a:lstStyle/>
          <a:p>
            <a:endParaRPr lang="ru-RU" dirty="0">
              <a:latin typeface="Times New Roman" pitchFamily="18" charset="0"/>
              <a:cs typeface="Times New Roman" pitchFamily="18" charset="0"/>
            </a:endParaRPr>
          </a:p>
          <a:p>
            <a:endParaRPr lang="ru-RU" dirty="0" smtClean="0"/>
          </a:p>
          <a:p>
            <a:r>
              <a:rPr lang="ru-RU" dirty="0" smtClean="0"/>
              <a:t> </a:t>
            </a:r>
          </a:p>
          <a:p>
            <a:endParaRPr lang="ru-RU" dirty="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147" y="4437112"/>
            <a:ext cx="2194848" cy="1867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91990" y="6334134"/>
            <a:ext cx="4844376" cy="369332"/>
          </a:xfrm>
          <a:prstGeom prst="rect">
            <a:avLst/>
          </a:prstGeom>
          <a:noFill/>
        </p:spPr>
        <p:txBody>
          <a:bodyPr wrap="square" rtlCol="0">
            <a:spAutoFit/>
          </a:bodyPr>
          <a:lstStyle/>
          <a:p>
            <a:r>
              <a:rPr lang="ru-RU" dirty="0" smtClean="0"/>
              <a:t>                                             Печать Лжедмитрия </a:t>
            </a:r>
            <a:r>
              <a:rPr lang="en-US" dirty="0" smtClean="0">
                <a:latin typeface="Algerian"/>
              </a:rPr>
              <a:t>i</a:t>
            </a:r>
            <a:endParaRPr lang="ru-RU"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842" y="3501008"/>
            <a:ext cx="2491534" cy="262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79" y="3140968"/>
            <a:ext cx="3436546"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Скругленный прямоугольник 6"/>
          <p:cNvSpPr/>
          <p:nvPr/>
        </p:nvSpPr>
        <p:spPr>
          <a:xfrm>
            <a:off x="106878" y="548680"/>
            <a:ext cx="8929487" cy="24482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ru-RU" sz="1400" dirty="0" smtClean="0">
                <a:latin typeface="Times New Roman" pitchFamily="18" charset="0"/>
                <a:cs typeface="Times New Roman" pitchFamily="18" charset="0"/>
              </a:rPr>
              <a:t>     Смутой воспользовались враги Руси и появление в этих условиях Лжедмитрия было вполне закономерным, как и появление нового Орла. 16 октября 1604 г. в пределы Российского государства вступил со своим войском Лжедмитрий </a:t>
            </a:r>
            <a:r>
              <a:rPr lang="en-US" sz="1400" dirty="0" smtClean="0">
                <a:latin typeface="Times New Roman" pitchFamily="18" charset="0"/>
                <a:cs typeface="Times New Roman" pitchFamily="18" charset="0"/>
              </a:rPr>
              <a:t>I</a:t>
            </a:r>
            <a:r>
              <a:rPr lang="ru-RU" sz="1400" dirty="0" smtClean="0">
                <a:latin typeface="Times New Roman" pitchFamily="18" charset="0"/>
                <a:cs typeface="Times New Roman" pitchFamily="18" charset="0"/>
              </a:rPr>
              <a:t> (1605 – 1606).  Он называл себя младшим сыном Ивана Грозного Дмитрием и приобрел немалую поддержку, благодаря которой смог занять московский престол. В июне 1605 года он был коронован на царство. С собой Лжедмитрий </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принес на Русь новую печать, на которой двуглавый орел впервые изображен под тремя коронами, а всадник на груди орла развернут в правую сторону.  В целом новый российский герб согласовывался с традициями, характерными для Западной Европы. Об этом свидетельствует и щит французской формы, и третья «императорская» корона, и форма воздетых вверх крыльев орла с преувеличенно крупными перьями. </a:t>
            </a:r>
          </a:p>
          <a:p>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Однако Лжедмитрий </a:t>
            </a:r>
            <a:r>
              <a:rPr lang="en-US" sz="1400" dirty="0" smtClean="0">
                <a:latin typeface="Algerian"/>
                <a:cs typeface="Times New Roman" pitchFamily="18" charset="0"/>
              </a:rPr>
              <a:t>i</a:t>
            </a:r>
            <a:r>
              <a:rPr lang="ru-RU" sz="1400" dirty="0" smtClean="0">
                <a:latin typeface="Algerian"/>
                <a:cs typeface="Times New Roman" pitchFamily="18" charset="0"/>
              </a:rPr>
              <a:t> недолго правил Московским государством. В</a:t>
            </a:r>
            <a:r>
              <a:rPr lang="ru-RU" sz="1400" dirty="0" smtClean="0">
                <a:latin typeface="Times New Roman" pitchFamily="18" charset="0"/>
                <a:cs typeface="Times New Roman" pitchFamily="18" charset="0"/>
              </a:rPr>
              <a:t> 1606 </a:t>
            </a:r>
            <a:r>
              <a:rPr lang="ru-RU" sz="1400" dirty="0" smtClean="0">
                <a:latin typeface="Algerian"/>
                <a:cs typeface="Times New Roman" pitchFamily="18" charset="0"/>
              </a:rPr>
              <a:t>году был свергнут группой бояр, которых возглавлял Василий Шуйский. </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3945432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95936" y="35625"/>
            <a:ext cx="3659242" cy="504056"/>
          </a:xfrm>
        </p:spPr>
        <p:style>
          <a:lnRef idx="1">
            <a:schemeClr val="accent4"/>
          </a:lnRef>
          <a:fillRef idx="2">
            <a:schemeClr val="accent4"/>
          </a:fillRef>
          <a:effectRef idx="1">
            <a:schemeClr val="accent4"/>
          </a:effectRef>
          <a:fontRef idx="minor">
            <a:schemeClr val="dk1"/>
          </a:fontRef>
        </p:style>
        <p:txBody>
          <a:bodyPr>
            <a:normAutofit/>
          </a:bodyPr>
          <a:lstStyle/>
          <a:p>
            <a:r>
              <a:rPr lang="ru-RU" sz="1800" dirty="0" smtClean="0">
                <a:latin typeface="Times New Roman" pitchFamily="18" charset="0"/>
                <a:cs typeface="Times New Roman" pitchFamily="18" charset="0"/>
              </a:rPr>
              <a:t> Василий Шуйский (1552-1612)</a:t>
            </a:r>
            <a:endParaRPr lang="ru-RU" sz="1800" dirty="0">
              <a:latin typeface="Times New Roman" pitchFamily="18" charset="0"/>
              <a:cs typeface="Times New Roman" pitchFamily="18" charset="0"/>
            </a:endParaRPr>
          </a:p>
        </p:txBody>
      </p:sp>
      <p:sp>
        <p:nvSpPr>
          <p:cNvPr id="3" name="Рисунок 2"/>
          <p:cNvSpPr>
            <a:spLocks noGrp="1"/>
          </p:cNvSpPr>
          <p:nvPr>
            <p:ph type="pic" idx="1"/>
          </p:nvPr>
        </p:nvSpPr>
        <p:spPr>
          <a:xfrm>
            <a:off x="107504" y="3658766"/>
            <a:ext cx="2664296" cy="3422306"/>
          </a:xfrm>
        </p:spPr>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808312" cy="331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645024"/>
            <a:ext cx="2808312" cy="309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3203848" y="712519"/>
            <a:ext cx="5832648" cy="322053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latin typeface="Times New Roman" pitchFamily="18" charset="0"/>
                <a:cs typeface="Times New Roman" pitchFamily="18" charset="0"/>
              </a:rPr>
              <a:t>      Был возведен на трон под именем Василия </a:t>
            </a:r>
            <a:r>
              <a:rPr lang="en-US" sz="1400" dirty="0" smtClean="0">
                <a:latin typeface="Times New Roman" pitchFamily="18" charset="0"/>
                <a:cs typeface="Times New Roman" pitchFamily="18" charset="0"/>
              </a:rPr>
              <a:t>IV</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(1606 – 1610).  Его недолгое правление пришлось на время Смуты, но Василий Шуйский успел вернуть государственной символике старые русские традиции. Сохранилась его красно- восковая печать, привешенная к одному  из актов  1606 года,  на которой с одной стороны был помещен московский герб, а на обратной стороне – двуглавый орел с надписью вокруг него: «</a:t>
            </a:r>
            <a:r>
              <a:rPr lang="ru-RU" sz="1400" dirty="0" err="1" smtClean="0">
                <a:latin typeface="Times New Roman" pitchFamily="18" charset="0"/>
                <a:cs typeface="Times New Roman" pitchFamily="18" charset="0"/>
              </a:rPr>
              <a:t>Божиею</a:t>
            </a:r>
            <a:r>
              <a:rPr lang="ru-RU" sz="1400" dirty="0" smtClean="0">
                <a:latin typeface="Times New Roman" pitchFamily="18" charset="0"/>
                <a:cs typeface="Times New Roman" pitchFamily="18" charset="0"/>
              </a:rPr>
              <a:t> милостью великий государь и великий князь Василий Иванович Всея Руси самодержец и многих </a:t>
            </a:r>
            <a:r>
              <a:rPr lang="ru-RU" sz="1400" dirty="0" err="1" smtClean="0">
                <a:latin typeface="Times New Roman" pitchFamily="18" charset="0"/>
                <a:cs typeface="Times New Roman" pitchFamily="18" charset="0"/>
              </a:rPr>
              <a:t>господарств</a:t>
            </a:r>
            <a:r>
              <a:rPr lang="ru-RU" sz="1400" dirty="0" smtClean="0">
                <a:latin typeface="Times New Roman" pitchFamily="18" charset="0"/>
                <a:cs typeface="Times New Roman" pitchFamily="18" charset="0"/>
              </a:rPr>
              <a:t> господарь и обладатель». </a:t>
            </a:r>
          </a:p>
          <a:p>
            <a:pPr algn="just"/>
            <a:r>
              <a:rPr lang="ru-RU" sz="1400" dirty="0" smtClean="0">
                <a:latin typeface="Times New Roman" pitchFamily="18" charset="0"/>
                <a:cs typeface="Times New Roman" pitchFamily="18" charset="0"/>
              </a:rPr>
              <a:t>    Живописцы из приказной избы отобразили в Орле лишенного всех державных атрибутов и как бы в насмешку из места сращения голов вырастает не то цветок, не то шишка.  </a:t>
            </a:r>
            <a:r>
              <a:rPr lang="ru-RU" dirty="0" smtClean="0"/>
              <a:t> </a:t>
            </a:r>
            <a:endParaRPr lang="ru-RU" dirty="0"/>
          </a:p>
        </p:txBody>
      </p:sp>
      <p:sp>
        <p:nvSpPr>
          <p:cNvPr id="6" name="Текст 5"/>
          <p:cNvSpPr>
            <a:spLocks noGrp="1"/>
          </p:cNvSpPr>
          <p:nvPr>
            <p:ph type="body" sz="half" idx="2"/>
          </p:nvPr>
        </p:nvSpPr>
        <p:spPr>
          <a:xfrm>
            <a:off x="3923928" y="25410"/>
            <a:ext cx="3672408" cy="504055"/>
          </a:xfrm>
        </p:spPr>
        <p:txBody>
          <a:bodyPr>
            <a:normAutofit/>
          </a:bodyPr>
          <a:lstStyle/>
          <a:p>
            <a:r>
              <a:rPr lang="ru-RU" dirty="0" smtClean="0"/>
              <a:t>      </a:t>
            </a:r>
            <a:endParaRPr lang="ru-RU"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298868"/>
            <a:ext cx="2628900" cy="2458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608" y="4077072"/>
            <a:ext cx="2709972" cy="263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568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15363" y="116632"/>
            <a:ext cx="5497649" cy="36004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ru-RU" b="0" dirty="0" smtClean="0">
                <a:latin typeface="Times New Roman" pitchFamily="18" charset="0"/>
                <a:cs typeface="Times New Roman" pitchFamily="18" charset="0"/>
              </a:rPr>
              <a:t>                                                 </a:t>
            </a:r>
            <a:br>
              <a:rPr lang="ru-RU" b="0" dirty="0" smtClean="0">
                <a:latin typeface="Times New Roman" pitchFamily="18" charset="0"/>
                <a:cs typeface="Times New Roman" pitchFamily="18" charset="0"/>
              </a:rPr>
            </a:br>
            <a:r>
              <a:rPr lang="ru-RU" b="0" dirty="0" smtClean="0">
                <a:latin typeface="Times New Roman" pitchFamily="18" charset="0"/>
                <a:cs typeface="Times New Roman" pitchFamily="18" charset="0"/>
              </a:rPr>
              <a:t>             Михаил Федорович  Романов (1613-1645)</a:t>
            </a:r>
            <a:endParaRPr lang="ru-RU" b="0" dirty="0">
              <a:latin typeface="Times New Roman" pitchFamily="18" charset="0"/>
              <a:cs typeface="Times New Roman" pitchFamily="18" charset="0"/>
            </a:endParaRPr>
          </a:p>
        </p:txBody>
      </p:sp>
      <p:sp>
        <p:nvSpPr>
          <p:cNvPr id="4" name="Текст 3"/>
          <p:cNvSpPr>
            <a:spLocks noGrp="1"/>
          </p:cNvSpPr>
          <p:nvPr>
            <p:ph type="body" sz="half" idx="2"/>
          </p:nvPr>
        </p:nvSpPr>
        <p:spPr>
          <a:xfrm>
            <a:off x="2728631" y="629392"/>
            <a:ext cx="6272865" cy="3375672"/>
          </a:xfrm>
          <a:ln/>
        </p:spPr>
        <p:style>
          <a:lnRef idx="1">
            <a:schemeClr val="accent4"/>
          </a:lnRef>
          <a:fillRef idx="2">
            <a:schemeClr val="accent4"/>
          </a:fillRef>
          <a:effectRef idx="1">
            <a:schemeClr val="accent4"/>
          </a:effectRef>
          <a:fontRef idx="minor">
            <a:schemeClr val="dk1"/>
          </a:fontRef>
        </p:style>
        <p:txBody>
          <a:bodyPr>
            <a:normAutofit fontScale="62500" lnSpcReduction="20000"/>
          </a:bodyPr>
          <a:lstStyle/>
          <a:p>
            <a:pPr algn="just"/>
            <a:endParaRPr lang="ru-RU" sz="1600" dirty="0" smtClean="0">
              <a:latin typeface="Times New Roman" pitchFamily="18" charset="0"/>
              <a:cs typeface="Times New Roman" pitchFamily="18" charset="0"/>
            </a:endParaRPr>
          </a:p>
          <a:p>
            <a:pPr algn="just"/>
            <a:r>
              <a:rPr lang="ru-RU" sz="2200" dirty="0" smtClean="0">
                <a:latin typeface="Times New Roman" pitchFamily="18" charset="0"/>
                <a:cs typeface="Times New Roman" pitchFamily="18" charset="0"/>
              </a:rPr>
              <a:t>     С 1613 года по решению Земского собора в России стала править династия Романовых.  При первом царе этой династии – Михаиле Федоровиче  прозванный в народе «Тишайшим» – Государственный герб несколько  изменился.  В 1625 году впервые двуглавый орел изображается под тремя  коронами, крылья орла опустились,  на грудь возвращался Георгий Победоносец, но уже не в виде иконы,  в виде щита. Также Георгий Победоносец всегда скакал направо, т.е. с запада на   восток навстречу извечным врагам – монголо-татарам, теперь враг оказался на  западе, польские шайки и римская курия не оставили своих надежд привести  Русь в католическую веру.                     </a:t>
            </a:r>
            <a:endParaRPr lang="ru-RU" sz="2200" dirty="0">
              <a:latin typeface="Times New Roman" pitchFamily="18" charset="0"/>
              <a:cs typeface="Times New Roman" pitchFamily="18" charset="0"/>
            </a:endParaRPr>
          </a:p>
          <a:p>
            <a:r>
              <a:rPr lang="ru-RU" sz="2000" dirty="0" smtClean="0">
                <a:latin typeface="Times New Roman" pitchFamily="18" charset="0"/>
                <a:cs typeface="Times New Roman" pitchFamily="18" charset="0"/>
              </a:rPr>
              <a:t>                                                                               </a:t>
            </a:r>
          </a:p>
          <a:p>
            <a:endParaRPr lang="ru-RU" sz="1600" dirty="0">
              <a:latin typeface="Times New Roman" pitchFamily="18" charset="0"/>
              <a:cs typeface="Times New Roman" pitchFamily="18" charset="0"/>
            </a:endParaRPr>
          </a:p>
          <a:p>
            <a:endParaRPr lang="ru-RU" dirty="0" smtClean="0"/>
          </a:p>
          <a:p>
            <a:endParaRPr lang="ru-RU" dirty="0"/>
          </a:p>
          <a:p>
            <a:endParaRPr lang="ru-RU" dirty="0" smtClean="0"/>
          </a:p>
          <a:p>
            <a:endParaRPr lang="ru-RU" dirty="0"/>
          </a:p>
          <a:p>
            <a:endParaRPr lang="ru-RU" dirty="0" smtClean="0"/>
          </a:p>
          <a:p>
            <a:r>
              <a:rPr lang="ru-RU" dirty="0" smtClean="0"/>
              <a:t>                                                                                                                                        </a:t>
            </a:r>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325" y="2743200"/>
            <a:ext cx="6305171" cy="212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31" y="188640"/>
            <a:ext cx="231928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73" y="4365104"/>
            <a:ext cx="2134480" cy="200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670" y="4975761"/>
            <a:ext cx="3146648" cy="139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63889" y="6430638"/>
            <a:ext cx="5357429"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ru-RU" sz="1400" dirty="0" smtClean="0"/>
              <a:t>                                      Государственные  печати </a:t>
            </a:r>
            <a:endParaRPr lang="ru-RU" sz="1400"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9" y="4869161"/>
            <a:ext cx="1656184" cy="150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кругленный прямоугольник 2"/>
          <p:cNvSpPr/>
          <p:nvPr/>
        </p:nvSpPr>
        <p:spPr>
          <a:xfrm>
            <a:off x="107504" y="6369369"/>
            <a:ext cx="3027582" cy="3690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400" dirty="0" smtClean="0">
                <a:latin typeface="Times New Roman" pitchFamily="18" charset="0"/>
                <a:cs typeface="Times New Roman" pitchFamily="18" charset="0"/>
              </a:rPr>
              <a:t>Царская печать Михаила Романова</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84004042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5990</TotalTime>
  <Words>3195</Words>
  <Application>Microsoft Office PowerPoint</Application>
  <PresentationFormat>Экран (4:3)</PresentationFormat>
  <Paragraphs>113</Paragraphs>
  <Slides>24</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Презентация PowerPoint</vt:lpstr>
      <vt:lpstr>        Печать Ивана III</vt:lpstr>
      <vt:lpstr>Василий III (1505 – 1533 )</vt:lpstr>
      <vt:lpstr>Презентация PowerPoint</vt:lpstr>
      <vt:lpstr>      Федор Иванович (1584 – 1587).</vt:lpstr>
      <vt:lpstr>Борис  Годунов  (1587 – 1605) </vt:lpstr>
      <vt:lpstr>          Лжедмитрий (1605 – 1606)</vt:lpstr>
      <vt:lpstr> Василий Шуйский (1552-1612)</vt:lpstr>
      <vt:lpstr>                                                               Михаил Федорович  Романов (1613-1645)</vt:lpstr>
      <vt:lpstr>                        Алексей Михайлович Романов (1645– 1676)</vt:lpstr>
      <vt:lpstr>       Федор Алексеевич Романов (1676 – 1682)</vt:lpstr>
      <vt:lpstr>                   Петр I (1696 – 1725)</vt:lpstr>
      <vt:lpstr>          Екатерина i  (1725 – 1727)</vt:lpstr>
      <vt:lpstr>Анна Иоанновна (1730-1740)</vt:lpstr>
      <vt:lpstr>          Елизавета Петровна (1741-1761)</vt:lpstr>
      <vt:lpstr>   Екатерина II (1762-1796)</vt:lpstr>
      <vt:lpstr>                                                      Павел I (1796 – 1801)</vt:lpstr>
      <vt:lpstr>  Александр I (1801 – 1825)</vt:lpstr>
      <vt:lpstr>Презентация PowerPoint</vt:lpstr>
      <vt:lpstr>                                                                                                                                                                  Александр II  (1855-1881)</vt:lpstr>
      <vt:lpstr>   Александр III (1845 – 1894)</vt:lpstr>
      <vt:lpstr> Николай II (1894 –1918)   </vt:lpstr>
      <vt:lpstr>     Летом 1918 года  советское правительство приняло решение покончить с исторической символикой России. Принятая 10 июля 1918 года  Конституция провозгласила в государственном гербе не земельные, а партийные, политические, символы: двуглавый орел был заменен красным щитом,  на котором изображались перекрещенные серп и молот и восходящее солнце как символ перемен. </vt:lpstr>
      <vt:lpstr>Государственный герб  Российской Федерации (2000).</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История российского герба</dc:title>
  <dc:creator>Admin</dc:creator>
  <cp:lastModifiedBy>Admin</cp:lastModifiedBy>
  <cp:revision>538</cp:revision>
  <dcterms:created xsi:type="dcterms:W3CDTF">2019-06-16T05:05:32Z</dcterms:created>
  <dcterms:modified xsi:type="dcterms:W3CDTF">2021-08-17T11:08:13Z</dcterms:modified>
</cp:coreProperties>
</file>