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4" r:id="rId1"/>
  </p:sldMasterIdLst>
  <p:notesMasterIdLst>
    <p:notesMasterId r:id="rId18"/>
  </p:notesMasterIdLst>
  <p:sldIdLst>
    <p:sldId id="256" r:id="rId2"/>
    <p:sldId id="271" r:id="rId3"/>
    <p:sldId id="257" r:id="rId4"/>
    <p:sldId id="267" r:id="rId5"/>
    <p:sldId id="259" r:id="rId6"/>
    <p:sldId id="270" r:id="rId7"/>
    <p:sldId id="260" r:id="rId8"/>
    <p:sldId id="261" r:id="rId9"/>
    <p:sldId id="262" r:id="rId10"/>
    <p:sldId id="266" r:id="rId11"/>
    <p:sldId id="268" r:id="rId12"/>
    <p:sldId id="264" r:id="rId13"/>
    <p:sldId id="272" r:id="rId14"/>
    <p:sldId id="273" r:id="rId15"/>
    <p:sldId id="269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109" d="100"/>
          <a:sy n="109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1D3D-1481-4A41-BCC2-BF5D73B186FB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E4394-6DCA-4623-8E80-C72109B74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4394-6DCA-4623-8E80-C72109B745D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6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3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27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3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4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2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4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8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1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DCF5-9F81-4994-BD6E-0EA46B1E08D6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539B9-33A1-4F0F-914B-79659C9B1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6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" y="-7938"/>
            <a:ext cx="916305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414908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ru-RU" sz="3100" dirty="0" smtClean="0"/>
              <a:t>Подготовила</a:t>
            </a:r>
            <a:r>
              <a:rPr lang="ru-RU" sz="3100" dirty="0"/>
              <a:t>: Алексеева С.А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</a:t>
            </a:r>
            <a:endParaRPr lang="ru-RU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Кейс-технологий» для социально-коммуникативного развития  </a:t>
            </a:r>
            <a:endParaRPr lang="ru-RU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C:\Users\user\Desktop\!!!Социально-коммуникативное развитие детей раннего возраста\аниме\eb372ee0-b810-47df-bc7a-a32821daf1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8740"/>
            <a:ext cx="3491880" cy="32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partkid.com/images/554/nature-page-2-of-2-ppt-backgrounds-powerpoint-backgrounds-MqE35E-clipart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49" y="17264"/>
            <a:ext cx="9166549" cy="6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!!!Социально-коммуникативное развитие детей раннего возраста\WhatsApp Images\IMG-20210913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90538"/>
            <a:ext cx="2445736" cy="3260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4725144"/>
            <a:ext cx="285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Кукла Катя </a:t>
            </a:r>
            <a:r>
              <a:rPr lang="ru-RU" dirty="0" smtClean="0">
                <a:solidFill>
                  <a:prstClr val="black"/>
                </a:solidFill>
              </a:rPr>
              <a:t>заболела. </a:t>
            </a:r>
            <a:r>
              <a:rPr lang="ru-RU" dirty="0">
                <a:solidFill>
                  <a:prstClr val="black"/>
                </a:solidFill>
              </a:rPr>
              <a:t>Как помочь кукле?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57332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Машинке нужен гараж ,   что нам сделать?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600" y="116632"/>
            <a:ext cx="6971269" cy="792088"/>
          </a:xfrm>
          <a:prstGeom prst="rect">
            <a:avLst/>
          </a:prstGeom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Простейшие поисковые и проблемные ситуации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25" y="908720"/>
            <a:ext cx="4746138" cy="34815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!!!Социально-коммуникативное развитие детей раннего возраста\изображение_viber_2021-09-13_08-03-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84" y="3621019"/>
            <a:ext cx="2427734" cy="323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!!!Социально-коммуникативное развитие детей раннего возраста\аниме\sm_ful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37" y="5456346"/>
            <a:ext cx="13811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kid.com/images/554/nature-page-2-of-2-ppt-backgrounds-powerpoint-backgrounds-MqE35E-clipar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49" y="17264"/>
            <a:ext cx="9166549" cy="6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620688"/>
            <a:ext cx="7372494" cy="6529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Самостоятельная деятельность детей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user\Desktop\!!!Социально-коммуникативное развитие детей раннего возраста\WhatsApp Images\IMG-20210913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94" y="1484784"/>
            <a:ext cx="2541840" cy="3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!!!Социально-коммуникативное развитие детей раннего возраста\изображение_viber_2021-09-12_22-18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" y="1340768"/>
            <a:ext cx="2541840" cy="3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!!!Социально-коммуникативное развитие детей раннего возраста\изображение_viber_2021-09-12_22-20-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5"/>
            <a:ext cx="2541840" cy="3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ipartkid.com/images/554/nature-page-2-of-2-ppt-backgrounds-powerpoint-backgrounds-MqE35E-clipar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49" y="-15326"/>
            <a:ext cx="9166549" cy="6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406489"/>
            <a:ext cx="6971269" cy="792088"/>
          </a:xfrm>
          <a:prstGeom prst="rect">
            <a:avLst/>
          </a:prstGeom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Театрализация 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user\Desktop\!!!Социально-коммуникативное развитие детей раннего возраста\WhatsApp Images\IMG-20210913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94116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/>
              <a:t>Коммуникативная игра – это совместная деятельность детей и взрослых, способ самовыражения, взаимного сотрудничества, где партнеры находятся в позиции «на равных», стараются учитывать особенности и интересы друг друга.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772816"/>
            <a:ext cx="8640960" cy="4353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вызывающие общие положительные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«Колечки», «Зайка», «Гномик»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Телесные игры: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«Мы», «Это я», «Покажи»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«Ладошки», «Лисонька»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позволяющие познакомиться, узнать друг друга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«Мишка знакомится с ребятами», «Заинька», «Кто у нас хороший»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таких игр ребенок радуется тому, что на него обращают внимание, называют ласково по имени, говорят о его достоинствах. Это развивает самооценку ребенка, уверенность в себе, способствует развитию умения принимать себя таким, какой ты есть, любить себя.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 smtClean="0"/>
              <a:t>Использование </a:t>
            </a:r>
            <a:r>
              <a:rPr lang="ru-RU" sz="2700" b="1" dirty="0"/>
              <a:t>коммуникативных игр с детьми раннего возраста способствует развитию навыков общения, коммуникативных способностей детей и положительно влияет на формирование доброжелательных отношений со взрослыми.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39855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Игры, объединяющие общим </a:t>
            </a:r>
            <a:r>
              <a:rPr lang="ru-RU" b="1" dirty="0" smtClean="0"/>
              <a:t>действием: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Топотушки</a:t>
            </a:r>
            <a:r>
              <a:rPr lang="ru-RU" dirty="0"/>
              <a:t>», «Мы топаем ногами»</a:t>
            </a:r>
          </a:p>
          <a:p>
            <a:pPr marL="0" indent="0">
              <a:buNone/>
            </a:pPr>
            <a:r>
              <a:rPr lang="ru-RU" b="1" dirty="0"/>
              <a:t>Игры, способствующие овладению простых правил </a:t>
            </a:r>
            <a:r>
              <a:rPr lang="ru-RU" b="1" dirty="0" smtClean="0"/>
              <a:t>поведения: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«Здравствуйте», «Утреннее приветствие», «Щенок </a:t>
            </a:r>
            <a:r>
              <a:rPr lang="ru-RU" dirty="0" err="1"/>
              <a:t>Митрошка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b="1" dirty="0"/>
              <a:t>Игры, знакомящие со способами невербального </a:t>
            </a:r>
            <a:r>
              <a:rPr lang="ru-RU" b="1" dirty="0" smtClean="0"/>
              <a:t>общения: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«Мишка косолапый», «До свидания-здравствуйте», «Слоник»</a:t>
            </a:r>
          </a:p>
          <a:p>
            <a:pPr marL="0" indent="0" algn="just">
              <a:buNone/>
            </a:pPr>
            <a:r>
              <a:rPr lang="ru-RU" b="1" dirty="0"/>
              <a:t>В ходе этих игр дети учатся более доступно выражать себя при общении, называть свои чувства, понимать чувства </a:t>
            </a:r>
            <a:r>
              <a:rPr lang="ru-RU" b="1" dirty="0" smtClean="0"/>
              <a:t>других: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Игры, позволяющие действовать в </a:t>
            </a:r>
            <a:r>
              <a:rPr lang="ru-RU" b="1" dirty="0" smtClean="0"/>
              <a:t>паре: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«Санки», «Погуляем с игрушками», «Послушный мячик»</a:t>
            </a:r>
          </a:p>
          <a:p>
            <a:pPr marL="0" indent="0">
              <a:buNone/>
            </a:pPr>
            <a:r>
              <a:rPr lang="ru-RU" b="1" dirty="0"/>
              <a:t>Игры в </a:t>
            </a:r>
            <a:r>
              <a:rPr lang="ru-RU" b="1" dirty="0" smtClean="0"/>
              <a:t>кругу: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«Качели», «Карусели», «День рождения», «Мишка попляши»</a:t>
            </a:r>
          </a:p>
          <a:p>
            <a:pPr marL="0" indent="0">
              <a:buNone/>
            </a:pPr>
            <a:r>
              <a:rPr lang="ru-RU" b="1" dirty="0"/>
              <a:t>Игры с передачей </a:t>
            </a:r>
            <a:r>
              <a:rPr lang="ru-RU" b="1" dirty="0" smtClean="0"/>
              <a:t>игрушек: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«Передавай», «Колокольчик», «Шапочка»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9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kid.com/images/554/nature-page-2-of-2-ppt-backgrounds-powerpoint-backgrounds-MqE35E-clipar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49" y="17264"/>
            <a:ext cx="9166549" cy="6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4261" y="4518814"/>
            <a:ext cx="8352928" cy="1920614"/>
          </a:xfrm>
          <a:prstGeom prst="rect">
            <a:avLst/>
          </a:prstGeom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Принципы взаимодействия с родителями: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Доброжелательный стиль общения педагогов с родителями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Индивидуальный подход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Сотрудничество (не наставничество)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84260" y="404665"/>
            <a:ext cx="8352928" cy="3744416"/>
          </a:xfrm>
          <a:prstGeom prst="rect">
            <a:avLst/>
          </a:prstGeom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Формы работы с родителями: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Групповые родительские собрания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Индивидуальные консультации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Информационные стенды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Анкетирование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День открытых дверей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Совместные праздники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Фотовыставки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Мастер-классы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Семейный клуб</a:t>
            </a: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23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694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90066"/>
          </a:xfrm>
        </p:spPr>
        <p:txBody>
          <a:bodyPr>
            <a:noAutofit/>
          </a:bodyPr>
          <a:lstStyle/>
          <a:p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Используемая  </a:t>
            </a:r>
            <a:r>
              <a:rPr lang="ru-RU" sz="2800" i="1" dirty="0"/>
              <a:t>литература</a:t>
            </a:r>
            <a:br>
              <a:rPr lang="ru-RU" sz="2800" i="1" dirty="0"/>
            </a:br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>
            <a:normAutofit fontScale="32500" lnSpcReduction="20000"/>
          </a:bodyPr>
          <a:lstStyle/>
          <a:p>
            <a:r>
              <a:rPr lang="ru-RU" dirty="0"/>
              <a:t>Используемая  литература</a:t>
            </a:r>
          </a:p>
          <a:p>
            <a:r>
              <a:rPr lang="ru-RU" dirty="0"/>
              <a:t>1. В. </a:t>
            </a:r>
            <a:r>
              <a:rPr lang="ru-RU" dirty="0" err="1"/>
              <a:t>Гребова</a:t>
            </a:r>
            <a:r>
              <a:rPr lang="ru-RU" dirty="0"/>
              <a:t> «Занятия по развитию речи в 1 младшей группе», М. Мозаика Синтез   2011 г</a:t>
            </a:r>
          </a:p>
          <a:p>
            <a:r>
              <a:rPr lang="ru-RU" dirty="0"/>
              <a:t>2. Т.Ф. </a:t>
            </a:r>
            <a:r>
              <a:rPr lang="ru-RU" dirty="0" err="1"/>
              <a:t>Саулина</a:t>
            </a:r>
            <a:r>
              <a:rPr lang="ru-RU" dirty="0"/>
              <a:t>  « Ознакомление дошкольников  с правилами дорожного движения»</a:t>
            </a:r>
          </a:p>
          <a:p>
            <a:r>
              <a:rPr lang="ru-RU" dirty="0"/>
              <a:t>М. Мозаика Синтез   2013 г</a:t>
            </a:r>
          </a:p>
          <a:p>
            <a:r>
              <a:rPr lang="ru-RU" dirty="0"/>
              <a:t>3 .  Е.Н Вареник    ,С Г Кудрявцева   «Занятия по физкультуре с детьми 2-3 лет»</a:t>
            </a:r>
          </a:p>
          <a:p>
            <a:r>
              <a:rPr lang="ru-RU" dirty="0"/>
              <a:t>Москва 2007г</a:t>
            </a:r>
          </a:p>
          <a:p>
            <a:r>
              <a:rPr lang="ru-RU" dirty="0"/>
              <a:t>4 .   «Развивающие игры с малышами до трёх лет .</a:t>
            </a:r>
          </a:p>
          <a:p>
            <a:r>
              <a:rPr lang="ru-RU" dirty="0"/>
              <a:t>Ярославль «Академия развития»  1997г</a:t>
            </a:r>
          </a:p>
          <a:p>
            <a:r>
              <a:rPr lang="ru-RU" dirty="0"/>
              <a:t>5 .    Комплексно-тематическое планирование по программе "От рождения до школы" под редакцией Н.Е. </a:t>
            </a:r>
            <a:r>
              <a:rPr lang="ru-RU" dirty="0" err="1"/>
              <a:t>Вераксы</a:t>
            </a:r>
            <a:r>
              <a:rPr lang="ru-RU" dirty="0"/>
              <a:t>, Т.С. Комаровой, М.А. Васильевой. Первая младшая группа Авторы-составители: Мезенцева В.Н., Власенко О.П. - Издательство: Учитель, 2012       </a:t>
            </a:r>
          </a:p>
          <a:p>
            <a:r>
              <a:rPr lang="ru-RU" dirty="0"/>
              <a:t>6 .    Л.Н. Савина «Пальчиковая  гимнастика для развития речи дошкольников»</a:t>
            </a:r>
          </a:p>
          <a:p>
            <a:r>
              <a:rPr lang="ru-RU" dirty="0"/>
              <a:t>         Москва             1999 г</a:t>
            </a:r>
          </a:p>
          <a:p>
            <a:r>
              <a:rPr lang="ru-RU" dirty="0"/>
              <a:t>7.   О.А </a:t>
            </a:r>
            <a:r>
              <a:rPr lang="ru-RU" dirty="0" err="1"/>
              <a:t>Соломенникова</a:t>
            </a:r>
            <a:r>
              <a:rPr lang="ru-RU" dirty="0"/>
              <a:t>  « Занятия по формированию элементарных</a:t>
            </a:r>
          </a:p>
          <a:p>
            <a:r>
              <a:rPr lang="ru-RU" dirty="0"/>
              <a:t>экологических               представлений  в 1 младшей группе»</a:t>
            </a:r>
          </a:p>
          <a:p>
            <a:r>
              <a:rPr lang="ru-RU" dirty="0"/>
              <a:t>М. Мозаика Синтез   2009 г   деятельности</a:t>
            </a:r>
          </a:p>
          <a:p>
            <a:r>
              <a:rPr lang="ru-RU" dirty="0"/>
              <a:t>8  Н. Ф. Губанова   «Развитие игровой деятельности»  М. Мозаика Синтез   2010 г</a:t>
            </a:r>
          </a:p>
          <a:p>
            <a:r>
              <a:rPr lang="ru-RU" dirty="0"/>
              <a:t>9   Н.Е </a:t>
            </a:r>
            <a:r>
              <a:rPr lang="ru-RU" dirty="0" err="1"/>
              <a:t>Веракса</a:t>
            </a:r>
            <a:r>
              <a:rPr lang="ru-RU" dirty="0"/>
              <a:t>  Т.С Комарова   М .Г. Васильева  « Перспективное планирование по программе : От рождения до школы. 1 младшая группа .»</a:t>
            </a:r>
          </a:p>
          <a:p>
            <a:r>
              <a:rPr lang="ru-RU" dirty="0"/>
              <a:t>Волгоград   ФГТ</a:t>
            </a:r>
          </a:p>
          <a:p>
            <a:r>
              <a:rPr lang="ru-RU" dirty="0"/>
              <a:t>10   Примерная общеобразовательная программа дошкольного образования  : От рождения до школы»  ФГОС</a:t>
            </a:r>
          </a:p>
          <a:p>
            <a:r>
              <a:rPr lang="ru-RU" dirty="0"/>
              <a:t>Н.Е </a:t>
            </a:r>
            <a:r>
              <a:rPr lang="ru-RU" dirty="0" err="1"/>
              <a:t>Веракса</a:t>
            </a:r>
            <a:r>
              <a:rPr lang="ru-RU" dirty="0"/>
              <a:t>  Т.С Комарова   М .Г. Васильева  М. Мозаика Синтез   2014 г</a:t>
            </a:r>
          </a:p>
          <a:p>
            <a:r>
              <a:rPr lang="ru-RU" dirty="0"/>
              <a:t>11 Методическое пособие для воспитателей « Лепка с детьми раннего возраста»   </a:t>
            </a:r>
            <a:r>
              <a:rPr lang="ru-RU" dirty="0" err="1"/>
              <a:t>Е.А.Янушко</a:t>
            </a:r>
            <a:r>
              <a:rPr lang="ru-RU" dirty="0"/>
              <a:t> М. Мозаика Синтез   2009 г</a:t>
            </a:r>
          </a:p>
          <a:p>
            <a:endParaRPr lang="ru-RU" dirty="0"/>
          </a:p>
          <a:p>
            <a:r>
              <a:rPr lang="ru-RU" dirty="0"/>
              <a:t>12   « Конспекты комплексно –тематических занятий . 1 младшая группа . Интегрированный подход» , Н.С </a:t>
            </a:r>
            <a:r>
              <a:rPr lang="ru-RU" dirty="0" err="1"/>
              <a:t>Голицина</a:t>
            </a:r>
            <a:r>
              <a:rPr lang="ru-RU" dirty="0"/>
              <a:t> ,</a:t>
            </a:r>
          </a:p>
          <a:p>
            <a:r>
              <a:rPr lang="ru-RU" dirty="0"/>
              <a:t>М.: «</a:t>
            </a:r>
            <a:r>
              <a:rPr lang="ru-RU" dirty="0" err="1"/>
              <a:t>Скриторий</a:t>
            </a:r>
            <a:r>
              <a:rPr lang="ru-RU" dirty="0"/>
              <a:t> 2003» ,2013г.</a:t>
            </a:r>
          </a:p>
          <a:p>
            <a:r>
              <a:rPr lang="ru-RU" dirty="0"/>
              <a:t> </a:t>
            </a:r>
            <a:r>
              <a:rPr lang="ru-RU" dirty="0" smtClean="0"/>
              <a:t>13   </a:t>
            </a:r>
            <a:r>
              <a:rPr lang="ru-RU" dirty="0"/>
              <a:t>«Физическое развитие и воспитание детей раннего возраста»   </a:t>
            </a:r>
            <a:r>
              <a:rPr lang="ru-RU" dirty="0" err="1"/>
              <a:t>Н.П.Кочетова</a:t>
            </a:r>
            <a:r>
              <a:rPr lang="ru-RU" dirty="0"/>
              <a:t> , М.: «Просвещение», 2005г</a:t>
            </a:r>
          </a:p>
          <a:p>
            <a:r>
              <a:rPr lang="ru-RU" dirty="0"/>
              <a:t>  </a:t>
            </a:r>
            <a:r>
              <a:rPr lang="ru-RU" dirty="0" smtClean="0"/>
              <a:t>14 </a:t>
            </a:r>
            <a:r>
              <a:rPr lang="ru-RU" dirty="0"/>
              <a:t>« ФГТ в ДОУ :от теории к практике»  О.П. Власенко , Т.В Карпухина ., Воронеж , ИП </a:t>
            </a:r>
            <a:r>
              <a:rPr lang="ru-RU" dirty="0" err="1"/>
              <a:t>Лакоценина</a:t>
            </a:r>
            <a:r>
              <a:rPr lang="ru-RU" dirty="0"/>
              <a:t> Н.А ., 2012Г.</a:t>
            </a:r>
          </a:p>
          <a:p>
            <a:r>
              <a:rPr lang="ru-RU" dirty="0"/>
              <a:t>   </a:t>
            </a:r>
            <a:r>
              <a:rPr lang="ru-RU" dirty="0" smtClean="0"/>
              <a:t>15 </a:t>
            </a:r>
            <a:r>
              <a:rPr lang="ru-RU" dirty="0"/>
              <a:t>«Планирование образовательной деятельности с дошкольниками  в  режиме дня . Первая младшая группа»  Первая младшая группа </a:t>
            </a:r>
          </a:p>
          <a:p>
            <a:r>
              <a:rPr lang="ru-RU" dirty="0"/>
              <a:t>                 Под редакцией  Л .Л. Тимофеева </a:t>
            </a:r>
          </a:p>
          <a:p>
            <a:pPr marL="0" indent="0">
              <a:buNone/>
            </a:pPr>
            <a:r>
              <a:rPr lang="ru-RU" dirty="0" smtClean="0"/>
              <a:t>            16  </a:t>
            </a:r>
            <a:r>
              <a:rPr lang="ru-RU" dirty="0"/>
              <a:t>«Первые шаги  в мир . Игровые сеансы для детей 2-3 лет»  , ООО « ТЦ  Сфера» , 2013</a:t>
            </a:r>
          </a:p>
          <a:p>
            <a:r>
              <a:rPr lang="ru-RU" dirty="0"/>
              <a:t>   </a:t>
            </a:r>
            <a:r>
              <a:rPr lang="ru-RU" dirty="0" smtClean="0"/>
              <a:t>  </a:t>
            </a:r>
            <a:r>
              <a:rPr lang="ru-RU" dirty="0"/>
              <a:t>17 « Подвижные игры и игровые упражнения для детей третьего года жизни»    М.Ф . Литвинова , М .: «</a:t>
            </a:r>
            <a:r>
              <a:rPr lang="ru-RU" dirty="0" err="1"/>
              <a:t>Линка</a:t>
            </a:r>
            <a:r>
              <a:rPr lang="ru-RU" dirty="0"/>
              <a:t> –пресс»,</a:t>
            </a:r>
          </a:p>
          <a:p>
            <a:r>
              <a:rPr lang="ru-RU" dirty="0"/>
              <a:t> 18«Дошкольники на прогулке» под ред. А.С. Галановой, Педагогическое общество России, Москва, 2005.</a:t>
            </a:r>
          </a:p>
          <a:p>
            <a:r>
              <a:rPr lang="ru-RU" dirty="0"/>
              <a:t>19 «Занятия на прогулке с малышами» под ред. С.Н. </a:t>
            </a:r>
            <a:r>
              <a:rPr lang="ru-RU" dirty="0" err="1"/>
              <a:t>Теплюк</a:t>
            </a:r>
            <a:r>
              <a:rPr lang="ru-RU" dirty="0"/>
              <a:t>, Мозаика-Синтез, М., 2006. «Занятия по развитию речи», под ред. В.В. Гербовой, Мозаика-Синтез, 2008.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8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763"/>
            <a:ext cx="91694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90"/>
          <a:stretch/>
        </p:blipFill>
        <p:spPr bwMode="auto">
          <a:xfrm>
            <a:off x="0" y="4724399"/>
            <a:ext cx="9163050" cy="216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404664"/>
            <a:ext cx="8229600" cy="142617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Кейс (</a:t>
            </a:r>
            <a:r>
              <a:rPr lang="ru-RU" sz="2400" b="1" dirty="0" err="1"/>
              <a:t>case</a:t>
            </a:r>
            <a:r>
              <a:rPr lang="ru-RU" sz="2400" b="1" dirty="0"/>
              <a:t> - англ.) - многозначное понятие, </a:t>
            </a:r>
            <a:r>
              <a:rPr lang="ru-RU" sz="2400" dirty="0"/>
              <a:t>которое в данном контексте трактуется как случай, казус (от лат. - </a:t>
            </a:r>
            <a:r>
              <a:rPr lang="ru-RU" sz="2400" dirty="0" err="1"/>
              <a:t>Casus</a:t>
            </a:r>
            <a:r>
              <a:rPr lang="ru-RU" sz="2400" dirty="0"/>
              <a:t>, следовательно, метод кейсов (кейс-технологии) является методом, который предполагает рассмотрение предложенных случаев, жизненных или профессиональных </a:t>
            </a:r>
            <a:r>
              <a:rPr lang="ru-RU" sz="2400" dirty="0" smtClean="0"/>
              <a:t>ситуаций.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220486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Кейс-технология </a:t>
            </a:r>
            <a:r>
              <a:rPr lang="ru-RU" dirty="0"/>
              <a:t>- это способ организации краткосрочного обучения на основе реальных или вымышленных ситуаций, направленная не столько на освоение знаний, сколько на формирование у дошкольников новых качеств и умений.</a:t>
            </a:r>
          </a:p>
        </p:txBody>
      </p:sp>
    </p:spTree>
    <p:extLst>
      <p:ext uri="{BB962C8B-B14F-4D97-AF65-F5344CB8AC3E}">
        <p14:creationId xmlns:p14="http://schemas.microsoft.com/office/powerpoint/2010/main" val="20133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lipartkid.com/images/554/nature-page-2-of-2-ppt-backgrounds-powerpoint-backgrounds-MqE35E-clipar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7871"/>
            <a:ext cx="9166549" cy="6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628800"/>
            <a:ext cx="6264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этого направления: является позитивная социализация детей дошкольного возраста, приобщение их к социокультурным нормам, традициям семьи, общества и государства. </a:t>
            </a:r>
          </a:p>
        </p:txBody>
      </p:sp>
    </p:spTree>
    <p:extLst>
      <p:ext uri="{BB962C8B-B14F-4D97-AF65-F5344CB8AC3E}">
        <p14:creationId xmlns:p14="http://schemas.microsoft.com/office/powerpoint/2010/main" val="28583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kid.com/images/554/nature-page-2-of-2-ppt-backgrounds-powerpoint-backgrounds-MqE35E-clipar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49" y="17264"/>
            <a:ext cx="9166549" cy="6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68054" y="332656"/>
            <a:ext cx="7385342" cy="792088"/>
          </a:xfrm>
          <a:prstGeom prst="rect">
            <a:avLst/>
          </a:prstGeom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Интеграция </a:t>
            </a:r>
            <a:r>
              <a:rPr lang="ru-RU" sz="40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образовательной области</a:t>
            </a:r>
            <a:endParaRPr lang="ru-RU" sz="4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«Социально-коммуникативное развитие» по ФГОС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3587" y="5008830"/>
            <a:ext cx="3389809" cy="682387"/>
          </a:xfrm>
          <a:prstGeom prst="roundRect">
            <a:avLst>
              <a:gd name="adj" fmla="val 33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000" b="1" dirty="0" smtClean="0"/>
              <a:t>Художественно-эстетическое развитие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0734" y="1412776"/>
            <a:ext cx="3415914" cy="682387"/>
          </a:xfrm>
          <a:prstGeom prst="roundRect">
            <a:avLst>
              <a:gd name="adj" fmla="val 33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Социально-коммуникативное развитие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6234" y="2839324"/>
            <a:ext cx="2414500" cy="682387"/>
          </a:xfrm>
          <a:prstGeom prst="roundRect">
            <a:avLst>
              <a:gd name="adj" fmla="val 33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000" b="1" dirty="0" smtClean="0"/>
              <a:t>Физическое развитие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6294" y="2839324"/>
            <a:ext cx="2414500" cy="682387"/>
          </a:xfrm>
          <a:prstGeom prst="roundRect">
            <a:avLst>
              <a:gd name="adj" fmla="val 33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000" b="1" dirty="0" smtClean="0"/>
              <a:t>Речевое развитие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6574" y="5008830"/>
            <a:ext cx="2414500" cy="682387"/>
          </a:xfrm>
          <a:prstGeom prst="roundRect">
            <a:avLst>
              <a:gd name="adj" fmla="val 33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Познавательное развитие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10" idx="0"/>
            <a:endCxn id="8" idx="2"/>
          </p:cNvCxnSpPr>
          <p:nvPr/>
        </p:nvCxnSpPr>
        <p:spPr>
          <a:xfrm flipH="1" flipV="1">
            <a:off x="1773484" y="3521711"/>
            <a:ext cx="790340" cy="1487119"/>
          </a:xfrm>
          <a:prstGeom prst="straightConnector1">
            <a:avLst/>
          </a:prstGeom>
          <a:ln w="571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3"/>
            <a:endCxn id="6" idx="1"/>
          </p:cNvCxnSpPr>
          <p:nvPr/>
        </p:nvCxnSpPr>
        <p:spPr>
          <a:xfrm>
            <a:off x="3771074" y="5350024"/>
            <a:ext cx="1092513" cy="0"/>
          </a:xfrm>
          <a:prstGeom prst="straightConnector1">
            <a:avLst/>
          </a:prstGeom>
          <a:ln w="571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0"/>
            <a:endCxn id="7" idx="2"/>
          </p:cNvCxnSpPr>
          <p:nvPr/>
        </p:nvCxnSpPr>
        <p:spPr>
          <a:xfrm flipV="1">
            <a:off x="1773484" y="2095163"/>
            <a:ext cx="2915207" cy="744161"/>
          </a:xfrm>
          <a:prstGeom prst="straightConnector1">
            <a:avLst/>
          </a:prstGeom>
          <a:ln w="571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0"/>
            <a:endCxn id="7" idx="2"/>
          </p:cNvCxnSpPr>
          <p:nvPr/>
        </p:nvCxnSpPr>
        <p:spPr>
          <a:xfrm flipH="1" flipV="1">
            <a:off x="4688691" y="2095163"/>
            <a:ext cx="2664853" cy="744161"/>
          </a:xfrm>
          <a:prstGeom prst="straightConnector1">
            <a:avLst/>
          </a:prstGeom>
          <a:ln w="571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2"/>
            <a:endCxn id="6" idx="0"/>
          </p:cNvCxnSpPr>
          <p:nvPr/>
        </p:nvCxnSpPr>
        <p:spPr>
          <a:xfrm flipH="1">
            <a:off x="6558492" y="3521711"/>
            <a:ext cx="795052" cy="1487119"/>
          </a:xfrm>
          <a:prstGeom prst="straightConnector1">
            <a:avLst/>
          </a:prstGeom>
          <a:ln w="571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9" idx="1"/>
            <a:endCxn id="8" idx="3"/>
          </p:cNvCxnSpPr>
          <p:nvPr/>
        </p:nvCxnSpPr>
        <p:spPr>
          <a:xfrm flipH="1">
            <a:off x="2980734" y="3180518"/>
            <a:ext cx="3165560" cy="0"/>
          </a:xfrm>
          <a:prstGeom prst="straightConnector1">
            <a:avLst/>
          </a:prstGeom>
          <a:ln w="571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6" idx="1"/>
            <a:endCxn id="8" idx="3"/>
          </p:cNvCxnSpPr>
          <p:nvPr/>
        </p:nvCxnSpPr>
        <p:spPr>
          <a:xfrm flipH="1" flipV="1">
            <a:off x="2980734" y="3180518"/>
            <a:ext cx="1882853" cy="2169506"/>
          </a:xfrm>
          <a:prstGeom prst="straightConnector1">
            <a:avLst/>
          </a:prstGeom>
          <a:ln w="5715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5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ipartkid.com/images/554/nature-page-2-of-2-ppt-backgrounds-powerpoint-backgrounds-MqE35E-clipar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49" y="17264"/>
            <a:ext cx="9166549" cy="6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66843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инновационные формы работы с детьми по «Социально-коммуникативному развитию» по ФГОС: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игр-экспериментов и игр-путешествий предметного характера с детьми как основных методов воспитания;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сюжетных игр;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моментов радости, связанных с культурно-гигиеническими навыками и навыками ЗОЖ;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поисковые и проблемные ситуации;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с моделированием;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и игра (чтение) .</a:t>
            </a:r>
          </a:p>
        </p:txBody>
      </p:sp>
    </p:spTree>
    <p:extLst>
      <p:ext uri="{BB962C8B-B14F-4D97-AF65-F5344CB8AC3E}">
        <p14:creationId xmlns:p14="http://schemas.microsoft.com/office/powerpoint/2010/main" val="28583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1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Ранний возраст – уникальный период в жизни человека. Ребенок интенсивно овладевает речью, общением, культурой человеческого мышления.</a:t>
            </a:r>
            <a:br>
              <a:rPr lang="ru-RU" sz="2400" b="1" dirty="0">
                <a:solidFill>
                  <a:schemeClr val="tx2"/>
                </a:solidFill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052" y="1268760"/>
            <a:ext cx="8579296" cy="4680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Некоторые </a:t>
            </a:r>
            <a:r>
              <a:rPr lang="ru-RU" sz="2200" b="1" dirty="0">
                <a:solidFill>
                  <a:schemeClr val="tx2"/>
                </a:solidFill>
              </a:rPr>
              <a:t>особенности детей раннего возраста: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</a:rPr>
              <a:t>Трудно  </a:t>
            </a:r>
            <a:r>
              <a:rPr lang="ru-RU" sz="2200" dirty="0">
                <a:solidFill>
                  <a:schemeClr val="tx2"/>
                </a:solidFill>
              </a:rPr>
              <a:t>сосредоточиться на однообразной, непривлекательной для </a:t>
            </a:r>
            <a:r>
              <a:rPr lang="ru-RU" sz="2200" dirty="0" smtClean="0">
                <a:solidFill>
                  <a:schemeClr val="tx2"/>
                </a:solidFill>
              </a:rPr>
              <a:t>детей деятельности</a:t>
            </a:r>
            <a:r>
              <a:rPr lang="ru-RU" sz="2200" dirty="0">
                <a:solidFill>
                  <a:schemeClr val="tx2"/>
                </a:solidFill>
              </a:rPr>
              <a:t>, в то время как в процессе игры они достаточно долгое время могут оставаться внимательными;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</a:rPr>
              <a:t>Внимание  </a:t>
            </a:r>
            <a:r>
              <a:rPr lang="ru-RU" sz="2200" dirty="0">
                <a:solidFill>
                  <a:schemeClr val="tx2"/>
                </a:solidFill>
              </a:rPr>
              <a:t>вызывается внешне привлекательными предметами, событиями и сохраняется до тех пор, пока сохраняется интерес;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</a:rPr>
              <a:t>Поведение  </a:t>
            </a:r>
            <a:r>
              <a:rPr lang="ru-RU" sz="2200" dirty="0">
                <a:solidFill>
                  <a:schemeClr val="tx2"/>
                </a:solidFill>
              </a:rPr>
              <a:t>ситуативно и почти всегда складывается из импульсивных поступков;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</a:rPr>
              <a:t>Детям  </a:t>
            </a:r>
            <a:r>
              <a:rPr lang="ru-RU" sz="2200" dirty="0">
                <a:solidFill>
                  <a:schemeClr val="tx2"/>
                </a:solidFill>
              </a:rPr>
              <a:t>раннего возраста свойственны подражательность, лёгкая внушаемость;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2"/>
                </a:solidFill>
              </a:rPr>
              <a:t>Преобладает  </a:t>
            </a:r>
            <a:r>
              <a:rPr lang="ru-RU" sz="2200" dirty="0">
                <a:solidFill>
                  <a:schemeClr val="tx2"/>
                </a:solidFill>
              </a:rPr>
              <a:t>зрительно-эмоциональная память и наглядно-действенное мышление.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tx2"/>
                </a:solidFill>
              </a:rPr>
              <a:t>Наиболее интересные для детей раннего возраста игры на развитие мелкой моторики рук и сценарии активизирующего общения.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500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kid.com/images/554/nature-page-2-of-2-ppt-backgrounds-powerpoint-backgrounds-MqE35E-clipar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51" y="116632"/>
            <a:ext cx="9166549" cy="6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46533" y="332656"/>
            <a:ext cx="7628384" cy="1178139"/>
          </a:xfrm>
          <a:prstGeom prst="rect">
            <a:avLst/>
          </a:prstGeom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игры-эксперименты </a:t>
            </a:r>
            <a:b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</a:b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и игры-путешествия предметного характера </a:t>
            </a:r>
          </a:p>
        </p:txBody>
      </p:sp>
      <p:pic>
        <p:nvPicPr>
          <p:cNvPr id="2050" name="Picture 2" descr="C:\Users\user\Desktop\!!!Социально-коммуникативное развитие детей раннего возраста\WhatsApp Images\IMG-20210913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!!!Социально-коммуникативное развитие детей раннего возраста\изображение_viber_2021-09-13_08-58-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35016"/>
            <a:ext cx="2715766" cy="362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!!!Социально-коммуникативное развитие детей раннего возраста\изображение_viber_2021-09-13_08-58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56" y="1661819"/>
            <a:ext cx="257175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ipartkid.com/images/554/nature-page-2-of-2-ppt-backgrounds-powerpoint-backgrounds-MqE35E-clipar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49" y="17264"/>
            <a:ext cx="9166549" cy="6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46533" y="336286"/>
            <a:ext cx="7628384" cy="589069"/>
          </a:xfrm>
          <a:prstGeom prst="rect">
            <a:avLst/>
          </a:prstGeom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Сюжетные игры</a:t>
            </a:r>
          </a:p>
        </p:txBody>
      </p:sp>
      <p:pic>
        <p:nvPicPr>
          <p:cNvPr id="1026" name="Picture 2" descr="C:\Users\user\Desktop\!!!Социально-коммуникативное развитие детей раннего возраста\WhatsApp Images\IMG-20210913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7656"/>
            <a:ext cx="2664296" cy="355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!!!Социально-коммуникативное развитие детей раннего возраста\WhatsApp Images\IMG-20210913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7" y="1268760"/>
            <a:ext cx="2499742" cy="3332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!!!Социально-коммуникативное развитие детей раннего возраста\изображение_viber_2021-09-12_22-18-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84" y="2420888"/>
            <a:ext cx="2427734" cy="323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partkid.com/images/554/nature-page-2-of-2-ppt-backgrounds-powerpoint-backgrounds-MqE35E-clipar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49" y="17264"/>
            <a:ext cx="9166549" cy="68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64281" y="332656"/>
            <a:ext cx="7992888" cy="1142813"/>
          </a:xfrm>
          <a:prstGeom prst="rect">
            <a:avLst/>
          </a:prstGeom>
          <a:ln w="1905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Организация моментов радости, связанных с культурно-гигиеническими навыками и навыками здорового образа 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жизни (</a:t>
            </a:r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ЗОЖ)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89" y="1556792"/>
            <a:ext cx="3320083" cy="249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3" y="1634071"/>
            <a:ext cx="4025420" cy="3019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80" y="4221088"/>
            <a:ext cx="3362359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93206"/>
            <a:ext cx="3289885" cy="2464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1168</Words>
  <Application>Microsoft Office PowerPoint</Application>
  <PresentationFormat>Экран (4:3)</PresentationFormat>
  <Paragraphs>108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Wingdings</vt:lpstr>
      <vt:lpstr>Тема Office</vt:lpstr>
      <vt:lpstr>Подготовила: Алексеева С.А. </vt:lpstr>
      <vt:lpstr>Кейс (case - англ.) - многозначное понятие, которое в данном контексте трактуется как случай, казус (от лат. - Casus, следовательно, метод кейсов (кейс-технологии) является методом, который предполагает рассмотрение предложенных случаев, жизненных или профессиональных ситуаций.</vt:lpstr>
      <vt:lpstr>Презентация PowerPoint</vt:lpstr>
      <vt:lpstr>Презентация PowerPoint</vt:lpstr>
      <vt:lpstr>Презентация PowerPoint</vt:lpstr>
      <vt:lpstr>Ранний возраст – уникальный период в жизни человека. Ребенок интенсивно овладевает речью, общением, культурой человеческого мышления.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Коммуникативная игра – это совместная деятельность детей и взрослых, способ самовыражения, взаимного сотрудничества, где партнеры находятся в позиции «на равных», стараются учитывать особенности и интересы друг друга.</vt:lpstr>
      <vt:lpstr>  Использование коммуникативных игр с детьми раннего возраста способствует развитию навыков общения, коммуникативных способностей детей и положительно влияет на формирование доброжелательных отношений со взрослыми.</vt:lpstr>
      <vt:lpstr>Презентация PowerPoint</vt:lpstr>
      <vt:lpstr>  Используемая  литература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</dc:title>
  <dc:creator/>
  <cp:lastModifiedBy/>
  <cp:revision>1</cp:revision>
  <dcterms:created xsi:type="dcterms:W3CDTF">2017-02-05T14:35:53Z</dcterms:created>
  <dcterms:modified xsi:type="dcterms:W3CDTF">2021-09-13T19:20:35Z</dcterms:modified>
</cp:coreProperties>
</file>