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6858000" cy="9144000"/>
  <p:embeddedFontLst>
    <p:embeddedFont>
      <p:font typeface="Nunito"/>
      <p:regular r:id="rId16"/>
    </p:embeddedFont>
    <p:embeddedFont>
      <p:font typeface="Calibri" panose="020F0502020204030204"/>
      <p:regular r:id="rId17"/>
    </p:embeddedFont>
    <p:embeddedFont>
      <p:font typeface="Pacifico" panose="00000500000000000000"/>
      <p:regular r:id="rId18"/>
    </p:embeddedFont>
    <p:embeddedFont>
      <p:font typeface="Bahnschrift Light" panose="020B0502040204020203" charset="0"/>
      <p:regular r:id="rId19"/>
    </p:embeddedFont>
    <p:embeddedFont>
      <p:font typeface="Arial Black" panose="020B0A0402010202020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80d1ff_0_0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80d1ff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80d1ff_0_5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80d1ff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f80d1ff_0_27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6f80d1ff_0_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6f80d1ff_0_50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6f80d1ff_0_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6f80d1ff_0_10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6f80d1ff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6f80d1ff_0_59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6f80d1ff_0_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f2a7a8980_2_6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f2a7a8980_2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f2a7a8980_2_20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f2a7a8980_2_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6f80d1ff_0_66:notes"/>
          <p:cNvSpPr/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6f80d1ff_0_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accent6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" name="Google Shape;119;p11"/>
          <p:cNvSpPr txBox="1"/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3"/>
        </a:solidFill>
        <a:effectLst/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dk2"/>
        </a:solidFill>
        <a:effectLst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dk2"/>
        </a:solidFill>
        <a:effectLst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dk2"/>
        </a:solidFill>
        <a:effectLst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10"/>
          <p:cNvSpPr txBox="1"/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 panose="020F0502020204030204"/>
              <a:buChar char="●"/>
              <a:defRPr sz="13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●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●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hyperlink" Target="https://sites.google.com/view/viktoriasun/%D0%B3%D0%BB%D0%B0%D0%B2%D0%BD%D0%B0%D1%8F-%D1%81%D1%82%D1%80%D0%B0%D0%BD%D0%B8%D1%86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hyperlink" Target="https://padlet.com/gurevaviktoria522/o3tlam0gqxisuhx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819150" y="845600"/>
            <a:ext cx="7613400" cy="13830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CC0000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Применение образовательных сайтов - как модель организации дистанционного обучения.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29" name="Google Shape;129;p13"/>
          <p:cNvSpPr txBox="1"/>
          <p:nvPr>
            <p:ph type="body" idx="1"/>
          </p:nvPr>
        </p:nvSpPr>
        <p:spPr>
          <a:xfrm>
            <a:off x="830700" y="2319050"/>
            <a:ext cx="4386900" cy="2318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C4125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</a:rPr>
              <a:t>Гурьева Виктория Анатольевна </a:t>
            </a:r>
            <a:endParaRPr sz="1400" b="1">
              <a:solidFill>
                <a:srgbClr val="CC4125"/>
              </a:solidFill>
              <a:latin typeface="Arial Black" panose="020B0A04020102020204" charset="0"/>
              <a:ea typeface="Lobster"/>
              <a:cs typeface="Arial Black" panose="020B0A04020102020204" charset="0"/>
              <a:sym typeface="Lobst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C4125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</a:rPr>
              <a:t> педагог - психолог</a:t>
            </a:r>
            <a:endParaRPr sz="1400" b="1">
              <a:solidFill>
                <a:srgbClr val="CC4125"/>
              </a:solidFill>
              <a:latin typeface="Arial Black" panose="020B0A04020102020204" charset="0"/>
              <a:ea typeface="Lobster"/>
              <a:cs typeface="Arial Black" panose="020B0A04020102020204" charset="0"/>
              <a:sym typeface="Lobst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b="1">
                <a:solidFill>
                  <a:srgbClr val="CC4125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</a:rPr>
              <a:t>МБДОУ ЦРР детского сада </a:t>
            </a:r>
            <a:r>
              <a:rPr lang="ru-RU" altLang="en-US" sz="1400" b="1">
                <a:solidFill>
                  <a:srgbClr val="CC4125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</a:rPr>
              <a:t> </a:t>
            </a:r>
            <a:r>
              <a:rPr lang="en-US" sz="1400" b="1">
                <a:solidFill>
                  <a:srgbClr val="CC4125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</a:rPr>
              <a:t>“</a:t>
            </a:r>
            <a:r>
              <a:rPr lang="ru-RU" altLang="en-US" sz="1400" b="1">
                <a:solidFill>
                  <a:srgbClr val="CC4125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</a:rPr>
              <a:t>Кэскил</a:t>
            </a:r>
            <a:r>
              <a:rPr lang="en-US" sz="1400" b="1">
                <a:solidFill>
                  <a:srgbClr val="CC4125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</a:rPr>
              <a:t>” село Чурапча, Чурапчинского улуса, Республики Саха (Якутия)</a:t>
            </a:r>
            <a:endParaRPr sz="1400" b="1">
              <a:solidFill>
                <a:srgbClr val="CC4125"/>
              </a:solidFill>
              <a:latin typeface="Arial Black" panose="020B0A04020102020204" charset="0"/>
              <a:ea typeface="Lobster"/>
              <a:cs typeface="Arial Black" panose="020B0A04020102020204" charset="0"/>
              <a:sym typeface="Lobster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069400" y="2319050"/>
            <a:ext cx="2363150" cy="231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Актуальность проекта:</a:t>
            </a:r>
            <a:endParaRPr sz="3300">
              <a:latin typeface="Pacifico" panose="00000500000000000000"/>
              <a:ea typeface="Pacifico" panose="00000500000000000000"/>
              <a:cs typeface="Pacifico" panose="00000500000000000000"/>
              <a:sym typeface="Pacifico" panose="00000500000000000000"/>
            </a:endParaRPr>
          </a:p>
        </p:txBody>
      </p:sp>
      <p:sp>
        <p:nvSpPr>
          <p:cNvPr id="136" name="Google Shape;136;p14"/>
          <p:cNvSpPr txBox="1"/>
          <p:nvPr>
            <p:ph type="body" idx="1"/>
          </p:nvPr>
        </p:nvSpPr>
        <p:spPr>
          <a:xfrm>
            <a:off x="1343925" y="1541575"/>
            <a:ext cx="6561600" cy="28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>
                <a:solidFill>
                  <a:srgbClr val="980000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Повышение качества дошкольного образования и создание условий у детей с ОВЗ к дополнительному образованию и реабилитации в период пандемии</a:t>
            </a:r>
            <a:endParaRPr sz="2400" b="1">
              <a:solidFill>
                <a:srgbClr val="980000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body" idx="1"/>
          </p:nvPr>
        </p:nvSpPr>
        <p:spPr>
          <a:xfrm>
            <a:off x="577075" y="1405050"/>
            <a:ext cx="33120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100">
                <a:solidFill>
                  <a:srgbClr val="DD7E6B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Включение в активную, образовательную и воспитательную работу родителей и детей с ОВЗ средствами интерактивных обучающих игр.</a:t>
            </a:r>
            <a:endParaRPr sz="2100">
              <a:solidFill>
                <a:srgbClr val="DD7E6B"/>
              </a:solidFill>
              <a:latin typeface="Pacifico" panose="00000500000000000000"/>
              <a:ea typeface="Pacifico" panose="00000500000000000000"/>
              <a:cs typeface="Pacifico" panose="00000500000000000000"/>
              <a:sym typeface="Pacifico" panose="00000500000000000000"/>
            </a:endParaRPr>
          </a:p>
        </p:txBody>
      </p:sp>
      <p:pic>
        <p:nvPicPr>
          <p:cNvPr id="142" name="Google Shape;142;p15" descr="Открытый ноутбук Chromebook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452975" y="697325"/>
            <a:ext cx="5591976" cy="33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 descr="Черный смартфон в вертикальной ориентации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188601" y="1585375"/>
            <a:ext cx="1675825" cy="329129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>
            <p:ph type="title"/>
          </p:nvPr>
        </p:nvSpPr>
        <p:spPr>
          <a:xfrm>
            <a:off x="819150" y="845600"/>
            <a:ext cx="31701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Цель проекта:</a:t>
            </a:r>
            <a:endParaRPr>
              <a:latin typeface="Pacifico" panose="00000500000000000000"/>
              <a:ea typeface="Pacifico" panose="00000500000000000000"/>
              <a:cs typeface="Pacifico" panose="00000500000000000000"/>
              <a:sym typeface="Pacifico" panose="00000500000000000000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05675" y="1007575"/>
            <a:ext cx="2805588" cy="22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51075" y="1856675"/>
            <a:ext cx="1543050" cy="27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265500" y="526900"/>
            <a:ext cx="44892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61C00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Задачи проекта:</a:t>
            </a:r>
            <a:endParaRPr>
              <a:solidFill>
                <a:srgbClr val="A61C00"/>
              </a:solidFill>
              <a:latin typeface="Pacifico" panose="00000500000000000000"/>
              <a:ea typeface="Pacifico" panose="00000500000000000000"/>
              <a:cs typeface="Pacifico" panose="00000500000000000000"/>
              <a:sym typeface="Pacifico" panose="00000500000000000000"/>
            </a:endParaRPr>
          </a:p>
        </p:txBody>
      </p:sp>
      <p:sp>
        <p:nvSpPr>
          <p:cNvPr id="152" name="Google Shape;152;p16"/>
          <p:cNvSpPr txBox="1"/>
          <p:nvPr>
            <p:ph type="body" idx="2"/>
          </p:nvPr>
        </p:nvSpPr>
        <p:spPr>
          <a:xfrm>
            <a:off x="3399725" y="526900"/>
            <a:ext cx="5469000" cy="3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100"/>
              <a:buFont typeface="Lobster"/>
              <a:buChar char="❖"/>
            </a:pPr>
            <a:r>
              <a:rPr lang="en-US" sz="2000">
                <a:solidFill>
                  <a:srgbClr val="A61C00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Обеспечить равные возможности в качественном освоении образовательной программы;</a:t>
            </a:r>
            <a:endParaRPr sz="2000">
              <a:solidFill>
                <a:srgbClr val="A61C00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100"/>
              <a:buFont typeface="Lobster"/>
              <a:buChar char="❖"/>
            </a:pPr>
            <a:r>
              <a:rPr lang="en-US" sz="2000">
                <a:solidFill>
                  <a:srgbClr val="A61C00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Помочь родителю освоить программы с детьми ОВЗ через образовательные сайты в условиях дистанционного обучения;</a:t>
            </a:r>
            <a:endParaRPr sz="2000">
              <a:solidFill>
                <a:srgbClr val="A61C00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100"/>
              <a:buFont typeface="Lobster"/>
              <a:buChar char="❖"/>
            </a:pPr>
            <a:r>
              <a:rPr lang="en-US" sz="2000">
                <a:solidFill>
                  <a:srgbClr val="A61C00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Развивать способности современного родителя по использованию ИКТ технологий;</a:t>
            </a:r>
            <a:endParaRPr sz="2000">
              <a:solidFill>
                <a:srgbClr val="A61C00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91100" y="1853850"/>
            <a:ext cx="2908626" cy="24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17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17"/>
          <p:cNvSpPr txBox="1"/>
          <p:nvPr>
            <p:ph type="title"/>
          </p:nvPr>
        </p:nvSpPr>
        <p:spPr>
          <a:xfrm>
            <a:off x="819150" y="845600"/>
            <a:ext cx="75057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80000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Применяемые технологии</a:t>
            </a:r>
            <a:r>
              <a:rPr lang="en-US" sz="3300">
                <a:solidFill>
                  <a:srgbClr val="980000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:</a:t>
            </a:r>
            <a:endParaRPr sz="3300">
              <a:solidFill>
                <a:srgbClr val="980000"/>
              </a:solidFill>
              <a:latin typeface="Pacifico" panose="00000500000000000000"/>
              <a:ea typeface="Pacifico" panose="00000500000000000000"/>
              <a:cs typeface="Pacifico" panose="00000500000000000000"/>
              <a:sym typeface="Pacifico" panose="00000500000000000000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421176" y="2235693"/>
            <a:ext cx="1329900" cy="13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17"/>
          <p:cNvSpPr txBox="1"/>
          <p:nvPr/>
        </p:nvSpPr>
        <p:spPr>
          <a:xfrm>
            <a:off x="382725" y="2394675"/>
            <a:ext cx="14364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Google сайт</a:t>
            </a:r>
            <a:endParaRPr lang="en-US" sz="2300">
              <a:solidFill>
                <a:srgbClr val="FFFFFF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2253122" y="1423415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17"/>
          <p:cNvSpPr txBox="1"/>
          <p:nvPr/>
        </p:nvSpPr>
        <p:spPr>
          <a:xfrm>
            <a:off x="2253125" y="1906850"/>
            <a:ext cx="29547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Интерактивные</a:t>
            </a:r>
            <a:endParaRPr sz="2800" b="1">
              <a:solidFill>
                <a:srgbClr val="FFFFFF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занятия</a:t>
            </a:r>
            <a:endParaRPr sz="2800" b="1">
              <a:solidFill>
                <a:srgbClr val="FFFFFF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в режиме онлайн</a:t>
            </a:r>
            <a:r>
              <a:rPr lang="en-US" sz="2800" b="1">
                <a:solidFill>
                  <a:schemeClr val="lt1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 </a:t>
            </a:r>
            <a:endParaRPr sz="2800" b="1">
              <a:solidFill>
                <a:schemeClr val="lt1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17"/>
          <p:cNvSpPr txBox="1"/>
          <p:nvPr/>
        </p:nvSpPr>
        <p:spPr>
          <a:xfrm>
            <a:off x="5709825" y="2235700"/>
            <a:ext cx="15066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Padlet доска</a:t>
            </a:r>
            <a:endParaRPr sz="2500">
              <a:solidFill>
                <a:srgbClr val="FFFFFF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7718079" y="239463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17"/>
          <p:cNvSpPr txBox="1"/>
          <p:nvPr/>
        </p:nvSpPr>
        <p:spPr>
          <a:xfrm>
            <a:off x="7639975" y="2308300"/>
            <a:ext cx="1179000" cy="11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К</a:t>
            </a:r>
            <a:r>
              <a:rPr lang="en-US" sz="1500">
                <a:solidFill>
                  <a:srgbClr val="FFFFFF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онечный результат</a:t>
            </a:r>
            <a:endParaRPr sz="1500">
              <a:solidFill>
                <a:schemeClr val="lt1"/>
              </a:solidFill>
              <a:latin typeface="Bahnschrift Light" panose="020B0502040204020203" charset="0"/>
              <a:ea typeface="Source Code Pro" panose="020B0509030403020204"/>
              <a:cs typeface="Bahnschrift Light" panose="020B0502040204020203" charset="0"/>
              <a:sym typeface="Source Code Pro" panose="020B0509030403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05975" y="965050"/>
            <a:ext cx="3122100" cy="18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967875" y="965800"/>
            <a:ext cx="2993174" cy="18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05975" y="2867575"/>
            <a:ext cx="3122100" cy="1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67875" y="2867575"/>
            <a:ext cx="2993174" cy="18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>
            <p:ph type="title"/>
          </p:nvPr>
        </p:nvSpPr>
        <p:spPr>
          <a:xfrm>
            <a:off x="819150" y="358150"/>
            <a:ext cx="75057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obster"/>
                <a:ea typeface="Lobster"/>
                <a:cs typeface="Lobster"/>
                <a:sym typeface="Lobster"/>
              </a:rPr>
              <a:t>П</a:t>
            </a:r>
            <a:r>
              <a:rPr lang="en-US" sz="1600">
                <a:latin typeface="Lobster"/>
                <a:ea typeface="Lobster"/>
                <a:cs typeface="Lobster"/>
                <a:sym typeface="Lobster"/>
              </a:rPr>
              <a:t>ример интерактивной игры на родном языке по парциальной программе</a:t>
            </a:r>
            <a:endParaRPr sz="16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19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19"/>
          <p:cNvSpPr txBox="1"/>
          <p:nvPr>
            <p:ph type="title"/>
          </p:nvPr>
        </p:nvSpPr>
        <p:spPr>
          <a:xfrm>
            <a:off x="819150" y="845600"/>
            <a:ext cx="75057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80000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Ссылки на образовательные сайты</a:t>
            </a:r>
            <a:endParaRPr sz="3300">
              <a:solidFill>
                <a:srgbClr val="980000"/>
              </a:solidFill>
              <a:latin typeface="Pacifico" panose="00000500000000000000"/>
              <a:ea typeface="Pacifico" panose="00000500000000000000"/>
              <a:cs typeface="Pacifico" panose="00000500000000000000"/>
              <a:sym typeface="Pacifico" panose="00000500000000000000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421176" y="2235693"/>
            <a:ext cx="1329900" cy="13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19"/>
          <p:cNvSpPr txBox="1"/>
          <p:nvPr/>
        </p:nvSpPr>
        <p:spPr>
          <a:xfrm>
            <a:off x="382725" y="2394675"/>
            <a:ext cx="14364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Google сайт</a:t>
            </a:r>
            <a:endParaRPr lang="en-US" sz="2300">
              <a:solidFill>
                <a:srgbClr val="FFFFFF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2253122" y="1423415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19"/>
          <p:cNvSpPr txBox="1"/>
          <p:nvPr/>
        </p:nvSpPr>
        <p:spPr>
          <a:xfrm>
            <a:off x="2365425" y="2082500"/>
            <a:ext cx="28038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  <a:hlinkClick r:id="rId1"/>
              </a:rPr>
              <a:t>https://sites.google.com/view/viktoriasun/%D0%B3%D0%BB%D0%B0%D0%B2%D0%BD%D0%B0%D1%8F-%D1%81%D1%82%D1%80%D0%B0%D0%BD%D0%B8%D1%86%D0%B0</a:t>
            </a:r>
            <a:endParaRPr sz="1600">
              <a:solidFill>
                <a:srgbClr val="FFFFFF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19"/>
          <p:cNvSpPr txBox="1"/>
          <p:nvPr/>
        </p:nvSpPr>
        <p:spPr>
          <a:xfrm>
            <a:off x="5709825" y="2235700"/>
            <a:ext cx="15066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Bahnschrift Light" panose="020B0502040204020203" charset="0"/>
                <a:ea typeface="Lobster"/>
                <a:cs typeface="Bahnschrift Light" panose="020B0502040204020203" charset="0"/>
                <a:sym typeface="Lobster"/>
              </a:rPr>
              <a:t>онлайн занятия</a:t>
            </a:r>
            <a:endParaRPr sz="2500">
              <a:solidFill>
                <a:srgbClr val="FFFFFF"/>
              </a:solidFill>
              <a:latin typeface="Bahnschrift Light" panose="020B0502040204020203" charset="0"/>
              <a:ea typeface="Lobster"/>
              <a:cs typeface="Bahnschrift Light" panose="020B0502040204020203" charset="0"/>
              <a:sym typeface="Lobster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7718079" y="239463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9"/>
          <p:cNvSpPr txBox="1"/>
          <p:nvPr/>
        </p:nvSpPr>
        <p:spPr>
          <a:xfrm>
            <a:off x="7639975" y="2308300"/>
            <a:ext cx="1179000" cy="11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задания для детей</a:t>
            </a:r>
            <a:endParaRPr sz="1500">
              <a:solidFill>
                <a:schemeClr val="lt1"/>
              </a:solidFill>
              <a:latin typeface="Source Code Pro" panose="020B0509030403020204"/>
              <a:ea typeface="Source Code Pro" panose="020B0509030403020204"/>
              <a:cs typeface="Source Code Pro" panose="020B0509030403020204"/>
              <a:sym typeface="Source Code Pro" panose="020B0509030403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20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20"/>
          <p:cNvSpPr txBox="1"/>
          <p:nvPr>
            <p:ph type="title"/>
          </p:nvPr>
        </p:nvSpPr>
        <p:spPr>
          <a:xfrm>
            <a:off x="819150" y="845600"/>
            <a:ext cx="75057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80000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Ссылки на образовательные сайты</a:t>
            </a:r>
            <a:endParaRPr sz="3300">
              <a:solidFill>
                <a:srgbClr val="980000"/>
              </a:solidFill>
              <a:latin typeface="Pacifico" panose="00000500000000000000"/>
              <a:ea typeface="Pacifico" panose="00000500000000000000"/>
              <a:cs typeface="Pacifico" panose="00000500000000000000"/>
              <a:sym typeface="Pacifico" panose="00000500000000000000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421176" y="2235693"/>
            <a:ext cx="1329900" cy="13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20"/>
          <p:cNvSpPr txBox="1"/>
          <p:nvPr/>
        </p:nvSpPr>
        <p:spPr>
          <a:xfrm>
            <a:off x="382725" y="2394675"/>
            <a:ext cx="14364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Padlet доска</a:t>
            </a:r>
            <a:endParaRPr sz="23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2253122" y="1423415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20"/>
          <p:cNvSpPr txBox="1"/>
          <p:nvPr/>
        </p:nvSpPr>
        <p:spPr>
          <a:xfrm>
            <a:off x="2404795" y="2235535"/>
            <a:ext cx="28038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  <a:hlinkClick r:id="rId1"/>
              </a:rPr>
              <a:t>https://padlet.com/gurevaviktoria522/o3tlam0gqxisuhxv</a:t>
            </a:r>
            <a:endParaRPr sz="1600">
              <a:solidFill>
                <a:srgbClr val="FFFFFF"/>
              </a:solidFill>
              <a:latin typeface="Arial Black" panose="020B0A04020102020204" charset="0"/>
              <a:ea typeface="Lobster"/>
              <a:cs typeface="Arial Black" panose="020B0A04020102020204" charset="0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20"/>
          <p:cNvSpPr txBox="1"/>
          <p:nvPr/>
        </p:nvSpPr>
        <p:spPr>
          <a:xfrm>
            <a:off x="5709825" y="2235700"/>
            <a:ext cx="15066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 Black" panose="020B0A04020102020204" charset="0"/>
                <a:ea typeface="Lobster"/>
                <a:cs typeface="Arial Black" panose="020B0A04020102020204" charset="0"/>
                <a:sym typeface="Lobster"/>
              </a:rPr>
              <a:t>Задание для родителей и детей</a:t>
            </a:r>
            <a:endParaRPr sz="1800">
              <a:solidFill>
                <a:srgbClr val="FFFFFF"/>
              </a:solidFill>
              <a:latin typeface="Arial Black" panose="020B0A04020102020204" charset="0"/>
              <a:ea typeface="Lobster"/>
              <a:cs typeface="Arial Black" panose="020B0A04020102020204" charset="0"/>
              <a:sym typeface="Lobster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7718079" y="239463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20"/>
          <p:cNvSpPr txBox="1"/>
          <p:nvPr/>
        </p:nvSpPr>
        <p:spPr>
          <a:xfrm>
            <a:off x="7639975" y="2308300"/>
            <a:ext cx="1179000" cy="11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конечный результат</a:t>
            </a:r>
            <a:endParaRPr sz="1500">
              <a:solidFill>
                <a:schemeClr val="lt1"/>
              </a:solidFill>
              <a:latin typeface="Source Code Pro" panose="020B0509030403020204"/>
              <a:ea typeface="Source Code Pro" panose="020B0509030403020204"/>
              <a:cs typeface="Source Code Pro" panose="020B0509030403020204"/>
              <a:sym typeface="Source Code Pro" panose="020B0509030403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bster"/>
                <a:ea typeface="Lobster"/>
                <a:cs typeface="Lobster"/>
                <a:sym typeface="Lobster"/>
              </a:rPr>
              <a:t>Спасибо за внимание</a:t>
            </a:r>
            <a:endParaRPr sz="32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WPS Presentation</Application>
  <PresentationFormat/>
  <Paragraphs>59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Arial</vt:lpstr>
      <vt:lpstr>Nunito</vt:lpstr>
      <vt:lpstr>Calibri</vt:lpstr>
      <vt:lpstr>Pacifico</vt:lpstr>
      <vt:lpstr>Lobster</vt:lpstr>
      <vt:lpstr>NFS font</vt:lpstr>
      <vt:lpstr>Source Code Pro</vt:lpstr>
      <vt:lpstr>Microsoft YaHei</vt:lpstr>
      <vt:lpstr>Arial Unicode MS</vt:lpstr>
      <vt:lpstr>Bahnschrift</vt:lpstr>
      <vt:lpstr>Bahnschrift Light</vt:lpstr>
      <vt:lpstr>Arial Black</vt:lpstr>
      <vt:lpstr>Shift</vt:lpstr>
      <vt:lpstr>Применение образовательных сайтов - как модель организации дистанционного обучения.</vt:lpstr>
      <vt:lpstr>Актуальность проекта:</vt:lpstr>
      <vt:lpstr>Цель проекта:</vt:lpstr>
      <vt:lpstr>Задачи проекта:</vt:lpstr>
      <vt:lpstr>Применяемые технологии:</vt:lpstr>
      <vt:lpstr>Пример интерактивной игры на родном языке по парциальной программе</vt:lpstr>
      <vt:lpstr>Ссылки на образовательные сайты</vt:lpstr>
      <vt:lpstr>Ссылки на образовательные сайты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образовательных сайтов - как модель организации дистанционного обучения.</dc:title>
  <dc:creator/>
  <cp:lastModifiedBy>user</cp:lastModifiedBy>
  <cp:revision>1</cp:revision>
  <dcterms:created xsi:type="dcterms:W3CDTF">2021-09-16T08:26:03Z</dcterms:created>
  <dcterms:modified xsi:type="dcterms:W3CDTF">2021-09-16T08:26:06Z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F17A108C65DD4D82A86753593E5B3A84</vt:lpwstr>
  </property>
  <property fmtid="{D5CDD505-2E9C-101B-9397-08002B2CF9AE}" pid="3" name="KSOProductBuildVer">
    <vt:lpwstr>1033-11.2.0.10322</vt:lpwstr>
  </property>
</Properties>
</file>