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25"/>
  </p:notesMasterIdLst>
  <p:sldIdLst>
    <p:sldId id="311" r:id="rId2"/>
    <p:sldId id="306" r:id="rId3"/>
    <p:sldId id="305" r:id="rId4"/>
    <p:sldId id="293" r:id="rId5"/>
    <p:sldId id="307" r:id="rId6"/>
    <p:sldId id="304" r:id="rId7"/>
    <p:sldId id="296" r:id="rId8"/>
    <p:sldId id="286" r:id="rId9"/>
    <p:sldId id="310" r:id="rId10"/>
    <p:sldId id="268" r:id="rId11"/>
    <p:sldId id="316" r:id="rId12"/>
    <p:sldId id="317" r:id="rId13"/>
    <p:sldId id="269" r:id="rId14"/>
    <p:sldId id="319" r:id="rId15"/>
    <p:sldId id="272" r:id="rId16"/>
    <p:sldId id="322" r:id="rId17"/>
    <p:sldId id="274" r:id="rId18"/>
    <p:sldId id="278" r:id="rId19"/>
    <p:sldId id="271" r:id="rId20"/>
    <p:sldId id="273" r:id="rId21"/>
    <p:sldId id="321" r:id="rId22"/>
    <p:sldId id="320" r:id="rId23"/>
    <p:sldId id="309" r:id="rId2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663" autoAdjust="0"/>
  </p:normalViewPr>
  <p:slideViewPr>
    <p:cSldViewPr>
      <p:cViewPr varScale="1">
        <p:scale>
          <a:sx n="63" d="100"/>
          <a:sy n="63" d="100"/>
        </p:scale>
        <p:origin x="-7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05EDBB-7889-4CE3-905F-AE781F24B84B}" type="datetimeFigureOut">
              <a:rPr lang="ru-RU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D3D687A-62E2-4883-841B-132114FF6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654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D687A-62E2-4883-841B-132114FF6C3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95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D687A-62E2-4883-841B-132114FF6C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5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D687A-62E2-4883-841B-132114FF6C3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152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D687A-62E2-4883-841B-132114FF6C3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678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D687A-62E2-4883-841B-132114FF6C3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15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D687A-62E2-4883-841B-132114FF6C3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95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D687A-62E2-4883-841B-132114FF6C3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2BFE89-1310-4B5A-84D8-E6216A03D149}" type="slidenum">
              <a:rPr lang="ru-RU" smtClean="0">
                <a:latin typeface="Times New Roman" pitchFamily="18" charset="0"/>
              </a:rPr>
              <a:pPr/>
              <a:t>21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FF137-CFAC-48B1-8878-5293F7BE162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3D40FB-48CF-47BE-A1FC-76BF9858DB6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ABF69-D20B-4F22-8BE9-35A255D1FE8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FDB60-C12B-4FF1-B979-056E05704706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EAC52-9D6B-4F1A-9084-CEC53EEA4F4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77453-3E63-47AE-BCDB-B2D5E2EF1E9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0D649-C3A4-4DA4-B270-60CA82DA5EA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43773-B0C2-486B-9E67-78921E340E6E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098D4-3C29-427F-83D6-BE29B31E36B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34AF7-7704-4C87-9DF4-E795823DDFD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B53C04-46BB-492D-B6B6-15604ACCC08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DFDAE7A-F44A-48CB-AA16-7DCF8F1275EB}" type="datetimeFigureOut">
              <a:rPr lang="ru-RU" smtClean="0"/>
              <a:pPr>
                <a:defRPr/>
              </a:pPr>
              <a:t>19.02.2016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DE404E5-106D-4D8E-B7AB-6AC71EAB2D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6" r:id="rId13"/>
    <p:sldLayoutId id="2147483889" r:id="rId14"/>
    <p:sldLayoutId id="2147483890" r:id="rId15"/>
    <p:sldLayoutId id="2147483892" r:id="rId16"/>
    <p:sldLayoutId id="2147483893" r:id="rId17"/>
    <p:sldLayoutId id="2147483894" r:id="rId18"/>
    <p:sldLayoutId id="2147483895" r:id="rId19"/>
    <p:sldLayoutId id="2147483897" r:id="rId20"/>
    <p:sldLayoutId id="2147483898" r:id="rId21"/>
    <p:sldLayoutId id="2147483899" r:id="rId22"/>
    <p:sldLayoutId id="2147483901" r:id="rId2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aikaltour.narod.ru/images/nerpa1.jpg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eg"/><Relationship Id="rId4" Type="http://schemas.openxmlformats.org/officeDocument/2006/relationships/hyperlink" Target="http://img-fotki.yandex.ru/get/10/mfk-ev.0/0_7ac8_1905f60e_X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3" name="Picture 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-52783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19475" y="476250"/>
            <a:ext cx="51847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 а й к а л 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жемчужина Сибири</a:t>
            </a:r>
            <a:endParaRPr lang="ru-RU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474" y="1988841"/>
            <a:ext cx="51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Озеро Байкал-чудо природы во всех </a:t>
            </a:r>
            <a:r>
              <a:rPr lang="ru-RU" sz="2800" b="1" dirty="0" smtClean="0">
                <a:solidFill>
                  <a:srgbClr val="002060"/>
                </a:solidFill>
              </a:rPr>
              <a:t>отношениях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7" y="501317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Автор: Прусакова ЛН</a:t>
            </a:r>
          </a:p>
          <a:p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Учитель биологии МБОУ «СОШ №15»</a:t>
            </a:r>
          </a:p>
          <a:p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. Ангарск.</a:t>
            </a:r>
            <a:endParaRPr lang="ru-RU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3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07504" y="1124744"/>
            <a:ext cx="4176464" cy="55268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Байкале живет единственное млекопитающее и </a:t>
            </a:r>
            <a:r>
              <a:rPr lang="ru-RU" sz="2400" b="1" dirty="0" smtClean="0">
                <a:solidFill>
                  <a:srgbClr val="FF0000"/>
                </a:solidFill>
              </a:rPr>
              <a:t>эндемичный</a:t>
            </a:r>
            <a:r>
              <a:rPr lang="ru-RU" sz="2400" b="1" dirty="0" smtClean="0">
                <a:solidFill>
                  <a:srgbClr val="002060"/>
                </a:solidFill>
              </a:rPr>
              <a:t> вид- нерпа. Средняя длина тела взрослой нерпы— 165см.   Вес от 50 до 130 кг, самки по массе больше самцов. Живут до 55-56 лет. Нерпа  может нырять до глубины 200м, под водой находится 25-30минут.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Нерпа и спит под водой.</a:t>
            </a:r>
          </a:p>
          <a:p>
            <a:endParaRPr lang="ru-RU" sz="2400" dirty="0" smtClean="0"/>
          </a:p>
        </p:txBody>
      </p:sp>
      <p:sp>
        <p:nvSpPr>
          <p:cNvPr id="39945" name="Rectangle 9"/>
          <p:cNvSpPr>
            <a:spLocks noGrp="1"/>
          </p:cNvSpPr>
          <p:nvPr>
            <p:ph type="title" idx="4294967295"/>
          </p:nvPr>
        </p:nvSpPr>
        <p:spPr bwMode="auto">
          <a:xfrm>
            <a:off x="-612576" y="188640"/>
            <a:ext cx="6840760" cy="110676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solidFill>
                  <a:srgbClr val="FF0000"/>
                </a:solidFill>
                <a:effectLst/>
              </a:rPr>
              <a:t>Байкальская нерпа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372916" y="1556792"/>
            <a:ext cx="4639874" cy="4996326"/>
            <a:chOff x="1292" y="890"/>
            <a:chExt cx="3765" cy="281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2" y="890"/>
              <a:ext cx="3765" cy="28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72" y="890"/>
              <a:ext cx="3585" cy="28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Arial Unicode MS" pitchFamily="32" charset="0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42 из 3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40768"/>
            <a:ext cx="5076825" cy="34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8943" y="494116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До сих пор среди учёных нет единой точки зрения, как это животное попало в Байкал. Большинство исследователей придерживаются точки зрения И. Д. Черского о том, что нерпа проникла в Байкал </a:t>
            </a:r>
            <a:r>
              <a:rPr lang="ru-RU" dirty="0">
                <a:solidFill>
                  <a:srgbClr val="002060"/>
                </a:solidFill>
                <a:latin typeface="Constantia" pitchFamily="18" charset="0"/>
              </a:rPr>
              <a:t>из </a:t>
            </a: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Ледовитого океана</a:t>
            </a:r>
            <a:r>
              <a:rPr lang="ru-RU" b="1" dirty="0">
                <a:solidFill>
                  <a:srgbClr val="002060"/>
                </a:solidFill>
                <a:latin typeface="Constantia" pitchFamily="18" charset="0"/>
              </a:rPr>
              <a:t> через систему рек Енисей-Ангара в ледниковую эпоху, одновременно с байкальским омулем.</a:t>
            </a:r>
          </a:p>
          <a:p>
            <a:pPr lvl="0"/>
            <a:endParaRPr lang="ru-RU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882" y="199727"/>
            <a:ext cx="706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Появление нерпы на Байкале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Картинка 29 из 3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156" y="1001504"/>
            <a:ext cx="5860257" cy="389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472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E:\Аня\телефон\картинки\Животные\Морской кот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960" y="1124744"/>
            <a:ext cx="6316436" cy="27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79401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Детёнышей нерпа рождает в специально подготовленном снежном логове. Большая часть нерп рождается в середине марта. Обычно нерпа рождает одного, редко двух детёнышей. Вес новорождённого до 4 кг. Шкурка детёнышей серебристого или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серебристо-белого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цвета, поэтому 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их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называют </a:t>
            </a:r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бельками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6805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Кто такой белек?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3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979712" y="7965504"/>
            <a:ext cx="144016" cy="288031"/>
          </a:xfrm>
        </p:spPr>
        <p:txBody>
          <a:bodyPr>
            <a:normAutofit fontScale="55000" lnSpcReduction="20000"/>
          </a:bodyPr>
          <a:lstStyle/>
          <a:p>
            <a:pPr lvl="7"/>
            <a:endParaRPr lang="ru-RU" sz="2000" b="1" i="1" dirty="0" smtClean="0"/>
          </a:p>
          <a:p>
            <a:pPr lvl="7"/>
            <a:endParaRPr lang="ru-RU" sz="2000" b="1" i="1" dirty="0" smtClean="0"/>
          </a:p>
        </p:txBody>
      </p:sp>
      <p:sp>
        <p:nvSpPr>
          <p:cNvPr id="40968" name="Rectangle 8"/>
          <p:cNvSpPr>
            <a:spLocks noGrp="1"/>
          </p:cNvSpPr>
          <p:nvPr>
            <p:ph type="title" idx="4294967295"/>
          </p:nvPr>
        </p:nvSpPr>
        <p:spPr bwMode="auto">
          <a:xfrm>
            <a:off x="-1548680" y="-25856"/>
            <a:ext cx="7056784" cy="120615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dirty="0" smtClean="0">
                <a:solidFill>
                  <a:srgbClr val="FF0000"/>
                </a:solidFill>
                <a:effectLst/>
              </a:rPr>
              <a:t>Голомянка</a:t>
            </a:r>
            <a:br>
              <a:rPr lang="ru-RU" cap="none" dirty="0" smtClean="0">
                <a:solidFill>
                  <a:srgbClr val="FF0000"/>
                </a:solidFill>
                <a:effectLst/>
              </a:rPr>
            </a:b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cap="none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615072"/>
            <a:ext cx="460786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Голомянка – загадка Байкала. Уникальная рыбка -эндемик Байкала .Единственная </a:t>
            </a:r>
            <a:r>
              <a:rPr lang="ru-RU" sz="2000" b="1" dirty="0" smtClean="0">
                <a:solidFill>
                  <a:srgbClr val="FF0000"/>
                </a:solidFill>
              </a:rPr>
              <a:t>живородящая</a:t>
            </a:r>
            <a:r>
              <a:rPr lang="ru-RU" sz="2000" b="1" dirty="0" smtClean="0">
                <a:solidFill>
                  <a:srgbClr val="002060"/>
                </a:solidFill>
              </a:rPr>
              <a:t> рыба, но старше шести лет голомянок в природе нет, они погибают после нереста. Они не мечут </a:t>
            </a:r>
            <a:r>
              <a:rPr lang="ru-RU" sz="2000" b="1" dirty="0" smtClean="0">
                <a:solidFill>
                  <a:srgbClr val="002060"/>
                </a:solidFill>
              </a:rPr>
              <a:t>икру, </a:t>
            </a:r>
            <a:r>
              <a:rPr lang="ru-RU" sz="2000" b="1" dirty="0" smtClean="0">
                <a:solidFill>
                  <a:srgbClr val="002060"/>
                </a:solidFill>
              </a:rPr>
              <a:t>а производят на свет живых личинок до 2000 штук.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2060"/>
                </a:solidFill>
              </a:rPr>
              <a:t>Такой способ размножения неизвестен ни у одной из рыб </a:t>
            </a:r>
            <a:r>
              <a:rPr lang="ru-RU" sz="2000" b="1" dirty="0" smtClean="0">
                <a:solidFill>
                  <a:srgbClr val="002060"/>
                </a:solidFill>
              </a:rPr>
              <a:t>мира.  В озере обитает два вида- </a:t>
            </a:r>
            <a:r>
              <a:rPr lang="ru-RU" sz="2000" b="1" dirty="0" smtClean="0">
                <a:solidFill>
                  <a:srgbClr val="FF0000"/>
                </a:solidFill>
              </a:rPr>
              <a:t>голомянка большая </a:t>
            </a:r>
            <a:r>
              <a:rPr lang="ru-RU" sz="2000" b="1" dirty="0" smtClean="0">
                <a:solidFill>
                  <a:srgbClr val="002060"/>
                </a:solidFill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</a:rPr>
              <a:t>голомянка малая  </a:t>
            </a:r>
            <a:r>
              <a:rPr lang="ru-RU" sz="2000" b="1" dirty="0" smtClean="0">
                <a:solidFill>
                  <a:srgbClr val="002060"/>
                </a:solidFill>
              </a:rPr>
              <a:t>размеры тела -15-25см. Распространены по  всей толще вод от 130 до 1600 м.  Они как бы «парят» в  воде.  Ее  тело на 35-40% из жира,  почти прозрачное 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</a:rPr>
              <a:t> Она </a:t>
            </a:r>
            <a:r>
              <a:rPr lang="ru-RU" sz="2000" b="1" dirty="0">
                <a:solidFill>
                  <a:srgbClr val="002060"/>
                </a:solidFill>
              </a:rPr>
              <a:t>живет при температуре  + 5 градусов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  <a:r>
              <a:rPr lang="ru-RU" sz="2000" b="1" dirty="0">
                <a:solidFill>
                  <a:srgbClr val="002060"/>
                </a:solidFill>
              </a:rPr>
              <a:t>+10 для нее </a:t>
            </a:r>
            <a:r>
              <a:rPr lang="ru-RU" sz="2000" b="1" dirty="0" smtClean="0">
                <a:solidFill>
                  <a:srgbClr val="002060"/>
                </a:solidFill>
              </a:rPr>
              <a:t>смертельна.  Основной корм для нерпы.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4924" y="260648"/>
            <a:ext cx="4149076" cy="36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flipV="1">
            <a:off x="179512" y="647663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7" name="Picture 7" descr="Голомянка Дыбовск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924" y="3969018"/>
            <a:ext cx="4126588" cy="26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8d.jpg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0" y="332656"/>
            <a:ext cx="3986850" cy="311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332656"/>
            <a:ext cx="4740447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onstantia" pitchFamily="18" charset="0"/>
              </a:rPr>
              <a:t>Омуль</a:t>
            </a:r>
            <a:r>
              <a:rPr lang="ru-RU" sz="4000" b="1" dirty="0">
                <a:latin typeface="Constantia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–эндемик Байкала.  Из рыб озера Байкал , </a:t>
            </a:r>
            <a:r>
              <a:rPr lang="ru-RU" sz="2400" b="1" dirty="0" smtClean="0">
                <a:solidFill>
                  <a:srgbClr val="FF0000"/>
                </a:solidFill>
                <a:latin typeface="Constantia" pitchFamily="18" charset="0"/>
              </a:rPr>
              <a:t>первое место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 по праву принадлежит байкальскому омулю .Омуль- самая  многочисленная промысловая рыба.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В озере обитает 5 популяций омуля: 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itchFamily="18" charset="0"/>
              </a:rPr>
              <a:t>Селенгинская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itchFamily="18" charset="0"/>
              </a:rPr>
              <a:t>Чивыркуйская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Constantia" pitchFamily="18" charset="0"/>
              </a:rPr>
              <a:t>Баргузинская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, Посольская, Северобайкальская. Самые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крупные особи достигают 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60 см в </a:t>
            </a:r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длину .Омуль  живет  19-20 лет. </a:t>
            </a:r>
            <a:endParaRPr lang="ru-RU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onstantia" pitchFamily="18" charset="0"/>
              </a:rPr>
              <a:t>Омуль 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питается мелкими рачками, личинками насекомых и т.п. </a:t>
            </a:r>
          </a:p>
        </p:txBody>
      </p:sp>
      <p:pic>
        <p:nvPicPr>
          <p:cNvPr id="5" name="Рисунок 4" descr="rasi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9" y="3760944"/>
            <a:ext cx="3986851" cy="28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21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-684584" y="260648"/>
            <a:ext cx="7272808" cy="103475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smtClean="0">
                <a:solidFill>
                  <a:srgbClr val="FF0000"/>
                </a:solidFill>
                <a:effectLst/>
              </a:rPr>
              <a:t>Осётр Байкальский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0" y="1340768"/>
            <a:ext cx="4355976" cy="4667920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340768"/>
            <a:ext cx="4320480" cy="4824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Байкальский осетр – коренной житель Байкала. Осетр – </a:t>
            </a:r>
            <a:r>
              <a:rPr lang="ru-RU" sz="2000" b="1" dirty="0">
                <a:solidFill>
                  <a:srgbClr val="FF0000"/>
                </a:solidFill>
              </a:rPr>
              <a:t>это царь-рыба </a:t>
            </a:r>
            <a:r>
              <a:rPr lang="ru-RU" sz="2000" b="1" dirty="0">
                <a:solidFill>
                  <a:srgbClr val="002060"/>
                </a:solidFill>
              </a:rPr>
              <a:t>Байкала. Осетры в Байкале живут до 50-60 лет и более, достигают 100-130 кг веса, 180 см длины. Растет эта рыба очень медленно: в первые годы по 100 грамм, затем наверстывает упущенное по 2-3 кг в год. Нерестятся осетры впервые на 16-17 году жизни. Они мечут до 800 тыс. икринок и более. Сейчас рыба занесена в </a:t>
            </a:r>
            <a:r>
              <a:rPr lang="ru-RU" sz="2000" b="1" dirty="0">
                <a:solidFill>
                  <a:srgbClr val="FF0000"/>
                </a:solidFill>
              </a:rPr>
              <a:t>«Красную книгу» </a:t>
            </a:r>
            <a:r>
              <a:rPr lang="ru-RU" sz="2000" b="1" dirty="0">
                <a:solidFill>
                  <a:srgbClr val="002060"/>
                </a:solidFill>
              </a:rPr>
              <a:t>редких и исчезающих видов.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429124" y="1291888"/>
            <a:ext cx="4714876" cy="5566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/>
        </p:nvPicPr>
        <p:blipFill>
          <a:blip r:embed="rId2" cstate="print">
            <a:alphaModFix/>
            <a:lum/>
          </a:blip>
          <a:srcRect/>
          <a:stretch>
            <a:fillRect/>
          </a:stretch>
        </p:blipFill>
        <p:spPr>
          <a:xfrm>
            <a:off x="0" y="714356"/>
            <a:ext cx="9144000" cy="61436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143240" y="0"/>
            <a:ext cx="2286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Осётр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4" y="1816030"/>
            <a:ext cx="4239214" cy="50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69480"/>
            <a:ext cx="600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Байкальская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 губка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26632" y="369480"/>
            <a:ext cx="44644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 дне Байкала живут уникальные  организмы, которые встречаются </a:t>
            </a:r>
            <a:r>
              <a:rPr lang="ru-RU" sz="2400" b="1" dirty="0" smtClean="0">
                <a:solidFill>
                  <a:srgbClr val="FF0000"/>
                </a:solidFill>
              </a:rPr>
              <a:t>только в этом озере</a:t>
            </a:r>
            <a:r>
              <a:rPr lang="ru-RU" sz="2400" b="1" dirty="0" smtClean="0">
                <a:solidFill>
                  <a:srgbClr val="002060"/>
                </a:solidFill>
              </a:rPr>
              <a:t>. Это байкальские губки,  низшие многоклеточные животные.  Они образуют колонии, которые ведут сидячий образ жизни. Губки встречаются на глубине до 600 м, играют роль  </a:t>
            </a:r>
            <a:r>
              <a:rPr lang="ru-RU" sz="2400" b="1" dirty="0" err="1" smtClean="0">
                <a:solidFill>
                  <a:srgbClr val="FF0000"/>
                </a:solidFill>
              </a:rPr>
              <a:t>биофильтраторов</a:t>
            </a:r>
            <a:r>
              <a:rPr lang="ru-RU" sz="2400" b="1" dirty="0" smtClean="0">
                <a:solidFill>
                  <a:srgbClr val="002060"/>
                </a:solidFill>
              </a:rPr>
              <a:t> в Байкале, очищают воду от органических частиц. Длина ветвей губок может достигать 1 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29" y="260648"/>
            <a:ext cx="7754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solidFill>
                  <a:srgbClr val="FF0000"/>
                </a:solidFill>
              </a:rPr>
              <a:t>Эпишура</a:t>
            </a:r>
            <a:r>
              <a:rPr lang="ru-RU" sz="4400" b="1" dirty="0" smtClean="0">
                <a:solidFill>
                  <a:srgbClr val="FF0000"/>
                </a:solidFill>
              </a:rPr>
              <a:t> байкальская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1729" y="1412776"/>
            <a:ext cx="4356991" cy="494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8720" y="1246113"/>
            <a:ext cx="44057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Главным планктонным животным живущим в толще байкальских вод,  является рачок- </a:t>
            </a:r>
            <a:r>
              <a:rPr lang="ru-RU" sz="2000" b="1" dirty="0" err="1" smtClean="0">
                <a:solidFill>
                  <a:srgbClr val="002060"/>
                </a:solidFill>
              </a:rPr>
              <a:t>эпишура</a:t>
            </a:r>
            <a:r>
              <a:rPr lang="ru-RU" sz="2000" b="1" dirty="0" smtClean="0">
                <a:solidFill>
                  <a:srgbClr val="002060"/>
                </a:solidFill>
              </a:rPr>
              <a:t> - </a:t>
            </a:r>
            <a:r>
              <a:rPr lang="ru-RU" sz="2000" b="1" dirty="0" smtClean="0">
                <a:solidFill>
                  <a:srgbClr val="FF0000"/>
                </a:solidFill>
              </a:rPr>
              <a:t>эндемик </a:t>
            </a:r>
            <a:r>
              <a:rPr lang="ru-RU" sz="2000" b="1" dirty="0" smtClean="0">
                <a:solidFill>
                  <a:srgbClr val="002060"/>
                </a:solidFill>
              </a:rPr>
              <a:t>Байкала.  Байкальская  </a:t>
            </a:r>
            <a:r>
              <a:rPr lang="ru-RU" sz="2000" b="1" dirty="0" err="1" smtClean="0">
                <a:solidFill>
                  <a:srgbClr val="002060"/>
                </a:solidFill>
              </a:rPr>
              <a:t>эпишура</a:t>
            </a:r>
            <a:r>
              <a:rPr lang="ru-RU" sz="2000" b="1" dirty="0" smtClean="0">
                <a:solidFill>
                  <a:srgbClr val="002060"/>
                </a:solidFill>
              </a:rPr>
              <a:t> составляет 98% биомассы всего зоопланктона Байкала.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Эпишура</a:t>
            </a:r>
            <a:r>
              <a:rPr lang="ru-RU" sz="2000" b="1" dirty="0" smtClean="0">
                <a:solidFill>
                  <a:srgbClr val="002060"/>
                </a:solidFill>
              </a:rPr>
              <a:t> -это рачок </a:t>
            </a:r>
            <a:r>
              <a:rPr lang="ru-RU" sz="2000" b="1" dirty="0" err="1" smtClean="0">
                <a:solidFill>
                  <a:srgbClr val="FF0000"/>
                </a:solidFill>
              </a:rPr>
              <a:t>биофильтратор</a:t>
            </a:r>
            <a:r>
              <a:rPr lang="ru-RU" sz="2000" b="1" dirty="0" smtClean="0">
                <a:solidFill>
                  <a:srgbClr val="002060"/>
                </a:solidFill>
              </a:rPr>
              <a:t>  воды. На ротовых щетинках, как на сите, остаются одноклеточные водоросли и даже  бактерии, а чистая вода возвращается в Байкал.  Но вот удивительно, рассмотреть его можно лишь с помощью микроскопа –размеры  </a:t>
            </a:r>
            <a:r>
              <a:rPr lang="ru-RU" sz="2000" b="1" dirty="0" err="1" smtClean="0">
                <a:solidFill>
                  <a:srgbClr val="002060"/>
                </a:solidFill>
              </a:rPr>
              <a:t>эпишуры</a:t>
            </a:r>
            <a:r>
              <a:rPr lang="ru-RU" sz="2000" b="1" dirty="0" smtClean="0">
                <a:solidFill>
                  <a:srgbClr val="002060"/>
                </a:solidFill>
              </a:rPr>
              <a:t> 1-2мм.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60648"/>
            <a:ext cx="3826768" cy="103475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dirty="0" err="1" smtClean="0">
                <a:solidFill>
                  <a:srgbClr val="FF0000"/>
                </a:solidFill>
                <a:effectLst/>
              </a:rPr>
              <a:t>Даватчан</a:t>
            </a:r>
            <a:endParaRPr lang="ru-RU" cap="none" dirty="0" smtClean="0">
              <a:solidFill>
                <a:srgbClr val="FF0000"/>
              </a:solidFill>
              <a:effectLst/>
            </a:endParaRPr>
          </a:p>
        </p:txBody>
      </p:sp>
      <p:sp>
        <p:nvSpPr>
          <p:cNvPr id="4301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0" y="1214438"/>
            <a:ext cx="6929438" cy="48831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Эта   красная  рыба озера Байкал , </a:t>
            </a:r>
            <a:r>
              <a:rPr lang="ru-RU" sz="2400" b="1" dirty="0" smtClean="0">
                <a:solidFill>
                  <a:srgbClr val="FF0000"/>
                </a:solidFill>
              </a:rPr>
              <a:t>реликт</a:t>
            </a:r>
            <a:r>
              <a:rPr lang="ru-RU" sz="2400" b="1" dirty="0" smtClean="0">
                <a:solidFill>
                  <a:srgbClr val="002060"/>
                </a:solidFill>
              </a:rPr>
              <a:t> ледникового периода, подлежит охране, достигает  длины  44 см,  масса 1кг, живет до 11 лет. Питается разнообразной пищей - молодью рыб, донными беспозвоночными. </a:t>
            </a:r>
          </a:p>
        </p:txBody>
      </p:sp>
      <p:pic>
        <p:nvPicPr>
          <p:cNvPr id="43015" name="Picture 7" descr="3068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09" y="2786058"/>
            <a:ext cx="4929191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63367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</a:rPr>
              <a:t>Уникальное</a:t>
            </a:r>
            <a:r>
              <a:rPr lang="ru-RU" sz="40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природное </a:t>
            </a:r>
          </a:p>
          <a:p>
            <a:pPr algn="ctr" eaLnBrk="1" hangingPunct="1"/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образование </a:t>
            </a:r>
          </a:p>
          <a:p>
            <a:pPr algn="ctr" eaLnBrk="1" hangingPunct="1"/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на планете Земля</a:t>
            </a:r>
          </a:p>
          <a:p>
            <a:pPr algn="ctr" eaLnBrk="1" hangingPunct="1"/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признанное достоянием </a:t>
            </a:r>
          </a:p>
          <a:p>
            <a:pPr algn="ctr" eaLnBrk="1" hangingPunct="1"/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всего человечества </a:t>
            </a:r>
          </a:p>
          <a:p>
            <a:pPr algn="ctr" eaLnBrk="1" hangingPunct="1"/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и включённое в список </a:t>
            </a:r>
          </a:p>
          <a:p>
            <a:pPr algn="ctr" eaLnBrk="1" hangingPunct="1"/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«Всемирного природного наследия ЮНЕСКО» </a:t>
            </a:r>
          </a:p>
          <a:p>
            <a:pPr algn="ctr" eaLnBrk="1" hangingPunct="1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" name="Picture 2" descr="C:\Users\1\Desktop\8 класс\байкал фото\cent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28548">
            <a:off x="6287604" y="1957992"/>
            <a:ext cx="2558700" cy="459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701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7312" y="285727"/>
            <a:ext cx="681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Бычки подкаменщики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7715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Насчитывается 29  </a:t>
            </a:r>
            <a:r>
              <a:rPr lang="ru-RU" sz="2400" b="1" dirty="0" err="1" smtClean="0">
                <a:solidFill>
                  <a:srgbClr val="FF0000"/>
                </a:solidFill>
              </a:rPr>
              <a:t>эндемичных</a:t>
            </a:r>
            <a:r>
              <a:rPr lang="ru-RU" sz="2400" b="1" dirty="0" smtClean="0">
                <a:solidFill>
                  <a:srgbClr val="002060"/>
                </a:solidFill>
              </a:rPr>
              <a:t> видов,  в настоящее время являются одной  из наиболее изучаемых рыб. Один из видов желтокрылка обитает на глубине 20-250м, второй вид </a:t>
            </a:r>
            <a:r>
              <a:rPr lang="ru-RU" sz="2400" b="1" dirty="0" err="1" smtClean="0">
                <a:solidFill>
                  <a:srgbClr val="002060"/>
                </a:solidFill>
              </a:rPr>
              <a:t>длиннокрылка</a:t>
            </a:r>
            <a:r>
              <a:rPr lang="ru-RU" sz="2400" b="1" dirty="0" smtClean="0">
                <a:solidFill>
                  <a:srgbClr val="002060"/>
                </a:solidFill>
              </a:rPr>
              <a:t>  более глубоководный </a:t>
            </a:r>
            <a:r>
              <a:rPr lang="ru-RU" sz="2400" b="1" dirty="0" err="1" smtClean="0">
                <a:solidFill>
                  <a:srgbClr val="002060"/>
                </a:solidFill>
              </a:rPr>
              <a:t>вид,встречается</a:t>
            </a:r>
            <a:r>
              <a:rPr lang="ru-RU" sz="2400" b="1" dirty="0" smtClean="0">
                <a:solidFill>
                  <a:srgbClr val="002060"/>
                </a:solidFill>
              </a:rPr>
              <a:t> на всей территории Байкала. Эти  два вида бычков являются излюбленным кормом омуля и нерпы.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01906"/>
            <a:ext cx="7620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9"/>
          <p:cNvSpPr txBox="1">
            <a:spLocks noChangeArrowheads="1"/>
          </p:cNvSpPr>
          <p:nvPr/>
        </p:nvSpPr>
        <p:spPr bwMode="auto">
          <a:xfrm>
            <a:off x="827088" y="549275"/>
            <a:ext cx="3097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4099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43307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249737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6"/>
          <p:cNvSpPr>
            <a:spLocks noChangeArrowheads="1"/>
          </p:cNvSpPr>
          <p:nvPr/>
        </p:nvSpPr>
        <p:spPr bwMode="auto">
          <a:xfrm>
            <a:off x="5148263" y="1780530"/>
            <a:ext cx="35274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 dirty="0"/>
              <a:t> </a:t>
            </a:r>
            <a:endParaRPr lang="ru-RU" sz="2400" b="1" i="1" dirty="0">
              <a:solidFill>
                <a:srgbClr val="6600FF"/>
              </a:solidFill>
            </a:endParaRPr>
          </a:p>
        </p:txBody>
      </p:sp>
      <p:sp>
        <p:nvSpPr>
          <p:cNvPr id="272411" name="Text Box 27"/>
          <p:cNvSpPr txBox="1">
            <a:spLocks noChangeArrowheads="1"/>
          </p:cNvSpPr>
          <p:nvPr/>
        </p:nvSpPr>
        <p:spPr bwMode="auto">
          <a:xfrm>
            <a:off x="250825" y="4005064"/>
            <a:ext cx="39611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b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Помни! </a:t>
            </a:r>
            <a:r>
              <a:rPr lang="ru-RU" sz="2400" b="1" i="1" dirty="0">
                <a:solidFill>
                  <a:srgbClr val="6600FF"/>
                </a:solidFill>
              </a:rPr>
              <a:t>Нельзя защитить то, чего не любишь! Нельзя любить то, чего не знаешь!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333375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 Байкале насчитывается 1085 видов водорослей, 2595 видов животных, сложно узнать обо всех, но если вы запомнили о тех  кого увидели ,это хорошо!  Интересуйтесь Байкалом,  посещайте его, ведь это уникальное озеро </a:t>
            </a:r>
            <a:r>
              <a:rPr lang="ru-RU" sz="2000" b="1" dirty="0" smtClean="0">
                <a:solidFill>
                  <a:srgbClr val="FF0000"/>
                </a:solidFill>
              </a:rPr>
              <a:t>Сибири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992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2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496" y="260648"/>
            <a:ext cx="7668939" cy="462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7504" y="5061083"/>
            <a:ext cx="90364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u="sng" dirty="0">
                <a:solidFill>
                  <a:srgbClr val="002060"/>
                </a:solidFill>
              </a:rPr>
              <a:t>Озеро  Байкал внесено в список Всемирного природного наследия. Человечество обязано сохранить этот уникальный, красивый объект-национальное </a:t>
            </a:r>
            <a:r>
              <a:rPr lang="ru-RU" sz="2400" b="1" u="sng" dirty="0" smtClean="0">
                <a:solidFill>
                  <a:srgbClr val="002060"/>
                </a:solidFill>
              </a:rPr>
              <a:t>достояния </a:t>
            </a:r>
            <a:r>
              <a:rPr lang="ru-RU" sz="2400" b="1" u="sng" dirty="0">
                <a:solidFill>
                  <a:srgbClr val="002060"/>
                </a:solidFill>
              </a:rPr>
              <a:t>России 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93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flipH="1">
            <a:off x="0" y="548680"/>
            <a:ext cx="8604448" cy="16561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Segoe Print" pitchFamily="2" charset="0"/>
              </a:rPr>
              <a:t>      Вспомни, что такое…</a:t>
            </a:r>
            <a:r>
              <a:rPr lang="ru-RU" sz="4000" b="1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4000" b="1" u="sng" dirty="0" smtClean="0">
                <a:solidFill>
                  <a:srgbClr val="FF0000"/>
                </a:solidFill>
                <a:latin typeface="Segoe Print" pitchFamily="2" charset="0"/>
              </a:rPr>
              <a:t>1637</a:t>
            </a:r>
            <a:r>
              <a:rPr lang="ru-RU" sz="4000" b="1" dirty="0" smtClean="0">
                <a:latin typeface="Segoe Print" pitchFamily="2" charset="0"/>
              </a:rPr>
              <a:t>, </a:t>
            </a:r>
            <a:r>
              <a:rPr lang="ru-RU" sz="4000" b="1" dirty="0" smtClean="0">
                <a:solidFill>
                  <a:srgbClr val="00B0F0"/>
                </a:solidFill>
                <a:latin typeface="Segoe Print" pitchFamily="2" charset="0"/>
              </a:rPr>
              <a:t>Ангара</a:t>
            </a:r>
            <a:r>
              <a:rPr lang="ru-RU" sz="4000" b="1" dirty="0" smtClean="0">
                <a:latin typeface="Segoe Print" pitchFamily="2" charset="0"/>
              </a:rPr>
              <a:t>,</a:t>
            </a:r>
            <a:r>
              <a:rPr lang="ru-RU" sz="4000" b="1" dirty="0" smtClean="0">
                <a:solidFill>
                  <a:srgbClr val="996633"/>
                </a:solidFill>
                <a:latin typeface="Segoe Print" pitchFamily="2" charset="0"/>
              </a:rPr>
              <a:t> </a:t>
            </a:r>
            <a:r>
              <a:rPr lang="ru-RU" sz="4000" dirty="0" smtClean="0">
                <a:latin typeface="Segoe Print" pitchFamily="2" charset="0"/>
              </a:rPr>
              <a:t>белек</a:t>
            </a:r>
            <a:r>
              <a:rPr lang="ru-RU" sz="4000" b="1" dirty="0" smtClean="0">
                <a:latin typeface="Segoe Print" pitchFamily="2" charset="0"/>
              </a:rPr>
              <a:t>, </a:t>
            </a:r>
            <a:r>
              <a:rPr lang="ru-RU" sz="4000" b="1" dirty="0" smtClean="0">
                <a:solidFill>
                  <a:srgbClr val="996633"/>
                </a:solidFill>
                <a:latin typeface="Segoe Print" pitchFamily="2" charset="0"/>
              </a:rPr>
              <a:t>Ольхон</a:t>
            </a:r>
            <a:r>
              <a:rPr lang="ru-RU" sz="4000" b="1" dirty="0" smtClean="0">
                <a:latin typeface="Segoe Print" pitchFamily="2" charset="0"/>
              </a:rPr>
              <a:t>,</a:t>
            </a:r>
            <a:r>
              <a:rPr lang="ru-RU" sz="4000" b="1" dirty="0" smtClean="0">
                <a:solidFill>
                  <a:srgbClr val="00B0F0"/>
                </a:solidFill>
                <a:latin typeface="Segoe Print" pitchFamily="2" charset="0"/>
              </a:rPr>
              <a:t> 336</a:t>
            </a:r>
            <a:r>
              <a:rPr lang="ru-RU" sz="4000" b="1" dirty="0" smtClean="0">
                <a:latin typeface="Segoe Print" pitchFamily="2" charset="0"/>
              </a:rPr>
              <a:t>, Селенга, </a:t>
            </a:r>
            <a:r>
              <a:rPr lang="ru-RU" sz="4000" b="1" dirty="0" smtClean="0">
                <a:solidFill>
                  <a:srgbClr val="00B0F0"/>
                </a:solidFill>
                <a:latin typeface="Segoe Print" pitchFamily="2" charset="0"/>
              </a:rPr>
              <a:t>голомянка</a:t>
            </a:r>
            <a:r>
              <a:rPr lang="ru-RU" sz="4000" b="1" dirty="0" smtClean="0">
                <a:latin typeface="Segoe Print" pitchFamily="2" charset="0"/>
              </a:rPr>
              <a:t>, даватчан,636,</a:t>
            </a:r>
            <a:r>
              <a:rPr lang="ru-RU" sz="4000" b="1" dirty="0" smtClean="0">
                <a:solidFill>
                  <a:srgbClr val="00B050"/>
                </a:solidFill>
                <a:latin typeface="Segoe Print" pitchFamily="2" charset="0"/>
              </a:rPr>
              <a:t>эпишура</a:t>
            </a:r>
            <a:endParaRPr lang="ru-RU" sz="4000" b="1" dirty="0">
              <a:solidFill>
                <a:srgbClr val="00B0F0"/>
              </a:solidFill>
              <a:latin typeface="Segoe Print" pitchFamily="2" charset="0"/>
            </a:endParaRPr>
          </a:p>
        </p:txBody>
      </p:sp>
      <p:pic>
        <p:nvPicPr>
          <p:cNvPr id="13315" name="Содержимое 15" descr="Forest Flower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6992"/>
            <a:ext cx="3886002" cy="3717032"/>
          </a:xfrm>
        </p:spPr>
      </p:pic>
      <p:pic>
        <p:nvPicPr>
          <p:cNvPr id="13316" name="Содержимое 21" descr="Fores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56992"/>
            <a:ext cx="4752528" cy="3378411"/>
          </a:xfrm>
        </p:spPr>
      </p:pic>
    </p:spTree>
    <p:extLst>
      <p:ext uri="{BB962C8B-B14F-4D97-AF65-F5344CB8AC3E}">
        <p14:creationId xmlns:p14="http://schemas.microsoft.com/office/powerpoint/2010/main" xmlns="" val="378257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0"/>
            <a:ext cx="6768752" cy="105269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ВОЗРАСТ БАЙКАЛА?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0" y="404664"/>
            <a:ext cx="49685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/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Самое древнее  и самое глубокое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озеро </a:t>
            </a:r>
            <a:r>
              <a:rPr lang="ru-RU" sz="3200" b="1" i="1" dirty="0">
                <a:solidFill>
                  <a:srgbClr val="002060"/>
                </a:solidFill>
              </a:rPr>
              <a:t>планеты,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его возраст ученые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определяют  25-30 млн. лет.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На Байкале нет никаких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признаков старения,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как у многих озер </a:t>
            </a:r>
            <a:r>
              <a:rPr lang="ru-RU" sz="3200" b="1" i="1" dirty="0" smtClean="0">
                <a:solidFill>
                  <a:srgbClr val="002060"/>
                </a:solidFill>
              </a:rPr>
              <a:t>мира.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Содержимое 4" descr="C:\Users\Benq\Documents\HP Photosmart Projects\2009-02 (фев)\сканирование0013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1546"/>
            <a:ext cx="3605530" cy="559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370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3888" y="620688"/>
            <a:ext cx="558011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«Молодость</a:t>
            </a:r>
            <a:r>
              <a:rPr lang="ru-RU" sz="3200" b="1" dirty="0" smtClean="0">
                <a:solidFill>
                  <a:srgbClr val="FF0000"/>
                </a:solidFill>
              </a:rPr>
              <a:t>» </a:t>
            </a:r>
            <a:r>
              <a:rPr lang="ru-RU" sz="2800" b="1" dirty="0" smtClean="0">
                <a:solidFill>
                  <a:srgbClr val="002060"/>
                </a:solidFill>
              </a:rPr>
              <a:t>Байкала подтверждается высокой сейсмичностью –до 2 тыс. землетрясений в год. Кроме того, каждые 5-10 лет происходит сильное землетрясение  8-9 баллов. Байкал расходится,  его котловина расширяется на 2 см в год.  В далеком будущем на месте Байкала образуется океан. «Это молодой океан».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4" descr="baikal_rus_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08" y="592520"/>
            <a:ext cx="3286340" cy="614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980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5" y="4212906"/>
            <a:ext cx="7994035" cy="264509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005065"/>
            <a:ext cx="8511480" cy="28529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озера</a:t>
            </a:r>
            <a:endParaRPr lang="ru-RU" sz="1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32" y="1124744"/>
            <a:ext cx="2997401" cy="51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072" y="116633"/>
            <a:ext cx="8742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4000" b="1" u="sng" dirty="0">
                <a:solidFill>
                  <a:srgbClr val="FF0000"/>
                </a:solidFill>
              </a:rPr>
              <a:t>Байкал – «колодец планеты»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7473" y="1124744"/>
            <a:ext cx="58890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котловине озера огромный объем  запасов пресной воды - </a:t>
            </a:r>
            <a:r>
              <a:rPr lang="ru-RU" sz="2400" b="1" dirty="0" smtClean="0">
                <a:solidFill>
                  <a:srgbClr val="FF0000"/>
                </a:solidFill>
              </a:rPr>
              <a:t>23000куб.м. </a:t>
            </a:r>
            <a:r>
              <a:rPr lang="ru-RU" sz="2400" b="1" dirty="0" smtClean="0">
                <a:solidFill>
                  <a:srgbClr val="002060"/>
                </a:solidFill>
              </a:rPr>
              <a:t>Байкал содержит </a:t>
            </a:r>
            <a:r>
              <a:rPr lang="ru-RU" sz="2400" b="1" dirty="0" smtClean="0">
                <a:solidFill>
                  <a:srgbClr val="FF0000"/>
                </a:solidFill>
              </a:rPr>
              <a:t>20% </a:t>
            </a:r>
            <a:r>
              <a:rPr lang="ru-RU" sz="2400" b="1" dirty="0" smtClean="0">
                <a:solidFill>
                  <a:srgbClr val="002060"/>
                </a:solidFill>
              </a:rPr>
              <a:t>пресных вод мира. Котловина может вместить </a:t>
            </a:r>
            <a:r>
              <a:rPr lang="ru-RU" sz="2400" b="1" dirty="0" smtClean="0">
                <a:solidFill>
                  <a:srgbClr val="FF0000"/>
                </a:solidFill>
              </a:rPr>
              <a:t>96</a:t>
            </a:r>
            <a:r>
              <a:rPr lang="ru-RU" sz="2400" b="1" dirty="0" smtClean="0">
                <a:solidFill>
                  <a:srgbClr val="002060"/>
                </a:solidFill>
              </a:rPr>
              <a:t>  таких морей как Азовское. Если вода в Байкал не будет </a:t>
            </a:r>
            <a:r>
              <a:rPr lang="ru-RU" sz="2400" b="1" dirty="0" smtClean="0">
                <a:solidFill>
                  <a:srgbClr val="002060"/>
                </a:solidFill>
              </a:rPr>
              <a:t>поступать, а </a:t>
            </a:r>
            <a:r>
              <a:rPr lang="ru-RU" sz="2400" b="1" dirty="0" smtClean="0">
                <a:solidFill>
                  <a:srgbClr val="002060"/>
                </a:solidFill>
              </a:rPr>
              <a:t>выносить воду будет одна  Ангара, то  осушение озера  произойдет через </a:t>
            </a:r>
            <a:r>
              <a:rPr lang="ru-RU" sz="2400" b="1" dirty="0" smtClean="0">
                <a:solidFill>
                  <a:srgbClr val="FF0000"/>
                </a:solidFill>
              </a:rPr>
              <a:t>400 лет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Таким образом, Байкал является самым крупным хранилищем пресной воды на планете. Байкал </a:t>
            </a:r>
            <a:r>
              <a:rPr lang="ru-RU" sz="2400" b="1" dirty="0">
                <a:solidFill>
                  <a:srgbClr val="002060"/>
                </a:solidFill>
              </a:rPr>
              <a:t>занимает восьмое место среди крупнейших озер мира. </a:t>
            </a:r>
          </a:p>
        </p:txBody>
      </p:sp>
    </p:spTree>
    <p:extLst>
      <p:ext uri="{BB962C8B-B14F-4D97-AF65-F5344CB8AC3E}">
        <p14:creationId xmlns:p14="http://schemas.microsoft.com/office/powerpoint/2010/main" xmlns="" val="34008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6" descr="сканироваси (1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8535" y="731838"/>
            <a:ext cx="2555380" cy="34750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Rectangle 12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28" y="-476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684213" y="3657084"/>
            <a:ext cx="3024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i="1" dirty="0" smtClean="0">
                <a:solidFill>
                  <a:schemeClr val="accent1"/>
                </a:solidFill>
              </a:rPr>
              <a:t>«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179388" y="144404"/>
            <a:ext cx="66071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chemeClr val="accent1"/>
                </a:solidFill>
              </a:rPr>
              <a:t>«</a:t>
            </a:r>
            <a:r>
              <a:rPr lang="ru-RU" sz="4400" b="1" i="1" dirty="0" smtClean="0">
                <a:solidFill>
                  <a:srgbClr val="FF0000"/>
                </a:solidFill>
              </a:rPr>
              <a:t>Почему </a:t>
            </a:r>
            <a:r>
              <a:rPr lang="ru-RU" sz="4400" b="1" i="1" dirty="0">
                <a:solidFill>
                  <a:srgbClr val="FF0000"/>
                </a:solidFill>
              </a:rPr>
              <a:t>Байкал называют морем?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91136" y="1590954"/>
            <a:ext cx="4596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Байкал </a:t>
            </a:r>
            <a:r>
              <a:rPr lang="ru-RU" sz="2400" b="1" dirty="0" smtClean="0">
                <a:solidFill>
                  <a:srgbClr val="FF0000"/>
                </a:solidFill>
              </a:rPr>
              <a:t>самое глубокое </a:t>
            </a:r>
            <a:r>
              <a:rPr lang="ru-RU" sz="2400" b="1" dirty="0" smtClean="0">
                <a:solidFill>
                  <a:schemeClr val="bg1"/>
                </a:solidFill>
              </a:rPr>
              <a:t>озеро в мире.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Его средняя глубина 730м,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</a:rPr>
              <a:t>аксимальная </a:t>
            </a:r>
            <a:r>
              <a:rPr lang="ru-RU" sz="2400" b="1" dirty="0" smtClean="0">
                <a:solidFill>
                  <a:srgbClr val="FF0000"/>
                </a:solidFill>
              </a:rPr>
              <a:t>1637м</a:t>
            </a:r>
            <a:r>
              <a:rPr lang="ru-RU" sz="2400" b="1" dirty="0" smtClean="0">
                <a:solidFill>
                  <a:schemeClr val="bg1"/>
                </a:solidFill>
              </a:rPr>
              <a:t>   была установлена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в </a:t>
            </a:r>
            <a:r>
              <a:rPr lang="ru-RU" sz="2400" b="1" dirty="0" smtClean="0">
                <a:solidFill>
                  <a:schemeClr val="bg1"/>
                </a:solidFill>
              </a:rPr>
              <a:t>1990-1991г, </a:t>
            </a:r>
            <a:r>
              <a:rPr lang="ru-RU" sz="2400" b="1" dirty="0">
                <a:solidFill>
                  <a:schemeClr val="bg1"/>
                </a:solidFill>
              </a:rPr>
              <a:t>с помощью</a:t>
            </a:r>
            <a:r>
              <a:rPr lang="ru-RU" sz="2400" b="1" dirty="0" smtClean="0">
                <a:solidFill>
                  <a:schemeClr val="bg1"/>
                </a:solidFill>
              </a:rPr>
              <a:t> подводного аппарата  </a:t>
            </a:r>
            <a:r>
              <a:rPr lang="ru-RU" sz="2400" b="1" dirty="0" smtClean="0">
                <a:solidFill>
                  <a:srgbClr val="FF0000"/>
                </a:solidFill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</a:rPr>
              <a:t>Пайсис</a:t>
            </a:r>
            <a:r>
              <a:rPr lang="ru-RU" sz="2400" b="1" dirty="0" smtClean="0">
                <a:solidFill>
                  <a:srgbClr val="FF0000"/>
                </a:solidFill>
              </a:rPr>
              <a:t>».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Длина озера </a:t>
            </a:r>
            <a:r>
              <a:rPr lang="ru-RU" sz="2400" b="1" dirty="0" smtClean="0">
                <a:solidFill>
                  <a:srgbClr val="FF0000"/>
                </a:solidFill>
              </a:rPr>
              <a:t>636км</a:t>
            </a:r>
            <a:r>
              <a:rPr lang="ru-RU" sz="2400" b="1" dirty="0" smtClean="0">
                <a:solidFill>
                  <a:schemeClr val="bg1"/>
                </a:solidFill>
              </a:rPr>
              <a:t> 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ширина максимальная </a:t>
            </a:r>
            <a:r>
              <a:rPr lang="ru-RU" sz="2400" b="1" dirty="0" smtClean="0">
                <a:solidFill>
                  <a:srgbClr val="FF0000"/>
                </a:solidFill>
              </a:rPr>
              <a:t>81км</a:t>
            </a:r>
            <a:r>
              <a:rPr lang="ru-RU" sz="2400" b="1" dirty="0" smtClean="0">
                <a:solidFill>
                  <a:schemeClr val="bg1"/>
                </a:solidFill>
              </a:rPr>
              <a:t>, минимальная 27км.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Из-за таких больших размеров его издавна называют морем.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59401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Озеро расположено  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в горах Южной </a:t>
            </a:r>
            <a:r>
              <a:rPr lang="ru-RU" sz="2800" b="1" i="1" dirty="0" err="1" smtClean="0">
                <a:solidFill>
                  <a:srgbClr val="002060"/>
                </a:solidFill>
                <a:latin typeface="+mn-lt"/>
              </a:rPr>
              <a:t>Сибири,на</a:t>
            </a: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высоте 456 </a:t>
            </a:r>
            <a:r>
              <a:rPr lang="ru-RU" sz="2800" b="1" i="1" dirty="0" smtClean="0">
                <a:solidFill>
                  <a:srgbClr val="002060"/>
                </a:solidFill>
                <a:latin typeface="+mn-lt"/>
              </a:rPr>
              <a:t>м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над уровнем моря.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Более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336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рек несут в него свои воды.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Самая крупная река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Селенга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. Наиболее крупные после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Селенги : </a:t>
            </a:r>
            <a:endParaRPr lang="ru-RU" sz="28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+mn-lt"/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то Баргузин, Верхняя Ангара,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Голоустная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и др. И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лишь единственная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Ангара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 вытекает из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озера, впадая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в Енисей, она соединяет Байкал с Северным Ледовитым океаном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Вода в озере обновляется за 400 лет.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4" descr="baikal_rus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4" y="2132856"/>
            <a:ext cx="3135816" cy="451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515" y="27045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Байкал-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сточное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озеро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2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1"/>
            <a:ext cx="4890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 dirty="0">
                <a:solidFill>
                  <a:srgbClr val="FF0000"/>
                </a:solidFill>
              </a:rPr>
              <a:t>Свойства вод Байкала: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69135" y="4870614"/>
            <a:ext cx="39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643338" cy="521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23928" y="1412776"/>
            <a:ext cx="5220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</a:rPr>
              <a:t>.Чистая </a:t>
            </a:r>
            <a:r>
              <a:rPr lang="ru-RU" sz="2400" b="1" dirty="0" smtClean="0">
                <a:solidFill>
                  <a:srgbClr val="002060"/>
                </a:solidFill>
              </a:rPr>
              <a:t>и пресная ,слабо   минерализована.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002060"/>
                </a:solidFill>
              </a:rPr>
              <a:t>.Очень насыщена кислородом, по всей толще воды.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</a:rPr>
              <a:t>.  Мягкая.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</a:rPr>
              <a:t>. Прозрачная, максимальная прозрачность 40м.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Для здоровья человека  рекомендуется использовать глубинную воду (400м</a:t>
            </a:r>
            <a:r>
              <a:rPr lang="ru-RU" sz="2400" b="1" dirty="0" smtClean="0">
                <a:solidFill>
                  <a:srgbClr val="002060"/>
                </a:solidFill>
              </a:rPr>
              <a:t>),  она </a:t>
            </a:r>
            <a:r>
              <a:rPr lang="ru-RU" sz="2400" b="1" dirty="0" smtClean="0">
                <a:solidFill>
                  <a:srgbClr val="002060"/>
                </a:solidFill>
              </a:rPr>
              <a:t>идеально подходит для  водно-солевого обмена.</a:t>
            </a:r>
          </a:p>
        </p:txBody>
      </p:sp>
    </p:spTree>
    <p:extLst>
      <p:ext uri="{BB962C8B-B14F-4D97-AF65-F5344CB8AC3E}">
        <p14:creationId xmlns:p14="http://schemas.microsoft.com/office/powerpoint/2010/main" xmlns="" val="388934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1605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Кто такие эндемики?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408" y="1268760"/>
            <a:ext cx="8373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Байкале насчитывается более 1085 видов  водорослей и 2595 видов </a:t>
            </a:r>
            <a:r>
              <a:rPr lang="ru-RU" sz="2400" b="1" dirty="0">
                <a:solidFill>
                  <a:srgbClr val="002060"/>
                </a:solidFill>
              </a:rPr>
              <a:t>животных</a:t>
            </a:r>
            <a:r>
              <a:rPr lang="ru-RU" sz="2400" b="1" dirty="0" smtClean="0">
                <a:solidFill>
                  <a:srgbClr val="002060"/>
                </a:solidFill>
              </a:rPr>
              <a:t>.  </a:t>
            </a:r>
            <a:r>
              <a:rPr lang="ru-RU" sz="2400" b="1" dirty="0">
                <a:solidFill>
                  <a:srgbClr val="002060"/>
                </a:solidFill>
              </a:rPr>
              <a:t>Более 70% обитателей не встречается в других водоемах </a:t>
            </a:r>
            <a:r>
              <a:rPr lang="ru-RU" sz="2400" b="1" dirty="0" smtClean="0">
                <a:solidFill>
                  <a:srgbClr val="002060"/>
                </a:solidFill>
              </a:rPr>
              <a:t>планеты – это эндемики.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Эндемики</a:t>
            </a:r>
            <a:r>
              <a:rPr lang="ru-RU" sz="2400" b="1" dirty="0" smtClean="0">
                <a:solidFill>
                  <a:srgbClr val="002060"/>
                </a:solidFill>
              </a:rPr>
              <a:t> –виды растений и животных, распространенные  на одной территории и не встречающиеся  в других местах.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Эндемичные виды приспособились к специфическим условиям обитания: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</a:rPr>
              <a:t>изкая температура,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б</a:t>
            </a:r>
            <a:r>
              <a:rPr lang="ru-RU" sz="2400" b="1" dirty="0" smtClean="0">
                <a:solidFill>
                  <a:srgbClr val="002060"/>
                </a:solidFill>
              </a:rPr>
              <a:t>ольшие глубины,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ч</a:t>
            </a:r>
            <a:r>
              <a:rPr lang="ru-RU" sz="2400" b="1" dirty="0" smtClean="0">
                <a:solidFill>
                  <a:srgbClr val="002060"/>
                </a:solidFill>
              </a:rPr>
              <a:t>истейшей, насыщенной кислородом воде.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40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1274</TotalTime>
  <Words>1201</Words>
  <Application>Microsoft Office PowerPoint</Application>
  <PresentationFormat>Экран (4:3)</PresentationFormat>
  <Paragraphs>94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ВОЗРАСТ БАЙКАЛА?</vt:lpstr>
      <vt:lpstr>Слайд 4</vt:lpstr>
      <vt:lpstr>озера</vt:lpstr>
      <vt:lpstr>Слайд 6</vt:lpstr>
      <vt:lpstr>Слайд 7</vt:lpstr>
      <vt:lpstr>Слайд 8</vt:lpstr>
      <vt:lpstr>Слайд 9</vt:lpstr>
      <vt:lpstr>Байкальская нерпа</vt:lpstr>
      <vt:lpstr>Слайд 11</vt:lpstr>
      <vt:lpstr>Слайд 12</vt:lpstr>
      <vt:lpstr>Голомянка  </vt:lpstr>
      <vt:lpstr>Слайд 14</vt:lpstr>
      <vt:lpstr>Осётр Байкальский</vt:lpstr>
      <vt:lpstr>Слайд 16</vt:lpstr>
      <vt:lpstr>Слайд 17</vt:lpstr>
      <vt:lpstr>Слайд 18</vt:lpstr>
      <vt:lpstr>Даватчан</vt:lpstr>
      <vt:lpstr>Слайд 20</vt:lpstr>
      <vt:lpstr>Слайд 21</vt:lpstr>
      <vt:lpstr>Слайд 22</vt:lpstr>
      <vt:lpstr>      Вспомни, что такое… 1637, Ангара, белек, Ольхон, 336, Селенга, голомянка, даватчан,636,эпишура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214</cp:revision>
  <dcterms:created xsi:type="dcterms:W3CDTF">2011-01-14T16:38:04Z</dcterms:created>
  <dcterms:modified xsi:type="dcterms:W3CDTF">2016-02-19T01:52:12Z</dcterms:modified>
</cp:coreProperties>
</file>