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</p:sldMasterIdLst>
  <p:sldIdLst>
    <p:sldId id="256" r:id="rId2"/>
    <p:sldId id="257" r:id="rId3"/>
    <p:sldId id="271" r:id="rId4"/>
    <p:sldId id="272" r:id="rId5"/>
    <p:sldId id="273" r:id="rId6"/>
    <p:sldId id="269" r:id="rId7"/>
    <p:sldId id="274" r:id="rId8"/>
    <p:sldId id="275" r:id="rId9"/>
    <p:sldId id="277" r:id="rId10"/>
    <p:sldId id="276" r:id="rId11"/>
    <p:sldId id="278" r:id="rId12"/>
    <p:sldId id="279" r:id="rId13"/>
    <p:sldId id="264" r:id="rId14"/>
    <p:sldId id="265" r:id="rId15"/>
    <p:sldId id="266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7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0.11657119586352978"/>
                  <c:y val="0.2117762587476088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943634722674035E-2"/>
                  <c:y val="0.1385029172413402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99573927910169E-2"/>
                  <c:y val="8.5341688688886155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любовь человека</c:v>
                </c:pt>
                <c:pt idx="1">
                  <c:v>мнение окружающих</c:v>
                </c:pt>
                <c:pt idx="2">
                  <c:v>мнение родителей</c:v>
                </c:pt>
                <c:pt idx="3">
                  <c:v>материальное положение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54%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56723297635028"/>
          <c:y val="0.3835617144595298"/>
          <c:w val="0.26454708734043542"/>
          <c:h val="0.3658100250158534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1193821601946067E-2"/>
          <c:y val="0.17428222462360038"/>
          <c:w val="0.62771937203715567"/>
          <c:h val="0.71914192473663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explosion val="1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4570611758587224"/>
                  <c:y val="-0.189755133512395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73%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959830252364917E-2"/>
                      <c:h val="6.565889881010134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важен</c:v>
                </c:pt>
                <c:pt idx="1">
                  <c:v>неважен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7190563542367355E-3"/>
          <c:y val="0.20748279920381862"/>
          <c:w val="0.58078765108038732"/>
          <c:h val="0.74240612782735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77%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важно</c:v>
                </c:pt>
                <c:pt idx="1">
                  <c:v>неважно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4.9087014239991213E-2"/>
          <c:y val="0.27493901360640333"/>
          <c:w val="0.5594816577793702"/>
          <c:h val="0.597486944641214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67%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важно</c:v>
                </c:pt>
                <c:pt idx="1">
                  <c:v>неважно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4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4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691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08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859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21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41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9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78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04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7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00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17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2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9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63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BBFA-9A13-428B-A354-2C026E2E16FA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93BF1E-7C60-4154-9783-83177C76C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2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968" y="737936"/>
            <a:ext cx="11646569" cy="2903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Изучение </a:t>
            </a:r>
            <a:r>
              <a:rPr lang="ru-RU" sz="3600" b="1" dirty="0">
                <a:solidFill>
                  <a:srgbClr val="002060"/>
                </a:solidFill>
              </a:rPr>
              <a:t>представлений о </a:t>
            </a:r>
            <a:r>
              <a:rPr lang="ru-RU" sz="3600" b="1" dirty="0" smtClean="0">
                <a:solidFill>
                  <a:srgbClr val="002060"/>
                </a:solidFill>
              </a:rPr>
              <a:t>семье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у молодежи г. Новоуральска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4800" y="4539916"/>
            <a:ext cx="4267200" cy="248652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Зырянов Алексей</a:t>
            </a:r>
            <a:r>
              <a:rPr lang="ru-RU" b="1" dirty="0" smtClean="0">
                <a:solidFill>
                  <a:srgbClr val="002060"/>
                </a:solidFill>
              </a:rPr>
              <a:t>, ученик </a:t>
            </a:r>
            <a:r>
              <a:rPr lang="ru-RU" b="1" dirty="0">
                <a:solidFill>
                  <a:srgbClr val="002060"/>
                </a:solidFill>
              </a:rPr>
              <a:t>9 класса </a:t>
            </a:r>
            <a:r>
              <a:rPr lang="ru-RU" b="1" dirty="0" smtClean="0">
                <a:solidFill>
                  <a:srgbClr val="002060"/>
                </a:solidFill>
              </a:rPr>
              <a:t>«В»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МАОУ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СОШ</a:t>
            </a:r>
            <a:r>
              <a:rPr lang="ru-RU" b="1" dirty="0" smtClean="0">
                <a:solidFill>
                  <a:srgbClr val="002060"/>
                </a:solidFill>
              </a:rPr>
              <a:t>»№40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Руководитель: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Трибунская Елена Викторовна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учитель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МАОУ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СОШ</a:t>
            </a:r>
            <a:r>
              <a:rPr lang="ru-RU" b="1" dirty="0" smtClean="0">
                <a:solidFill>
                  <a:srgbClr val="002060"/>
                </a:solidFill>
              </a:rPr>
              <a:t>»№40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68" y="3641558"/>
            <a:ext cx="7363327" cy="3064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17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021" y="513347"/>
            <a:ext cx="9400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2.2 Влияние родителей на отношение молодежи к семье.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5032" y="1251284"/>
            <a:ext cx="7988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1.Поведение </a:t>
            </a:r>
            <a:r>
              <a:rPr lang="ru-RU" dirty="0"/>
              <a:t>родителей, их совместная жизнь, супружеские отношения в родительской семье создают у детей представление о семье и браке, оказывают значительное влияние на формирование установок детей к вопросам пола, на их отношение к противоположному </a:t>
            </a:r>
            <a:r>
              <a:rPr lang="ru-RU" dirty="0" smtClean="0"/>
              <a:t>полу.</a:t>
            </a:r>
          </a:p>
          <a:p>
            <a:endParaRPr lang="ru-RU" dirty="0" smtClean="0"/>
          </a:p>
          <a:p>
            <a:r>
              <a:rPr lang="ru-RU" dirty="0" smtClean="0"/>
              <a:t>2. Под </a:t>
            </a:r>
            <a:r>
              <a:rPr lang="ru-RU" dirty="0"/>
              <a:t>влиянием родительской семьи у ребенка формируются семейно-ролевые представления в сфере домашнего </a:t>
            </a:r>
            <a:r>
              <a:rPr lang="ru-RU" dirty="0" smtClean="0"/>
              <a:t>хозяйства.</a:t>
            </a:r>
          </a:p>
          <a:p>
            <a:endParaRPr lang="ru-RU" dirty="0" smtClean="0"/>
          </a:p>
          <a:p>
            <a:r>
              <a:rPr lang="ru-RU" dirty="0" smtClean="0"/>
              <a:t>3. Разные </a:t>
            </a:r>
            <a:r>
              <a:rPr lang="ru-RU" dirty="0"/>
              <a:t>семейные субкультуры по-разному формируют нравственно-психологический облик будущего семьянина, его знания, умения, ценностные ориентации, привычки, поведение и ожидания по отношению к партнеру по браку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032" y="4667604"/>
            <a:ext cx="4178259" cy="205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097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094" y="385011"/>
            <a:ext cx="7812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Глава</a:t>
            </a:r>
            <a:r>
              <a:rPr lang="en-US" sz="2400" b="1" dirty="0" smtClean="0">
                <a:solidFill>
                  <a:srgbClr val="C00000"/>
                </a:solidFill>
              </a:rPr>
              <a:t> IV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>
                <a:solidFill>
                  <a:srgbClr val="C00000"/>
                </a:solidFill>
              </a:rPr>
              <a:t>Современные проблемы молодой семьи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220" y="1235242"/>
            <a:ext cx="8678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1.Социально-экономический </a:t>
            </a:r>
            <a:r>
              <a:rPr lang="ru-RU" sz="2000" b="1" dirty="0">
                <a:solidFill>
                  <a:srgbClr val="7030A0"/>
                </a:solidFill>
              </a:rPr>
              <a:t>блок: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•Проблем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материальной обеспеченности,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•Жилищную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•Проблему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трудоустройства молодых супругов;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7010" y="3192379"/>
            <a:ext cx="51013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2. Социально-психологический </a:t>
            </a:r>
            <a:r>
              <a:rPr lang="ru-RU" sz="2000" b="1" dirty="0">
                <a:solidFill>
                  <a:srgbClr val="7030A0"/>
                </a:solidFill>
              </a:rPr>
              <a:t>блок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Взаимное недовольство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Болезнь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Недопонимание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Конфликт с родителями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850" y="3066621"/>
            <a:ext cx="4651161" cy="308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679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937" y="368969"/>
            <a:ext cx="61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Результаты опроса:</a:t>
            </a:r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3167987557"/>
              </p:ext>
            </p:extLst>
          </p:nvPr>
        </p:nvGraphicFramePr>
        <p:xfrm>
          <a:off x="427788" y="1684420"/>
          <a:ext cx="4256507" cy="362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7305" y="1010653"/>
            <a:ext cx="483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«Какое для Вас самое главное условие для создания семьи</a:t>
            </a:r>
            <a:r>
              <a:rPr lang="ru-RU" b="1" dirty="0" smtClean="0"/>
              <a:t>?»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1135085481"/>
              </p:ext>
            </p:extLst>
          </p:nvPr>
        </p:nvGraphicFramePr>
        <p:xfrm>
          <a:off x="5833978" y="1656984"/>
          <a:ext cx="4336717" cy="366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34000" y="1010653"/>
            <a:ext cx="551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b="1" dirty="0"/>
              <a:t>Хотели бы Вы, чтобы Ваша семья была похожа на семью Ваших родителей</a:t>
            </a:r>
            <a:r>
              <a:rPr lang="ru-RU" b="1" dirty="0" smtClean="0"/>
              <a:t>?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941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38513565"/>
              </p:ext>
            </p:extLst>
          </p:nvPr>
        </p:nvGraphicFramePr>
        <p:xfrm>
          <a:off x="532263" y="1630309"/>
          <a:ext cx="4256505" cy="349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953371660"/>
              </p:ext>
            </p:extLst>
          </p:nvPr>
        </p:nvGraphicFramePr>
        <p:xfrm>
          <a:off x="5661938" y="1640086"/>
          <a:ext cx="4232165" cy="345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2263" y="655092"/>
            <a:ext cx="447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Необходимо ли Вам будет родительское согласие на брак?</a:t>
            </a:r>
            <a:r>
              <a:rPr lang="ru-RU" dirty="0"/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5206" y="655092"/>
            <a:ext cx="499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Согласны ли Вы с тем, что для нормального развития ребенку нужны отец и мать?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8486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21958308"/>
              </p:ext>
            </p:extLst>
          </p:nvPr>
        </p:nvGraphicFramePr>
        <p:xfrm>
          <a:off x="887104" y="1433015"/>
          <a:ext cx="4162567" cy="342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21272769"/>
              </p:ext>
            </p:extLst>
          </p:nvPr>
        </p:nvGraphicFramePr>
        <p:xfrm>
          <a:off x="5663821" y="1456645"/>
          <a:ext cx="3957850" cy="341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7104" y="641445"/>
            <a:ext cx="477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Важен ли для совместной жизни материальный достаток?</a:t>
            </a:r>
            <a:r>
              <a:rPr lang="ru-RU" dirty="0"/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4890" y="736979"/>
            <a:ext cx="429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Для совместной жизни важна ли супружеская верность?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7276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845946947"/>
              </p:ext>
            </p:extLst>
          </p:nvPr>
        </p:nvGraphicFramePr>
        <p:xfrm>
          <a:off x="173421" y="1522420"/>
          <a:ext cx="3752194" cy="306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024134813"/>
              </p:ext>
            </p:extLst>
          </p:nvPr>
        </p:nvGraphicFramePr>
        <p:xfrm>
          <a:off x="4148978" y="3697366"/>
          <a:ext cx="3920319" cy="290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984848594"/>
              </p:ext>
            </p:extLst>
          </p:nvPr>
        </p:nvGraphicFramePr>
        <p:xfrm>
          <a:off x="8355724" y="1522420"/>
          <a:ext cx="3623246" cy="322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6841" y="599090"/>
            <a:ext cx="616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Для совместной жизни важно ли взаимопонимание и терпимость между супругами?</a:t>
            </a:r>
            <a:r>
              <a:rPr lang="ru-RU" dirty="0"/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1738" y="296391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Для  совместной жизни важно ли иметь супругам общие интересы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99435" y="599090"/>
            <a:ext cx="455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Для совместной жизни важно ли иметь хорошие жилищные условия?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71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822" y="54543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02107" y="1796716"/>
            <a:ext cx="4299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ходе изучения данной темы можно сделать главный вывод о том, что большинство представителей молодого поколения г. Новоуральска имеют достаточно хорошее представление о семье и браке. Для многих понятие «семья» это не пустой звук, а является значимой ценностью в их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454" y="1310017"/>
            <a:ext cx="4123754" cy="2708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063" y="3733549"/>
            <a:ext cx="2532224" cy="26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05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63" y="162218"/>
            <a:ext cx="114524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Проблема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вступление в брак у молодежи считается необязательным, предпочтение свободным отношениям.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Цель </a:t>
            </a:r>
            <a:r>
              <a:rPr lang="ru-RU" b="1" i="1" dirty="0">
                <a:solidFill>
                  <a:srgbClr val="C00000"/>
                </a:solidFill>
              </a:rPr>
              <a:t>исследования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>
                <a:solidFill>
                  <a:srgbClr val="002060"/>
                </a:solidFill>
              </a:rPr>
              <a:t>Выявить представления о семье  г. Новоуральска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Объектом </a:t>
            </a:r>
            <a:r>
              <a:rPr lang="ru-RU" b="1" dirty="0" smtClean="0">
                <a:solidFill>
                  <a:srgbClr val="C00000"/>
                </a:solidFill>
              </a:rPr>
              <a:t>исследования: </a:t>
            </a:r>
            <a:r>
              <a:rPr lang="ru-RU" b="1" dirty="0" smtClean="0">
                <a:solidFill>
                  <a:srgbClr val="002060"/>
                </a:solidFill>
              </a:rPr>
              <a:t>является </a:t>
            </a:r>
            <a:r>
              <a:rPr lang="ru-RU" b="1" dirty="0">
                <a:solidFill>
                  <a:srgbClr val="002060"/>
                </a:solidFill>
              </a:rPr>
              <a:t>семья и брак.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Предмет исследования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>
                <a:solidFill>
                  <a:srgbClr val="002060"/>
                </a:solidFill>
              </a:rPr>
              <a:t>факторы, влияющие на представление молодежи о семье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dirty="0" smtClean="0"/>
              <a:t>) </a:t>
            </a:r>
            <a:r>
              <a:rPr lang="ru-RU" dirty="0"/>
              <a:t>Раскрыть сущность понятий «семья» и  брак»  </a:t>
            </a:r>
          </a:p>
          <a:p>
            <a:r>
              <a:rPr lang="ru-RU" dirty="0"/>
              <a:t>2) Изучить готовность современной молодежи к семейным отношениям</a:t>
            </a:r>
          </a:p>
          <a:p>
            <a:r>
              <a:rPr lang="ru-RU" dirty="0"/>
              <a:t>3) Раскрыть современные проблемы молодой семьи</a:t>
            </a:r>
          </a:p>
          <a:p>
            <a:r>
              <a:rPr lang="ru-RU" dirty="0"/>
              <a:t>4) Проанализировать ценностные ориентации молодежи в области брачно-семейных отношениях и охарактеризовать роль семьи во влиянии на молодежь.</a:t>
            </a:r>
          </a:p>
          <a:p>
            <a:r>
              <a:rPr lang="ru-RU" dirty="0"/>
              <a:t>5) Изучить представление о семье у молодежи </a:t>
            </a:r>
            <a:r>
              <a:rPr lang="ru-RU" dirty="0" err="1"/>
              <a:t>г.Новоуральска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Гипотеза исследования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семья играет важную роль в жизни молодежи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Методы исследования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эмпирическое исследование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Опытно-экспериментальная база исследования: школа МАОУ «Гимназия»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0"/>
            <a:ext cx="11999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ГЛАВА I. СЕМЬЯ КАК СОЦИАЛЬНЫЙ ИНСТИТУТ ОБЩЕСТВА</a:t>
            </a:r>
          </a:p>
          <a:p>
            <a:r>
              <a:rPr lang="ru-RU" dirty="0">
                <a:solidFill>
                  <a:srgbClr val="C00000"/>
                </a:solidFill>
              </a:rPr>
              <a:t>1.1 Понятия «семья», «брак», «гражданский брак» и брачно-семейные отношения в научной литературе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9705" y="1864119"/>
            <a:ext cx="4749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Словаре русского языка» С.И. Ожегова слово «семья» означает «объединение лиц, связанных родственными или брачными узами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6274" y="4810899"/>
            <a:ext cx="8887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Виды семейных </a:t>
            </a:r>
            <a:r>
              <a:rPr lang="ru-RU" sz="2400" b="1" i="1" dirty="0">
                <a:solidFill>
                  <a:srgbClr val="7030A0"/>
                </a:solidFill>
              </a:rPr>
              <a:t>отношений</a:t>
            </a:r>
            <a:r>
              <a:rPr lang="ru-RU" sz="2400" b="1" i="1" dirty="0" smtClean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7030A0"/>
                </a:solidFill>
              </a:rPr>
              <a:t> Супружество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Р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одительство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</a:rPr>
              <a:t>Р</a:t>
            </a:r>
            <a:r>
              <a:rPr lang="ru-RU" sz="2400" b="1" i="1" dirty="0" smtClean="0">
                <a:solidFill>
                  <a:srgbClr val="7030A0"/>
                </a:solidFill>
              </a:rPr>
              <a:t>одство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596" y="1190304"/>
            <a:ext cx="2260604" cy="3482317"/>
          </a:xfrm>
          <a:prstGeom prst="rect">
            <a:avLst/>
          </a:prstGeom>
        </p:spPr>
      </p:pic>
      <p:sp>
        <p:nvSpPr>
          <p:cNvPr id="13" name="Вертикальный свиток 12"/>
          <p:cNvSpPr/>
          <p:nvPr/>
        </p:nvSpPr>
        <p:spPr>
          <a:xfrm>
            <a:off x="192505" y="994610"/>
            <a:ext cx="4267200" cy="367801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Семья - представляет собой группу лиц, связанных между собой взаимными правами и обязанностями, которые возникают в связи с кровным родством, вступлением в брак, усыновлением (удочерением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459705" y="5301941"/>
            <a:ext cx="1106906" cy="75693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75157" y="5020899"/>
            <a:ext cx="3434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при отсутствии одного из показателей используется понятие «семейная группа</a:t>
            </a:r>
          </a:p>
        </p:txBody>
      </p:sp>
    </p:spTree>
    <p:extLst>
      <p:ext uri="{BB962C8B-B14F-4D97-AF65-F5344CB8AC3E}">
        <p14:creationId xmlns:p14="http://schemas.microsoft.com/office/powerpoint/2010/main" xmlns="" val="13517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1895" y="497304"/>
            <a:ext cx="7587915" cy="64633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     Категории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семей: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895" y="1395663"/>
            <a:ext cx="299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эндогамия и </a:t>
            </a:r>
            <a:r>
              <a:rPr lang="ru-RU" b="1" dirty="0" smtClean="0">
                <a:solidFill>
                  <a:srgbClr val="7030A0"/>
                </a:solidFill>
              </a:rPr>
              <a:t>экзогамия</a:t>
            </a:r>
          </a:p>
          <a:p>
            <a:r>
              <a:rPr lang="ru-RU" b="1" dirty="0" smtClean="0"/>
              <a:t>(</a:t>
            </a:r>
            <a:r>
              <a:rPr lang="ru-RU" dirty="0"/>
              <a:t>принадлежность супругов к определенной социальной </a:t>
            </a:r>
            <a:r>
              <a:rPr lang="ru-RU" dirty="0" smtClean="0"/>
              <a:t>общности)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46358" y="1395663"/>
            <a:ext cx="2839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моногамия, полигамия, серийная </a:t>
            </a:r>
            <a:r>
              <a:rPr lang="ru-RU" b="1" dirty="0" smtClean="0">
                <a:solidFill>
                  <a:srgbClr val="7030A0"/>
                </a:solidFill>
              </a:rPr>
              <a:t>моногамия </a:t>
            </a:r>
            <a:r>
              <a:rPr lang="ru-RU" dirty="0" smtClean="0"/>
              <a:t>(</a:t>
            </a:r>
            <a:r>
              <a:rPr lang="ru-RU" dirty="0"/>
              <a:t>количество брачных </a:t>
            </a:r>
            <a:r>
              <a:rPr lang="ru-RU" dirty="0" smtClean="0"/>
              <a:t>партнеров)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10402" y="1395663"/>
            <a:ext cx="3160294" cy="1225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зарегистрированный брак и </a:t>
            </a:r>
            <a:r>
              <a:rPr lang="ru-RU" b="1" dirty="0" smtClean="0">
                <a:solidFill>
                  <a:srgbClr val="7030A0"/>
                </a:solidFill>
              </a:rPr>
              <a:t>гражданский брак </a:t>
            </a:r>
            <a:r>
              <a:rPr lang="ru-RU" dirty="0" smtClean="0"/>
              <a:t>(</a:t>
            </a:r>
            <a:r>
              <a:rPr lang="ru-RU" dirty="0"/>
              <a:t>юридическое оформление брачных </a:t>
            </a:r>
            <a:r>
              <a:rPr lang="ru-RU" dirty="0" smtClean="0"/>
              <a:t>отношений)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2358" y="2595992"/>
            <a:ext cx="6721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playfair_displayregular"/>
                <a:ea typeface="Calibri" panose="020F0502020204030204" pitchFamily="34" charset="0"/>
                <a:cs typeface="Times New Roman" panose="02020603050405020304" pitchFamily="18" charset="0"/>
              </a:rPr>
              <a:t>традиционная патриархальная и традиционная матриархальная, </a:t>
            </a:r>
            <a:r>
              <a:rPr lang="ru-RU" b="1" dirty="0" err="1">
                <a:solidFill>
                  <a:srgbClr val="7030A0"/>
                </a:solidFill>
                <a:latin typeface="playfair_displayregular"/>
                <a:ea typeface="Calibri" panose="020F0502020204030204" pitchFamily="34" charset="0"/>
                <a:cs typeface="Times New Roman" panose="02020603050405020304" pitchFamily="18" charset="0"/>
              </a:rPr>
              <a:t>неопатриархальная</a:t>
            </a:r>
            <a:r>
              <a:rPr lang="ru-RU" b="1" dirty="0">
                <a:solidFill>
                  <a:srgbClr val="7030A0"/>
                </a:solidFill>
                <a:latin typeface="playfair_displayregular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7030A0"/>
                </a:solidFill>
                <a:latin typeface="playfair_displayregular"/>
                <a:ea typeface="Calibri" panose="020F0502020204030204" pitchFamily="34" charset="0"/>
                <a:cs typeface="Times New Roman" panose="02020603050405020304" pitchFamily="18" charset="0"/>
              </a:rPr>
              <a:t>неоматриархальная</a:t>
            </a:r>
            <a:r>
              <a:rPr lang="ru-RU" b="1" dirty="0">
                <a:solidFill>
                  <a:srgbClr val="7030A0"/>
                </a:solidFill>
                <a:latin typeface="playfair_displayregula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7030A0"/>
                </a:solidFill>
                <a:latin typeface="playfair_displayregular"/>
                <a:ea typeface="Calibri" panose="020F0502020204030204" pitchFamily="34" charset="0"/>
                <a:cs typeface="Times New Roman" panose="02020603050405020304" pitchFamily="18" charset="0"/>
              </a:rPr>
              <a:t>эгалитарная</a:t>
            </a:r>
          </a:p>
          <a:p>
            <a:r>
              <a:rPr lang="ru-RU" dirty="0" smtClean="0">
                <a:solidFill>
                  <a:srgbClr val="000000"/>
                </a:solidFill>
                <a:latin typeface="playfair_displayregular"/>
                <a:cs typeface="Times New Roman" panose="02020603050405020304" pitchFamily="18" charset="0"/>
              </a:rPr>
              <a:t>(</a:t>
            </a:r>
            <a:r>
              <a:rPr lang="ru-RU" dirty="0"/>
              <a:t>структура власти в </a:t>
            </a:r>
            <a:r>
              <a:rPr lang="ru-RU" dirty="0" smtClean="0"/>
              <a:t>семье)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2926" y="3796321"/>
            <a:ext cx="3593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однопоколенная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нуклеарная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многопоколенная</a:t>
            </a:r>
          </a:p>
          <a:p>
            <a:r>
              <a:rPr lang="ru-RU" dirty="0" smtClean="0"/>
              <a:t>(</a:t>
            </a:r>
            <a:r>
              <a:rPr lang="ru-RU" dirty="0"/>
              <a:t>количество поколений в </a:t>
            </a:r>
            <a:r>
              <a:rPr lang="ru-RU" dirty="0" smtClean="0"/>
              <a:t>семье)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06778" y="3821291"/>
            <a:ext cx="2390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полная, </a:t>
            </a:r>
            <a:r>
              <a:rPr lang="ru-RU" b="1" dirty="0" smtClean="0">
                <a:solidFill>
                  <a:srgbClr val="7030A0"/>
                </a:solidFill>
              </a:rPr>
              <a:t>неполная </a:t>
            </a:r>
          </a:p>
          <a:p>
            <a:r>
              <a:rPr lang="ru-RU" dirty="0" smtClean="0"/>
              <a:t>(</a:t>
            </a:r>
            <a:r>
              <a:rPr lang="ru-RU" dirty="0"/>
              <a:t>наличие </a:t>
            </a:r>
            <a:r>
              <a:rPr lang="ru-RU" dirty="0" smtClean="0"/>
              <a:t>родителей)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10402" y="3821291"/>
            <a:ext cx="3481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малодетная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среднедетная</a:t>
            </a:r>
            <a:r>
              <a:rPr lang="ru-RU" b="1" dirty="0">
                <a:solidFill>
                  <a:srgbClr val="7030A0"/>
                </a:solidFill>
              </a:rPr>
              <a:t>, многодетная, бездетная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(количество </a:t>
            </a:r>
            <a:r>
              <a:rPr lang="ru-RU" dirty="0"/>
              <a:t>детей в </a:t>
            </a:r>
            <a:r>
              <a:rPr lang="ru-RU" dirty="0" smtClean="0"/>
              <a:t>семье)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569" y="4996649"/>
            <a:ext cx="4235116" cy="17249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926" y="4996650"/>
            <a:ext cx="5213685" cy="1749962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903621" y="1181090"/>
            <a:ext cx="778045" cy="214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60758" y="1143634"/>
            <a:ext cx="0" cy="364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61223" y="1168605"/>
            <a:ext cx="978566" cy="227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721768" y="1181090"/>
            <a:ext cx="40102" cy="138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497053" y="1143634"/>
            <a:ext cx="2117558" cy="267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010653" y="1168605"/>
            <a:ext cx="2711115" cy="262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015790" y="1240213"/>
            <a:ext cx="441161" cy="258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801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3" y="128338"/>
            <a:ext cx="10234863" cy="12192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Брак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это добровольный и равноправный союз мужчины и женщины, основанный на любви и взаимном уважении с целью создания семьи.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</a:t>
            </a:r>
            <a:r>
              <a:rPr lang="ru-RU" b="1" dirty="0" smtClean="0">
                <a:solidFill>
                  <a:srgbClr val="7030A0"/>
                </a:solidFill>
              </a:rPr>
              <a:t>Виды брака: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6738" y="1347538"/>
            <a:ext cx="7042484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Церковный брак </a:t>
            </a:r>
            <a:r>
              <a:rPr lang="ru-RU" dirty="0"/>
              <a:t>— освящённый какой-либо церковью брак</a:t>
            </a:r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Морганатический </a:t>
            </a:r>
            <a:r>
              <a:rPr lang="ru-RU" b="1" i="1" dirty="0">
                <a:solidFill>
                  <a:srgbClr val="C00000"/>
                </a:solidFill>
              </a:rPr>
              <a:t>брак </a:t>
            </a:r>
            <a:r>
              <a:rPr lang="ru-RU" dirty="0"/>
              <a:t>— брак между лицами неравного положения</a:t>
            </a:r>
            <a:r>
              <a:rPr lang="ru-RU" dirty="0" smtClean="0"/>
              <a:t>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Гражданский брак</a:t>
            </a:r>
            <a:r>
              <a:rPr lang="ru-RU" dirty="0"/>
              <a:t> — брак, не оформленный в соответствующих органах государственной власти и не признанный церковью.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Пробный брак</a:t>
            </a:r>
            <a:r>
              <a:rPr lang="ru-RU" dirty="0"/>
              <a:t> (незарегистрированный </a:t>
            </a:r>
            <a:r>
              <a:rPr lang="ru-RU" dirty="0" smtClean="0"/>
              <a:t>брак)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Временный </a:t>
            </a:r>
            <a:r>
              <a:rPr lang="ru-RU" b="1" i="1" dirty="0">
                <a:solidFill>
                  <a:srgbClr val="C00000"/>
                </a:solidFill>
              </a:rPr>
              <a:t>брак</a:t>
            </a:r>
            <a:r>
              <a:rPr lang="ru-RU" dirty="0"/>
              <a:t> </a:t>
            </a:r>
            <a:r>
              <a:rPr lang="ru-RU" dirty="0" smtClean="0"/>
              <a:t>—Продолжительность </a:t>
            </a:r>
            <a:r>
              <a:rPr lang="ru-RU" dirty="0"/>
              <a:t>определяется соглашением сторон и устанавливается в брачном договоре. </a:t>
            </a:r>
            <a:r>
              <a:rPr lang="ru-RU" dirty="0" smtClean="0"/>
              <a:t>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Фактический брак</a:t>
            </a:r>
            <a:r>
              <a:rPr lang="ru-RU" dirty="0"/>
              <a:t> (сожительство) или незарегистрированный брак, </a:t>
            </a:r>
            <a:r>
              <a:rPr lang="ru-RU" b="1" i="1" dirty="0" smtClean="0">
                <a:solidFill>
                  <a:srgbClr val="C00000"/>
                </a:solidFill>
              </a:rPr>
              <a:t>Коммунальный</a:t>
            </a:r>
            <a:r>
              <a:rPr lang="ru-RU" b="1" i="1" dirty="0">
                <a:solidFill>
                  <a:srgbClr val="C00000"/>
                </a:solidFill>
              </a:rPr>
              <a:t> </a:t>
            </a:r>
            <a:r>
              <a:rPr lang="ru-RU" dirty="0"/>
              <a:t>(групповой) брак или «шведская семья»: семья, в которой живут несколько мужчин и несколько </a:t>
            </a:r>
            <a:r>
              <a:rPr lang="ru-RU" dirty="0" smtClean="0"/>
              <a:t>женщин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Открытый брак</a:t>
            </a:r>
            <a:r>
              <a:rPr lang="ru-RU" dirty="0"/>
              <a:t> — традиционная семья, в которой супруги допускают </a:t>
            </a:r>
            <a:r>
              <a:rPr lang="ru-RU" dirty="0" smtClean="0"/>
              <a:t>увлечения </a:t>
            </a:r>
            <a:r>
              <a:rPr lang="ru-RU" dirty="0"/>
              <a:t>на </a:t>
            </a:r>
            <a:r>
              <a:rPr lang="ru-RU" dirty="0" smtClean="0"/>
              <a:t>стороне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Фиктивный брак</a:t>
            </a:r>
            <a:r>
              <a:rPr lang="ru-RU" dirty="0"/>
              <a:t> — притворное оформление брака без намерения создать семью для получения от государства связанных с ним преимуществ.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63" y="2053390"/>
            <a:ext cx="2368028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46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983" y="0"/>
            <a:ext cx="10029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7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347" y="368968"/>
            <a:ext cx="9801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1.2 Готовность молодых людей к семейной 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77264" y="1026695"/>
            <a:ext cx="33367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Психологическая готовность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768" y="1026695"/>
            <a:ext cx="250256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Социальная зрелость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48" y="1026696"/>
            <a:ext cx="267903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Физическая зрелость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348" y="2359606"/>
            <a:ext cx="23902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юношей </a:t>
            </a:r>
            <a:r>
              <a:rPr lang="ru-RU" dirty="0" smtClean="0"/>
              <a:t>в </a:t>
            </a:r>
            <a:r>
              <a:rPr lang="ru-RU" dirty="0"/>
              <a:t>15–18 лет,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девушек – </a:t>
            </a:r>
            <a:r>
              <a:rPr lang="ru-RU" dirty="0" smtClean="0"/>
              <a:t> </a:t>
            </a:r>
            <a:r>
              <a:rPr lang="ru-RU" dirty="0"/>
              <a:t>в 18–22 </a:t>
            </a:r>
            <a:r>
              <a:rPr lang="ru-RU" dirty="0" smtClean="0"/>
              <a:t>года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21768" y="2534652"/>
            <a:ext cx="2502569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Завершенное образование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Приобретение профессии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Продолжение высшего образования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Начало трудовой деятельности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21642" y="2534652"/>
            <a:ext cx="336884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влияние </a:t>
            </a:r>
            <a:r>
              <a:rPr lang="ru-RU" dirty="0" smtClean="0"/>
              <a:t>характера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представление </a:t>
            </a:r>
            <a:r>
              <a:rPr lang="ru-RU" dirty="0"/>
              <a:t>о родительской </a:t>
            </a:r>
            <a:r>
              <a:rPr lang="ru-RU" dirty="0" smtClean="0"/>
              <a:t>семье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ситуативная тревожность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добрачное проживание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399674" y="1782782"/>
            <a:ext cx="617621" cy="526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616" y="1814495"/>
            <a:ext cx="536494" cy="592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4431" y="1852450"/>
            <a:ext cx="613152" cy="5643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80" y="3750297"/>
            <a:ext cx="3519488" cy="296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32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" y="144379"/>
            <a:ext cx="8999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layfair_displayregular"/>
                <a:ea typeface="Times New Roman" panose="02020603050405020304" pitchFamily="18" charset="0"/>
              </a:rPr>
              <a:t>ГЛАВА II</a:t>
            </a:r>
            <a:r>
              <a:rPr lang="ru-RU" dirty="0">
                <a:solidFill>
                  <a:srgbClr val="C00000"/>
                </a:solidFill>
                <a:latin typeface="playfair_displayregular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playfair_displayregular"/>
                <a:ea typeface="Times New Roman" panose="02020603050405020304" pitchFamily="18" charset="0"/>
              </a:rPr>
              <a:t>. ФАКТОРЫ, ОБУСЛАВЛИВАЮЩИЕ ОТНОШЕНИЕ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layfair_displayregular"/>
                <a:ea typeface="Times New Roman" panose="02020603050405020304" pitchFamily="18" charset="0"/>
              </a:rPr>
              <a:t>СОВРЕМЕННОЙ МОЛОДЕЖИ К СЕМЬЕ И БРАКУ.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layfair_displayregular"/>
                <a:ea typeface="Times New Roman" panose="02020603050405020304" pitchFamily="18" charset="0"/>
              </a:rPr>
              <a:t>2.1 Ценностные ориентации в области семейно-брачных отношений.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4075785"/>
            <a:ext cx="659330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Семейные ценности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молодежи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 Социально-структурные </a:t>
            </a:r>
            <a:r>
              <a:rPr lang="ru-RU" dirty="0">
                <a:solidFill>
                  <a:srgbClr val="002060"/>
                </a:solidFill>
              </a:rPr>
              <a:t>ориентации и планы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 Планы </a:t>
            </a:r>
            <a:r>
              <a:rPr lang="ru-RU" dirty="0">
                <a:solidFill>
                  <a:srgbClr val="002060"/>
                </a:solidFill>
              </a:rPr>
              <a:t>и ориентации на определенный образ жизни в семье;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Деятельность </a:t>
            </a:r>
            <a:r>
              <a:rPr lang="ru-RU" dirty="0">
                <a:solidFill>
                  <a:srgbClr val="002060"/>
                </a:solidFill>
              </a:rPr>
              <a:t>и общение человека в сфере различных социальных институтов, в том числе, семье.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5326" y="1245217"/>
            <a:ext cx="4138863" cy="26530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Ценность — это то, что чувства людей диктуют признать стоящим над всем и к чему можно стремиться, созерцать и относиться с уважением, признанием, почтением» условие полноценного </a:t>
            </a:r>
            <a:r>
              <a:rPr lang="ru-RU" dirty="0" smtClean="0"/>
              <a:t>бытия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868" y="939328"/>
            <a:ext cx="4170025" cy="29589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2654" y="1556084"/>
            <a:ext cx="3850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Ценностные ориентации (или реже — предпочтения) — это определенная совокупность иерархически связанных между собой ценностей, которая задает человеку направленность его жизнедеятельности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4527" y="3733947"/>
            <a:ext cx="4117473" cy="308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952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417095"/>
            <a:ext cx="88071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Факторы, влияющие на отношение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молодежи </a:t>
            </a:r>
            <a:r>
              <a:rPr lang="ru-RU" sz="2400" dirty="0">
                <a:solidFill>
                  <a:srgbClr val="C00000"/>
                </a:solidFill>
              </a:rPr>
              <a:t>к браку и семье: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</a:rPr>
              <a:t>Макрофакторы</a:t>
            </a:r>
            <a:r>
              <a:rPr lang="ru-RU" dirty="0">
                <a:solidFill>
                  <a:srgbClr val="002060"/>
                </a:solidFill>
              </a:rPr>
              <a:t>:</a:t>
            </a:r>
            <a:r>
              <a:rPr lang="ru-RU" dirty="0"/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государственный строй, психологическая атмосфера в обществе, состояние гражданского общества, история страны, ее международный авторитет, геополитические интересы, архетип нации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/>
              <a:t>2. </a:t>
            </a:r>
            <a:r>
              <a:rPr lang="ru-RU" b="1" dirty="0" err="1">
                <a:solidFill>
                  <a:srgbClr val="002060"/>
                </a:solidFill>
              </a:rPr>
              <a:t>Мезофакторы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— условия региона: традиции, культура, специфика производства, уклад, быт, национальные особенности, природно-климатические и социально-демографические условия; образ жизни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/>
              <a:t>3. </a:t>
            </a:r>
            <a:r>
              <a:rPr lang="ru-RU" b="1" dirty="0" err="1">
                <a:solidFill>
                  <a:srgbClr val="002060"/>
                </a:solidFill>
              </a:rPr>
              <a:t>Микрофакторы</a:t>
            </a:r>
            <a:r>
              <a:rPr lang="ru-RU" dirty="0"/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– малые социальные группы, среда сверстников, образовательные и культурно-массовые учреждения, семья, традиции, обряды, ритуалы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916" y="4094372"/>
            <a:ext cx="5325979" cy="252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12224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1206</TotalTime>
  <Words>822</Words>
  <Application>Microsoft Office PowerPoint</Application>
  <PresentationFormat>Произвольный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Изучение представлений о семье   у молодежи г. Новоуральска   </vt:lpstr>
      <vt:lpstr>Слайд 2</vt:lpstr>
      <vt:lpstr>Слайд 3</vt:lpstr>
      <vt:lpstr>Слайд 4</vt:lpstr>
      <vt:lpstr>Брак- это добровольный и равноправный союз мужчины и женщины, основанный на любви и взаимном уважении с целью создания семьи.                      Виды брака: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Home</cp:lastModifiedBy>
  <cp:revision>51</cp:revision>
  <dcterms:created xsi:type="dcterms:W3CDTF">2018-11-08T08:36:34Z</dcterms:created>
  <dcterms:modified xsi:type="dcterms:W3CDTF">2021-09-07T14:01:51Z</dcterms:modified>
</cp:coreProperties>
</file>