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323" r:id="rId4"/>
    <p:sldId id="334" r:id="rId5"/>
    <p:sldId id="324" r:id="rId6"/>
    <p:sldId id="325" r:id="rId7"/>
    <p:sldId id="326" r:id="rId8"/>
    <p:sldId id="321" r:id="rId9"/>
    <p:sldId id="322" r:id="rId10"/>
    <p:sldId id="329" r:id="rId11"/>
    <p:sldId id="267" r:id="rId12"/>
    <p:sldId id="330" r:id="rId13"/>
    <p:sldId id="331" r:id="rId14"/>
    <p:sldId id="333" r:id="rId15"/>
    <p:sldId id="33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6" d="100"/>
          <a:sy n="76" d="100"/>
        </p:scale>
        <p:origin x="902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F0C0-3DD5-4A85-84CB-7C341455EC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811-BE50-4577-A647-6B0034FD9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2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F0C0-3DD5-4A85-84CB-7C341455EC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811-BE50-4577-A647-6B0034FD9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5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F0C0-3DD5-4A85-84CB-7C341455EC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811-BE50-4577-A647-6B0034FD9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78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F0C0-3DD5-4A85-84CB-7C341455EC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811-BE50-4577-A647-6B0034FD9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96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F0C0-3DD5-4A85-84CB-7C341455EC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811-BE50-4577-A647-6B0034FD9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7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F0C0-3DD5-4A85-84CB-7C341455EC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811-BE50-4577-A647-6B0034FD9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1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F0C0-3DD5-4A85-84CB-7C341455EC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811-BE50-4577-A647-6B0034FD9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79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F0C0-3DD5-4A85-84CB-7C341455EC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811-BE50-4577-A647-6B0034FD9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3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F0C0-3DD5-4A85-84CB-7C341455EC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811-BE50-4577-A647-6B0034FD9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2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F0C0-3DD5-4A85-84CB-7C341455EC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811-BE50-4577-A647-6B0034FD9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8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9F0C0-3DD5-4A85-84CB-7C341455EC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C811-BE50-4577-A647-6B0034FD9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6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9F0C0-3DD5-4A85-84CB-7C341455EC3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6C811-BE50-4577-A647-6B0034FD9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4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2514" y="2119256"/>
            <a:ext cx="108019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>Использование ИКТ</a:t>
            </a:r>
          </a:p>
          <a:p>
            <a:pPr algn="ctr"/>
            <a:r>
              <a:rPr lang="ru-RU" sz="5400" b="1" dirty="0" smtClean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> в организации </a:t>
            </a:r>
            <a:r>
              <a:rPr lang="ru-RU" sz="5400" b="1" dirty="0" err="1" smtClean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5400" b="1" dirty="0" smtClean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>-образовательного процесса</a:t>
            </a:r>
            <a:r>
              <a:rPr lang="ru-RU" sz="5400" b="1" dirty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8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19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579" y="398033"/>
            <a:ext cx="10983557" cy="14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CC"/>
                </a:solidFill>
                <a:latin typeface="Bookman Old Style" pitchFamily="18" charset="0"/>
                <a:ea typeface="Calibri" panose="020F0502020204030204" pitchFamily="34" charset="0"/>
                <a:cs typeface="Arial" panose="020B0604020202020204" pitchFamily="34" charset="0"/>
              </a:rPr>
              <a:t>Элементы ИКТ, применяемые в ДОУ: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Тематические презентации</a:t>
            </a: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ru-RU" sz="2800" b="1" dirty="0">
              <a:latin typeface="Bookman Old Styl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b="22490"/>
          <a:stretch/>
        </p:blipFill>
        <p:spPr>
          <a:xfrm>
            <a:off x="964641" y="1477109"/>
            <a:ext cx="10309609" cy="50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0155" y="474345"/>
            <a:ext cx="11123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Специализированные программные комплексы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1026" name="Picture 2" descr="C:\Users\156\Downloads\IMG_20191204_0956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3"/>
          <a:stretch/>
        </p:blipFill>
        <p:spPr bwMode="auto">
          <a:xfrm>
            <a:off x="1423517" y="1266091"/>
            <a:ext cx="9144000" cy="498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7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2370" y="281354"/>
            <a:ext cx="10912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Просмотр учебно—тематических фильмов </a:t>
            </a:r>
          </a:p>
          <a:p>
            <a:pPr algn="ctr"/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t="3424" b="21082"/>
          <a:stretch/>
        </p:blipFill>
        <p:spPr>
          <a:xfrm>
            <a:off x="1245997" y="1215851"/>
            <a:ext cx="8601388" cy="53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0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2370" y="281354"/>
            <a:ext cx="10912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Просмотр демонстрационных пособий и заданий </a:t>
            </a:r>
          </a:p>
          <a:p>
            <a:pPr algn="ctr"/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4216" t="14783" r="6303" b="33982"/>
          <a:stretch/>
        </p:blipFill>
        <p:spPr>
          <a:xfrm>
            <a:off x="1959427" y="1477106"/>
            <a:ext cx="8350182" cy="508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4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2370" y="281354"/>
            <a:ext cx="109129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b="1" dirty="0">
                <a:latin typeface="Bookman Old Style" pitchFamily="18" charset="0"/>
              </a:rPr>
              <a:t>Интерактивные игры и пособия  (в </a:t>
            </a:r>
            <a:r>
              <a:rPr lang="ru-RU" sz="3200" b="1" dirty="0" err="1">
                <a:latin typeface="Bookman Old Style" pitchFamily="18" charset="0"/>
              </a:rPr>
              <a:t>т.ч</a:t>
            </a:r>
            <a:r>
              <a:rPr lang="ru-RU" sz="3200" b="1" dirty="0">
                <a:latin typeface="Bookman Old Style" pitchFamily="18" charset="0"/>
              </a:rPr>
              <a:t>. авторские</a:t>
            </a:r>
            <a:r>
              <a:rPr lang="ru-RU" sz="3200" b="1" dirty="0" smtClean="0">
                <a:latin typeface="Bookman Old Style" pitchFamily="18" charset="0"/>
              </a:rPr>
              <a:t>);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3200" b="1" dirty="0">
              <a:latin typeface="Bookman Old Style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latin typeface="Bookman Old Style" pitchFamily="18" charset="0"/>
              </a:rPr>
              <a:t>Физкультурные  </a:t>
            </a:r>
            <a:r>
              <a:rPr lang="ru-RU" sz="3200" b="1" dirty="0">
                <a:latin typeface="Bookman Old Style" pitchFamily="18" charset="0"/>
              </a:rPr>
              <a:t>и динамические </a:t>
            </a:r>
            <a:r>
              <a:rPr lang="ru-RU" sz="3200" b="1" dirty="0" smtClean="0">
                <a:latin typeface="Bookman Old Style" pitchFamily="18" charset="0"/>
              </a:rPr>
              <a:t>минутки, релаксационные упражнения;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3200" b="1" dirty="0" smtClean="0">
              <a:latin typeface="Bookman Old Style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latin typeface="Bookman Old Style" pitchFamily="18" charset="0"/>
              </a:rPr>
              <a:t>Игровые упражнения на развитие психических процессов;</a:t>
            </a:r>
            <a:endParaRPr lang="ru-RU" sz="3200" b="1" dirty="0">
              <a:latin typeface="Bookman Old Style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3200" b="1" dirty="0" smtClean="0">
              <a:latin typeface="Bookman Old Style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>
                <a:latin typeface="Bookman Old Style" pitchFamily="18" charset="0"/>
              </a:rPr>
              <a:t>Использование алгоритмов, схем и </a:t>
            </a:r>
            <a:r>
              <a:rPr lang="ru-RU" sz="3200" b="1" dirty="0" err="1" smtClean="0">
                <a:latin typeface="Bookman Old Style" pitchFamily="18" charset="0"/>
              </a:rPr>
              <a:t>мнемотаблиц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endParaRPr lang="ru-RU" sz="32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6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2" y="80388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2370" y="281354"/>
            <a:ext cx="109129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Bookman Old Style" pitchFamily="18" charset="0"/>
              </a:rPr>
              <a:t>Расписание мероприятий для открытого просмотра</a:t>
            </a:r>
          </a:p>
          <a:p>
            <a:r>
              <a:rPr lang="ru-RU" sz="3200" b="1" dirty="0" smtClean="0">
                <a:latin typeface="Bookman Old Style" pitchFamily="18" charset="0"/>
              </a:rPr>
              <a:t>9.30-10.00 </a:t>
            </a:r>
          </a:p>
          <a:p>
            <a:r>
              <a:rPr lang="ru-RU" sz="3200" dirty="0" smtClean="0">
                <a:latin typeface="Bookman Old Style" pitchFamily="18" charset="0"/>
              </a:rPr>
              <a:t>1 </a:t>
            </a:r>
            <a:r>
              <a:rPr lang="ru-RU" sz="3200" dirty="0">
                <a:latin typeface="Bookman Old Style" pitchFamily="18" charset="0"/>
              </a:rPr>
              <a:t>поток - математика в старшей  группе  </a:t>
            </a:r>
            <a:r>
              <a:rPr lang="ru-RU" sz="3200" dirty="0" smtClean="0">
                <a:latin typeface="Bookman Old Style" pitchFamily="18" charset="0"/>
              </a:rPr>
              <a:t>(кабинет </a:t>
            </a:r>
            <a:r>
              <a:rPr lang="ru-RU" sz="3200" dirty="0" err="1" smtClean="0">
                <a:latin typeface="Bookman Old Style" pitchFamily="18" charset="0"/>
              </a:rPr>
              <a:t>доп.образования</a:t>
            </a:r>
            <a:r>
              <a:rPr lang="ru-RU" sz="3200" dirty="0" smtClean="0">
                <a:latin typeface="Bookman Old Style" pitchFamily="18" charset="0"/>
              </a:rPr>
              <a:t>)</a:t>
            </a:r>
            <a:endParaRPr lang="ru-RU" sz="3200" dirty="0">
              <a:latin typeface="Bookman Old Style" pitchFamily="18" charset="0"/>
            </a:endParaRPr>
          </a:p>
          <a:p>
            <a:r>
              <a:rPr lang="ru-RU" sz="3200" dirty="0">
                <a:latin typeface="Bookman Old Style" pitchFamily="18" charset="0"/>
              </a:rPr>
              <a:t>2 поток – рисование в подготовительной к школе группе </a:t>
            </a:r>
            <a:r>
              <a:rPr lang="ru-RU" sz="3200" dirty="0" smtClean="0">
                <a:latin typeface="Bookman Old Style" pitchFamily="18" charset="0"/>
              </a:rPr>
              <a:t>(групповое помещение)</a:t>
            </a:r>
          </a:p>
          <a:p>
            <a:r>
              <a:rPr lang="ru-RU" sz="3200" b="1" dirty="0" smtClean="0">
                <a:latin typeface="Bookman Old Style" pitchFamily="18" charset="0"/>
              </a:rPr>
              <a:t>10.10.-10.40</a:t>
            </a:r>
          </a:p>
          <a:p>
            <a:r>
              <a:rPr lang="ru-RU" sz="3200" dirty="0">
                <a:latin typeface="Bookman Old Style" pitchFamily="18" charset="0"/>
              </a:rPr>
              <a:t>1 поток – досуг в группах  для детей с ОНР  первого года </a:t>
            </a:r>
            <a:r>
              <a:rPr lang="ru-RU" sz="3200" dirty="0" smtClean="0">
                <a:latin typeface="Bookman Old Style" pitchFamily="18" charset="0"/>
              </a:rPr>
              <a:t>обучения (музыкальный зал)</a:t>
            </a:r>
            <a:endParaRPr lang="ru-RU" sz="3200" dirty="0">
              <a:latin typeface="Bookman Old Style" pitchFamily="18" charset="0"/>
            </a:endParaRPr>
          </a:p>
          <a:p>
            <a:r>
              <a:rPr lang="ru-RU" sz="3200" dirty="0">
                <a:latin typeface="Bookman Old Style" pitchFamily="18" charset="0"/>
              </a:rPr>
              <a:t>2 поток – познавательное  </a:t>
            </a:r>
            <a:r>
              <a:rPr lang="ru-RU" sz="3200" dirty="0" smtClean="0">
                <a:latin typeface="Bookman Old Style" pitchFamily="18" charset="0"/>
              </a:rPr>
              <a:t>занятие в </a:t>
            </a:r>
            <a:r>
              <a:rPr lang="ru-RU" sz="3200" dirty="0">
                <a:latin typeface="Bookman Old Style" pitchFamily="18" charset="0"/>
              </a:rPr>
              <a:t>старшей </a:t>
            </a:r>
            <a:r>
              <a:rPr lang="ru-RU" sz="3200" dirty="0" smtClean="0">
                <a:latin typeface="Bookman Old Style" pitchFamily="18" charset="0"/>
              </a:rPr>
              <a:t>группе (кабинет </a:t>
            </a:r>
            <a:r>
              <a:rPr lang="ru-RU" sz="3200" dirty="0" err="1" smtClean="0">
                <a:latin typeface="Bookman Old Style" pitchFamily="18" charset="0"/>
              </a:rPr>
              <a:t>доп.образования</a:t>
            </a:r>
            <a:r>
              <a:rPr lang="ru-RU" sz="3200" dirty="0" smtClean="0">
                <a:latin typeface="Bookman Old Style" pitchFamily="18" charset="0"/>
              </a:rPr>
              <a:t>)</a:t>
            </a:r>
            <a:endParaRPr lang="ru-RU" sz="32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7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9" y="-1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127" y="441063"/>
            <a:ext cx="1079193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C00CC"/>
                </a:solidFill>
                <a:latin typeface="Bookman Old Style" pitchFamily="18" charset="0"/>
              </a:rPr>
              <a:t>ИКТ-компетентность – </a:t>
            </a:r>
            <a:endParaRPr lang="ru-RU" sz="3200" b="1" dirty="0" smtClean="0">
              <a:solidFill>
                <a:srgbClr val="CC00CC"/>
              </a:solidFill>
              <a:latin typeface="Bookman Old Style" pitchFamily="18" charset="0"/>
            </a:endParaRPr>
          </a:p>
          <a:p>
            <a:endParaRPr lang="ru-RU" sz="3200" dirty="0">
              <a:latin typeface="Bookman Old Style" pitchFamily="18" charset="0"/>
            </a:endParaRPr>
          </a:p>
          <a:p>
            <a:r>
              <a:rPr lang="ru-RU" sz="3600" dirty="0" smtClean="0">
                <a:latin typeface="Bookman Old Style" pitchFamily="18" charset="0"/>
              </a:rPr>
              <a:t>это способность  использовать  </a:t>
            </a:r>
            <a:r>
              <a:rPr lang="ru-RU" sz="3600" dirty="0" err="1" smtClean="0">
                <a:latin typeface="Bookman Old Style" pitchFamily="18" charset="0"/>
              </a:rPr>
              <a:t>информаци-онные</a:t>
            </a: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3600" dirty="0">
                <a:latin typeface="Bookman Old Style" pitchFamily="18" charset="0"/>
              </a:rPr>
              <a:t>и коммуникационные технологии для </a:t>
            </a:r>
            <a:r>
              <a:rPr lang="ru-RU" sz="3600" dirty="0" smtClean="0">
                <a:latin typeface="Bookman Old Style" pitchFamily="18" charset="0"/>
              </a:rPr>
              <a:t>доступа   </a:t>
            </a:r>
            <a:r>
              <a:rPr lang="ru-RU" sz="3600" dirty="0">
                <a:latin typeface="Bookman Old Style" pitchFamily="18" charset="0"/>
              </a:rPr>
              <a:t>к </a:t>
            </a:r>
            <a:r>
              <a:rPr lang="ru-RU" sz="3600" dirty="0" smtClean="0">
                <a:latin typeface="Bookman Old Style" pitchFamily="18" charset="0"/>
              </a:rPr>
              <a:t>  информации</a:t>
            </a:r>
            <a:r>
              <a:rPr lang="ru-RU" sz="3600" dirty="0">
                <a:latin typeface="Bookman Old Style" pitchFamily="18" charset="0"/>
              </a:rPr>
              <a:t>, для </a:t>
            </a:r>
            <a:r>
              <a:rPr lang="ru-RU" sz="3600" dirty="0" smtClean="0">
                <a:latin typeface="Bookman Old Style" pitchFamily="18" charset="0"/>
              </a:rPr>
              <a:t>  ее   </a:t>
            </a:r>
            <a:r>
              <a:rPr lang="ru-RU" sz="3600" dirty="0">
                <a:latin typeface="Bookman Old Style" pitchFamily="18" charset="0"/>
              </a:rPr>
              <a:t>поиска, </a:t>
            </a:r>
            <a:r>
              <a:rPr lang="ru-RU" sz="3600" dirty="0" smtClean="0">
                <a:latin typeface="Bookman Old Style" pitchFamily="18" charset="0"/>
              </a:rPr>
              <a:t>обработки</a:t>
            </a:r>
            <a:r>
              <a:rPr lang="ru-RU" sz="3600" dirty="0">
                <a:latin typeface="Bookman Old Style" pitchFamily="18" charset="0"/>
              </a:rPr>
              <a:t>, оценки, а также для </a:t>
            </a:r>
            <a:r>
              <a:rPr lang="ru-RU" sz="3600" dirty="0" err="1" smtClean="0">
                <a:latin typeface="Bookman Old Style" pitchFamily="18" charset="0"/>
              </a:rPr>
              <a:t>продуциро-вания</a:t>
            </a: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3600" dirty="0">
                <a:latin typeface="Bookman Old Style" pitchFamily="18" charset="0"/>
              </a:rPr>
              <a:t>и </a:t>
            </a:r>
            <a:r>
              <a:rPr lang="ru-RU" sz="3600" dirty="0" smtClean="0">
                <a:latin typeface="Bookman Old Style" pitchFamily="18" charset="0"/>
              </a:rPr>
              <a:t>передачи (распространения), чтобы </a:t>
            </a:r>
            <a:r>
              <a:rPr lang="ru-RU" sz="3600" dirty="0">
                <a:latin typeface="Bookman Old Style" pitchFamily="18" charset="0"/>
              </a:rPr>
              <a:t>успешно жить и </a:t>
            </a:r>
            <a:r>
              <a:rPr lang="ru-RU" sz="3600" dirty="0" smtClean="0">
                <a:latin typeface="Bookman Old Style" pitchFamily="18" charset="0"/>
              </a:rPr>
              <a:t>решать профессиональные задачи </a:t>
            </a:r>
            <a:r>
              <a:rPr lang="ru-RU" sz="3600" dirty="0">
                <a:latin typeface="Bookman Old Style" pitchFamily="18" charset="0"/>
              </a:rPr>
              <a:t>в условиях </a:t>
            </a:r>
            <a:r>
              <a:rPr lang="ru-RU" sz="3600" dirty="0" smtClean="0">
                <a:latin typeface="Bookman Old Style" pitchFamily="18" charset="0"/>
              </a:rPr>
              <a:t>современного </a:t>
            </a:r>
            <a:r>
              <a:rPr lang="ru-RU" sz="3600" dirty="0">
                <a:latin typeface="Bookman Old Style" pitchFamily="18" charset="0"/>
              </a:rPr>
              <a:t>информационного общества.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0339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400" y="441063"/>
            <a:ext cx="9864762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>Признаки наличия ИКТ- компетентности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600" dirty="0" smtClean="0">
                <a:latin typeface="Bookman Old Style" pitchFamily="18" charset="0"/>
              </a:rPr>
              <a:t>наличие </a:t>
            </a:r>
            <a:r>
              <a:rPr lang="ru-RU" sz="3600" dirty="0">
                <a:latin typeface="Bookman Old Style" pitchFamily="18" charset="0"/>
              </a:rPr>
              <a:t>высокого уровня компьютерной грамотности;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600" dirty="0">
                <a:latin typeface="Bookman Old Style" pitchFamily="18" charset="0"/>
              </a:rPr>
              <a:t> эффективное и обоснованное применение ИКТ технологий для решения профессиональных задач;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600" dirty="0">
                <a:latin typeface="Bookman Old Style" pitchFamily="18" charset="0"/>
              </a:rPr>
              <a:t> понимание ИКТ как основы новой парадигмы в образовании, направленной на развитие воспитанников, как субъектов информационного общества;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0339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400" y="441063"/>
            <a:ext cx="9864762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>Что же такое </a:t>
            </a:r>
            <a:r>
              <a:rPr lang="ru-RU" sz="4000" b="1" dirty="0" smtClean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>ИКТ в образовании?</a:t>
            </a:r>
            <a:r>
              <a:rPr lang="ru-RU" sz="4000" dirty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>Информационно </a:t>
            </a:r>
            <a:r>
              <a:rPr lang="ru-RU" sz="3600" b="1" dirty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err="1" smtClean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>коммуникацион-ные</a:t>
            </a:r>
            <a:r>
              <a:rPr lang="ru-RU" sz="3600" b="1" dirty="0" smtClean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>технологии в образовании (ИКТ) </a:t>
            </a:r>
            <a:r>
              <a:rPr lang="ru-RU" sz="3600" dirty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>– </a:t>
            </a:r>
            <a:r>
              <a:rPr lang="ru-RU" sz="3600" u="sng" dirty="0" smtClean="0">
                <a:latin typeface="Bookman Old Style" pitchFamily="18" charset="0"/>
                <a:cs typeface="Times New Roman" panose="02020603050405020304" pitchFamily="18" charset="0"/>
              </a:rPr>
              <a:t>это </a:t>
            </a:r>
            <a:r>
              <a:rPr lang="ru-RU" sz="3600" u="sng" dirty="0">
                <a:latin typeface="Bookman Old Style" pitchFamily="18" charset="0"/>
                <a:cs typeface="Times New Roman" panose="02020603050405020304" pitchFamily="18" charset="0"/>
              </a:rPr>
              <a:t>комплекс: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3600" dirty="0">
                <a:latin typeface="Bookman Old Style" pitchFamily="18" charset="0"/>
                <a:cs typeface="Times New Roman" panose="02020603050405020304" pitchFamily="18" charset="0"/>
              </a:rPr>
              <a:t> учебно – методических </a:t>
            </a:r>
            <a:r>
              <a:rPr lang="ru-RU" sz="3600" dirty="0" smtClean="0">
                <a:latin typeface="Bookman Old Style" pitchFamily="18" charset="0"/>
                <a:cs typeface="Times New Roman" panose="02020603050405020304" pitchFamily="18" charset="0"/>
              </a:rPr>
              <a:t>материалов;</a:t>
            </a:r>
            <a:endParaRPr lang="ru-RU" sz="36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3600" dirty="0">
                <a:latin typeface="Bookman Old Style" pitchFamily="18" charset="0"/>
                <a:cs typeface="Times New Roman" panose="02020603050405020304" pitchFamily="18" charset="0"/>
              </a:rPr>
              <a:t> технических и инструментальных средств вычислительной </a:t>
            </a:r>
            <a:r>
              <a:rPr lang="ru-RU" sz="3600" dirty="0" smtClean="0">
                <a:latin typeface="Bookman Old Style" pitchFamily="18" charset="0"/>
                <a:cs typeface="Times New Roman" panose="02020603050405020304" pitchFamily="18" charset="0"/>
              </a:rPr>
              <a:t>техники;</a:t>
            </a:r>
            <a:endParaRPr lang="ru-RU" sz="36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3600" dirty="0">
                <a:latin typeface="Bookman Old Style" pitchFamily="18" charset="0"/>
                <a:cs typeface="Times New Roman" panose="02020603050405020304" pitchFamily="18" charset="0"/>
              </a:rPr>
              <a:t> форм и методов их применения для совершенствования деятельности </a:t>
            </a:r>
            <a:r>
              <a:rPr lang="ru-RU" sz="3600" dirty="0" smtClean="0">
                <a:latin typeface="Bookman Old Style" pitchFamily="18" charset="0"/>
                <a:cs typeface="Times New Roman" panose="02020603050405020304" pitchFamily="18" charset="0"/>
              </a:rPr>
              <a:t>специалистов </a:t>
            </a:r>
            <a:r>
              <a:rPr lang="ru-RU" sz="3600" dirty="0">
                <a:latin typeface="Bookman Old Style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3600" dirty="0" smtClean="0">
                <a:latin typeface="Bookman Old Style" pitchFamily="18" charset="0"/>
                <a:cs typeface="Times New Roman" panose="02020603050405020304" pitchFamily="18" charset="0"/>
              </a:rPr>
              <a:t>организации.</a:t>
            </a:r>
            <a:endParaRPr lang="ru-RU" sz="36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967" y="441063"/>
            <a:ext cx="11676185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C00CC"/>
                </a:solidFill>
                <a:latin typeface="Bookman Old Style" pitchFamily="18" charset="0"/>
              </a:rPr>
              <a:t>Компоненты ИКТ компетентности педагога: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Bookman Old Style" pitchFamily="18" charset="0"/>
              </a:rPr>
              <a:t>знать </a:t>
            </a:r>
            <a:r>
              <a:rPr lang="ru-RU" sz="2800" dirty="0">
                <a:latin typeface="Bookman Old Style" pitchFamily="18" charset="0"/>
              </a:rPr>
              <a:t>перечень основных существующих электронных пособий, цифровых образовательных ресурсов (ЦОР);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Bookman Old Style" pitchFamily="18" charset="0"/>
              </a:rPr>
              <a:t> уметь </a:t>
            </a:r>
            <a:r>
              <a:rPr lang="ru-RU" sz="2800" dirty="0">
                <a:latin typeface="Bookman Old Style" pitchFamily="18" charset="0"/>
              </a:rPr>
              <a:t>находить, отбирать, оценивать и демонстрировать информацию из ЦОР  в соответствии с поставленными образовательными </a:t>
            </a:r>
            <a:r>
              <a:rPr lang="ru-RU" sz="2800" dirty="0" smtClean="0">
                <a:latin typeface="Bookman Old Style" pitchFamily="18" charset="0"/>
              </a:rPr>
              <a:t>задачами;</a:t>
            </a:r>
            <a:endParaRPr lang="ru-RU" sz="2800" dirty="0">
              <a:latin typeface="Bookman Old Style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>
                <a:latin typeface="Bookman Old Style" pitchFamily="18" charset="0"/>
              </a:rPr>
              <a:t>уметь преобразовывать и представлять информацию в эффективном для решения образовательных задач виде, составлять собственный учебный материал из имеющихся  источников;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>
                <a:latin typeface="Bookman Old Style" pitchFamily="18" charset="0"/>
              </a:rPr>
              <a:t>у</a:t>
            </a:r>
            <a:r>
              <a:rPr lang="ru-RU" sz="2800" dirty="0" smtClean="0">
                <a:latin typeface="Bookman Old Style" pitchFamily="18" charset="0"/>
              </a:rPr>
              <a:t>станавливать ПО и  </a:t>
            </a:r>
            <a:r>
              <a:rPr lang="ru-RU" sz="2800" dirty="0">
                <a:latin typeface="Bookman Old Style" pitchFamily="18" charset="0"/>
              </a:rPr>
              <a:t>образовательные программы, уметь пользоваться проекционной техникой; </a:t>
            </a:r>
            <a:endParaRPr lang="ru-RU" sz="2800" dirty="0" smtClean="0">
              <a:latin typeface="Bookman Old Style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>
                <a:latin typeface="Bookman Old Style" pitchFamily="18" charset="0"/>
              </a:rPr>
              <a:t>создавать </a:t>
            </a:r>
            <a:r>
              <a:rPr lang="ru-RU" sz="2800" dirty="0">
                <a:latin typeface="Bookman Old Style" pitchFamily="18" charset="0"/>
              </a:rPr>
              <a:t>собственный электронный дидактический материал;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Bookman Old Style" pitchFamily="18" charset="0"/>
              </a:rPr>
              <a:t>участвовать </a:t>
            </a:r>
            <a:r>
              <a:rPr lang="ru-RU" sz="2800" dirty="0">
                <a:latin typeface="Bookman Old Style" pitchFamily="18" charset="0"/>
              </a:rPr>
              <a:t>в  сетевом педагогическом  взаимодействии.</a:t>
            </a:r>
            <a:r>
              <a:rPr lang="ru-RU" sz="2400" dirty="0">
                <a:latin typeface="Bookman Old Style" pitchFamily="18" charset="0"/>
              </a:rPr>
              <a:t/>
            </a:r>
            <a:br>
              <a:rPr lang="ru-RU" sz="2400" dirty="0">
                <a:latin typeface="Bookman Old Style" pitchFamily="18" charset="0"/>
              </a:rPr>
            </a:br>
            <a:endParaRPr lang="ru-RU" dirty="0">
              <a:latin typeface="Bookman Old Style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387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400" y="441063"/>
            <a:ext cx="986476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C00CC"/>
                </a:solidFill>
                <a:latin typeface="Bookman Old Style" pitchFamily="18" charset="0"/>
              </a:rPr>
              <a:t>Базовый уровень ИКТ-компетентности педагога (система умений и навыков</a:t>
            </a:r>
            <a:r>
              <a:rPr lang="ru-RU" sz="2800" b="1" dirty="0" smtClean="0">
                <a:solidFill>
                  <a:srgbClr val="CC00CC"/>
                </a:solidFill>
                <a:latin typeface="Bookman Old Style" pitchFamily="18" charset="0"/>
              </a:rPr>
              <a:t>)</a:t>
            </a:r>
          </a:p>
          <a:p>
            <a:pPr algn="just"/>
            <a:r>
              <a:rPr lang="ru-RU" sz="3200" dirty="0" smtClean="0">
                <a:latin typeface="Bookman Old Style" pitchFamily="18" charset="0"/>
              </a:rPr>
              <a:t>1.Установить </a:t>
            </a:r>
            <a:r>
              <a:rPr lang="ru-RU" sz="3200" dirty="0">
                <a:latin typeface="Bookman Old Style" pitchFamily="18" charset="0"/>
              </a:rPr>
              <a:t>на ПК обучающую или развивающую программу;</a:t>
            </a:r>
          </a:p>
          <a:p>
            <a:pPr algn="just"/>
            <a:r>
              <a:rPr lang="ru-RU" sz="3200" dirty="0">
                <a:latin typeface="Bookman Old Style" pitchFamily="18" charset="0"/>
              </a:rPr>
              <a:t>2.Владеть методикой поиска  информации в глобальной сети </a:t>
            </a:r>
            <a:r>
              <a:rPr lang="ru-RU" sz="3200" dirty="0" smtClean="0">
                <a:latin typeface="Bookman Old Style" pitchFamily="18" charset="0"/>
              </a:rPr>
              <a:t>ИНТЕРНЕТ;</a:t>
            </a:r>
            <a:endParaRPr lang="ru-RU" sz="3200" dirty="0">
              <a:latin typeface="Bookman Old Style" pitchFamily="18" charset="0"/>
            </a:endParaRPr>
          </a:p>
          <a:p>
            <a:pPr algn="just"/>
            <a:r>
              <a:rPr lang="ru-RU" sz="3200" dirty="0">
                <a:latin typeface="Bookman Old Style" pitchFamily="18" charset="0"/>
              </a:rPr>
              <a:t>3.Оформить  конспект НОД с использованием текстового редактора , распечатать на </a:t>
            </a:r>
            <a:r>
              <a:rPr lang="ru-RU" sz="3200" dirty="0" smtClean="0">
                <a:latin typeface="Bookman Old Style" pitchFamily="18" charset="0"/>
              </a:rPr>
              <a:t>принтере;</a:t>
            </a:r>
            <a:endParaRPr lang="ru-RU" sz="3200" dirty="0">
              <a:latin typeface="Bookman Old Style" pitchFamily="18" charset="0"/>
            </a:endParaRPr>
          </a:p>
          <a:p>
            <a:pPr algn="just"/>
            <a:r>
              <a:rPr lang="ru-RU" sz="3200" dirty="0">
                <a:latin typeface="Bookman Old Style" pitchFamily="18" charset="0"/>
              </a:rPr>
              <a:t>4.Создать документ в </a:t>
            </a:r>
            <a:r>
              <a:rPr lang="en-US" sz="3200" dirty="0">
                <a:latin typeface="Bookman Old Style" pitchFamily="18" charset="0"/>
              </a:rPr>
              <a:t>Ex</a:t>
            </a:r>
            <a:r>
              <a:rPr lang="ru-RU" sz="3200" dirty="0">
                <a:latin typeface="Bookman Old Style" pitchFamily="18" charset="0"/>
              </a:rPr>
              <a:t>с</a:t>
            </a:r>
            <a:r>
              <a:rPr lang="en-US" sz="3200" dirty="0">
                <a:latin typeface="Bookman Old Style" pitchFamily="18" charset="0"/>
              </a:rPr>
              <a:t>el</a:t>
            </a:r>
            <a:r>
              <a:rPr lang="ru-RU" sz="3200" dirty="0">
                <a:latin typeface="Bookman Old Style" pitchFamily="18" charset="0"/>
              </a:rPr>
              <a:t>: обсчитать итоги педагогической диагностики, построить диаграмму </a:t>
            </a:r>
            <a:r>
              <a:rPr lang="ru-RU" sz="3200" dirty="0" smtClean="0">
                <a:latin typeface="Bookman Old Style" pitchFamily="18" charset="0"/>
              </a:rPr>
              <a:t>успешности;</a:t>
            </a:r>
            <a:endParaRPr lang="ru-RU" sz="3200" dirty="0">
              <a:latin typeface="Bookman Old Style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2901" y="441063"/>
            <a:ext cx="1017626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Bookman Old Style" pitchFamily="18" charset="0"/>
              </a:rPr>
              <a:t>5.Провести </a:t>
            </a:r>
            <a:r>
              <a:rPr lang="ru-RU" sz="3200" dirty="0">
                <a:latin typeface="Bookman Old Style" pitchFamily="18" charset="0"/>
              </a:rPr>
              <a:t>образовательное мероприятие с использованием своей компьютерной </a:t>
            </a:r>
            <a:r>
              <a:rPr lang="ru-RU" sz="3200" dirty="0" smtClean="0">
                <a:latin typeface="Bookman Old Style" pitchFamily="18" charset="0"/>
              </a:rPr>
              <a:t>презентации;</a:t>
            </a:r>
            <a:endParaRPr lang="ru-RU" sz="3200" dirty="0">
              <a:latin typeface="Bookman Old Style" pitchFamily="18" charset="0"/>
            </a:endParaRPr>
          </a:p>
          <a:p>
            <a:pPr algn="just"/>
            <a:r>
              <a:rPr lang="ru-RU" sz="3200" dirty="0">
                <a:latin typeface="Bookman Old Style" pitchFamily="18" charset="0"/>
              </a:rPr>
              <a:t>6</a:t>
            </a:r>
            <a:r>
              <a:rPr lang="ru-RU" sz="3200" dirty="0" smtClean="0">
                <a:latin typeface="Bookman Old Style" pitchFamily="18" charset="0"/>
              </a:rPr>
              <a:t>.Создать </a:t>
            </a:r>
            <a:r>
              <a:rPr lang="ru-RU" sz="3200" dirty="0">
                <a:latin typeface="Bookman Old Style" pitchFamily="18" charset="0"/>
              </a:rPr>
              <a:t>свой электронный почтовый </a:t>
            </a:r>
            <a:r>
              <a:rPr lang="ru-RU" sz="3200" dirty="0" smtClean="0">
                <a:latin typeface="Bookman Old Style" pitchFamily="18" charset="0"/>
              </a:rPr>
              <a:t>ящик;</a:t>
            </a:r>
            <a:endParaRPr lang="ru-RU" sz="3200" dirty="0">
              <a:latin typeface="Bookman Old Style" pitchFamily="18" charset="0"/>
            </a:endParaRPr>
          </a:p>
          <a:p>
            <a:pPr algn="just"/>
            <a:r>
              <a:rPr lang="ru-RU" sz="3200" dirty="0">
                <a:latin typeface="Bookman Old Style" pitchFamily="18" charset="0"/>
              </a:rPr>
              <a:t>7</a:t>
            </a:r>
            <a:r>
              <a:rPr lang="ru-RU" sz="3200" dirty="0" smtClean="0">
                <a:latin typeface="Bookman Old Style" pitchFamily="18" charset="0"/>
              </a:rPr>
              <a:t>.Зарегистрироваться </a:t>
            </a:r>
            <a:r>
              <a:rPr lang="ru-RU" sz="3200" dirty="0">
                <a:latin typeface="Bookman Old Style" pitchFamily="18" charset="0"/>
              </a:rPr>
              <a:t>на сайте  и участвовать в работе  форумов, телеконференций и </a:t>
            </a:r>
            <a:r>
              <a:rPr lang="ru-RU" sz="3200" dirty="0" err="1">
                <a:latin typeface="Bookman Old Style" pitchFamily="18" charset="0"/>
              </a:rPr>
              <a:t>вебинаров</a:t>
            </a:r>
            <a:r>
              <a:rPr lang="ru-RU" sz="3200" dirty="0">
                <a:latin typeface="Bookman Old Style" pitchFamily="18" charset="0"/>
              </a:rPr>
              <a:t>;</a:t>
            </a:r>
          </a:p>
          <a:p>
            <a:pPr algn="just"/>
            <a:r>
              <a:rPr lang="ru-RU" sz="3200" dirty="0">
                <a:latin typeface="Bookman Old Style" pitchFamily="18" charset="0"/>
              </a:rPr>
              <a:t>8</a:t>
            </a:r>
            <a:r>
              <a:rPr lang="ru-RU" sz="3200" dirty="0" smtClean="0">
                <a:latin typeface="Bookman Old Style" pitchFamily="18" charset="0"/>
              </a:rPr>
              <a:t>.Зарегистрироваться </a:t>
            </a:r>
            <a:r>
              <a:rPr lang="ru-RU" sz="3200" dirty="0">
                <a:latin typeface="Bookman Old Style" pitchFamily="18" charset="0"/>
              </a:rPr>
              <a:t>на сайтах с целью использования ЦОР в своей работе;</a:t>
            </a:r>
          </a:p>
          <a:p>
            <a:pPr algn="just"/>
            <a:r>
              <a:rPr lang="ru-RU" sz="3200" dirty="0">
                <a:latin typeface="Bookman Old Style" pitchFamily="18" charset="0"/>
              </a:rPr>
              <a:t>9</a:t>
            </a:r>
            <a:r>
              <a:rPr lang="ru-RU" sz="3200" dirty="0" smtClean="0">
                <a:latin typeface="Bookman Old Style" pitchFamily="18" charset="0"/>
              </a:rPr>
              <a:t>.Создавать </a:t>
            </a:r>
            <a:r>
              <a:rPr lang="ru-RU" sz="3200" dirty="0">
                <a:latin typeface="Bookman Old Style" pitchFamily="18" charset="0"/>
              </a:rPr>
              <a:t>электронный вариант наглядных и дидактических пособий и игр средствами </a:t>
            </a:r>
            <a:r>
              <a:rPr lang="en-US" sz="3200" dirty="0">
                <a:latin typeface="Bookman Old Style" pitchFamily="18" charset="0"/>
              </a:rPr>
              <a:t>Microsoft </a:t>
            </a:r>
            <a:r>
              <a:rPr lang="en-US" sz="3200" dirty="0" smtClean="0">
                <a:latin typeface="Bookman Old Style" pitchFamily="18" charset="0"/>
              </a:rPr>
              <a:t>Office</a:t>
            </a:r>
            <a:r>
              <a:rPr lang="ru-RU" sz="3200" dirty="0" smtClean="0">
                <a:latin typeface="Bookman Old Style" pitchFamily="18" charset="0"/>
              </a:rPr>
              <a:t>.</a:t>
            </a:r>
            <a:endParaRPr lang="ru-RU" sz="3200" dirty="0">
              <a:latin typeface="Bookman Old Style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400" y="441063"/>
            <a:ext cx="986476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>Условия для внедрения ИКТ в образовательный процесс </a:t>
            </a:r>
            <a:r>
              <a:rPr lang="ru-RU" sz="3200" dirty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CC00CC"/>
              </a:solidFill>
              <a:latin typeface="Bookman Old Style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latin typeface="Bookman Old Style" pitchFamily="18" charset="0"/>
                <a:cs typeface="Times New Roman" panose="02020603050405020304" pitchFamily="18" charset="0"/>
              </a:rPr>
              <a:t>Персональные компьютеры и ноутбуки;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latin typeface="Bookman Old Style" pitchFamily="18" charset="0"/>
                <a:cs typeface="Times New Roman" panose="02020603050405020304" pitchFamily="18" charset="0"/>
              </a:rPr>
              <a:t>Интерактивные доски;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latin typeface="Bookman Old Style" pitchFamily="18" charset="0"/>
              </a:rPr>
              <a:t>М</a:t>
            </a:r>
            <a:r>
              <a:rPr lang="ru-RU" sz="2800" dirty="0" smtClean="0">
                <a:latin typeface="Bookman Old Style" pitchFamily="18" charset="0"/>
              </a:rPr>
              <a:t>ультимедийных столы  и интерактивные парты;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Bookman Old Style" pitchFamily="18" charset="0"/>
              </a:rPr>
              <a:t>Интерактивные панели и терминалы;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Bookman Old Style" pitchFamily="18" charset="0"/>
              </a:rPr>
              <a:t>Сенсорные настенные интерактивные комплексы;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latin typeface="Bookman Old Style" pitchFamily="18" charset="0"/>
                <a:cs typeface="Times New Roman" panose="02020603050405020304" pitchFamily="18" charset="0"/>
              </a:rPr>
              <a:t>Беспроводные планшеты;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latin typeface="Bookman Old Style" pitchFamily="18" charset="0"/>
              </a:rPr>
              <a:t>Мультимедийные </a:t>
            </a:r>
            <a:r>
              <a:rPr lang="ru-RU" sz="2800" b="1" dirty="0">
                <a:latin typeface="Bookman Old Style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Bookman Old Style" pitchFamily="18" charset="0"/>
                <a:cs typeface="Times New Roman" panose="02020603050405020304" pitchFamily="18" charset="0"/>
              </a:rPr>
              <a:t>роекторы и проекционные экраны;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latin typeface="Bookman Old Style" pitchFamily="18" charset="0"/>
                <a:cs typeface="Times New Roman" panose="02020603050405020304" pitchFamily="18" charset="0"/>
              </a:rPr>
              <a:t>МФУ и принтеры;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1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400" y="441063"/>
            <a:ext cx="986476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00CC"/>
                </a:solidFill>
                <a:latin typeface="Bookman Old Style" pitchFamily="18" charset="0"/>
                <a:cs typeface="Times New Roman" panose="02020603050405020304" pitchFamily="18" charset="0"/>
              </a:rPr>
              <a:t>НАПРАВЛЕНИЯ (процессы)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112" y="1647929"/>
            <a:ext cx="4536830" cy="158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Администрирование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05636" y="1647929"/>
            <a:ext cx="4543531" cy="158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Обучение, развитие, коррекция детей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482" y="3938954"/>
            <a:ext cx="4533482" cy="2649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Повышение профессиональной компетенции педагогических сотрудников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46782" y="3938954"/>
            <a:ext cx="5364458" cy="2634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Психолого-педагогическое  </a:t>
            </a:r>
            <a:r>
              <a:rPr lang="ru-RU" sz="2800" b="1" dirty="0" err="1" smtClean="0">
                <a:latin typeface="Bookman Old Style" pitchFamily="18" charset="0"/>
              </a:rPr>
              <a:t>прос-вещение</a:t>
            </a:r>
            <a:r>
              <a:rPr lang="ru-RU" sz="2800" b="1" dirty="0" smtClean="0">
                <a:latin typeface="Bookman Old Style" pitchFamily="18" charset="0"/>
              </a:rPr>
              <a:t> родителей, их вовлечение в </a:t>
            </a:r>
            <a:r>
              <a:rPr lang="ru-RU" sz="2800" b="1" dirty="0" err="1" smtClean="0">
                <a:latin typeface="Bookman Old Style" pitchFamily="18" charset="0"/>
              </a:rPr>
              <a:t>образо-вательный</a:t>
            </a:r>
            <a:r>
              <a:rPr lang="ru-RU" sz="2800" b="1" dirty="0" smtClean="0">
                <a:latin typeface="Bookman Old Style" pitchFamily="18" charset="0"/>
              </a:rPr>
              <a:t> процесс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913643" y="1205802"/>
            <a:ext cx="343321" cy="2642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340510" y="1205802"/>
            <a:ext cx="361741" cy="2642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029767" y="1075174"/>
            <a:ext cx="366764" cy="482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8993275" y="1075173"/>
            <a:ext cx="341644" cy="482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436</Words>
  <Application>Microsoft Office PowerPoint</Application>
  <PresentationFormat>Произвольный</PresentationFormat>
  <Paragraphs>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ИТК в работе  педагога-психолога</dc:title>
  <dc:creator>231 detsad</dc:creator>
  <cp:lastModifiedBy>МБДОУ 156</cp:lastModifiedBy>
  <cp:revision>52</cp:revision>
  <dcterms:created xsi:type="dcterms:W3CDTF">2019-11-18T01:33:52Z</dcterms:created>
  <dcterms:modified xsi:type="dcterms:W3CDTF">2019-12-10T01:25:43Z</dcterms:modified>
</cp:coreProperties>
</file>